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46809B-5DE4-40E8-8999-C032E86ADC00}" type="datetimeFigureOut">
              <a:rPr lang="ru-RU" smtClean="0"/>
              <a:pPr/>
              <a:t>22.10.2008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8431FB-1592-4398-AB4D-8B186645B3A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5552" y="2571744"/>
            <a:ext cx="9369552" cy="1828800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Тема уроку:</a:t>
            </a:r>
            <a:br>
              <a:rPr lang="uk-UA" sz="4000" dirty="0" smtClean="0"/>
            </a:br>
            <a:r>
              <a:rPr lang="uk-UA" sz="4000" dirty="0" smtClean="0"/>
              <a:t>Взаємне розташування прямих у просторі.</a:t>
            </a:r>
            <a:br>
              <a:rPr lang="uk-UA" sz="4000" dirty="0" smtClean="0"/>
            </a:br>
            <a:r>
              <a:rPr lang="uk-UA" sz="4000" dirty="0" smtClean="0"/>
              <a:t>Паралельні та мимобіжні прямі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Виконання вправ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8" y="1214422"/>
            <a:ext cx="8358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Дано зображення куба </a:t>
            </a:r>
            <a:r>
              <a:rPr lang="en-US" b="1" dirty="0" smtClean="0"/>
              <a:t>ABCDA</a:t>
            </a:r>
            <a:r>
              <a:rPr lang="en-US" b="1" baseline="-25000" dirty="0" smtClean="0"/>
              <a:t>1</a:t>
            </a:r>
            <a:r>
              <a:rPr lang="en-US" b="1" dirty="0" smtClean="0"/>
              <a:t>B</a:t>
            </a:r>
            <a:r>
              <a:rPr lang="en-US" b="1" baseline="-25000" dirty="0" smtClean="0"/>
              <a:t>1</a:t>
            </a:r>
            <a:r>
              <a:rPr lang="en-US" b="1" dirty="0" smtClean="0"/>
              <a:t>C</a:t>
            </a:r>
            <a:r>
              <a:rPr lang="en-US" b="1" baseline="-25000" dirty="0" smtClean="0"/>
              <a:t>1</a:t>
            </a:r>
            <a:r>
              <a:rPr lang="en-US" b="1" dirty="0" smtClean="0"/>
              <a:t>D</a:t>
            </a:r>
            <a:r>
              <a:rPr lang="en-US" b="1" baseline="-25000" dirty="0" smtClean="0"/>
              <a:t>1.</a:t>
            </a:r>
            <a:r>
              <a:rPr lang="en-US" b="1" dirty="0" smtClean="0"/>
              <a:t> </a:t>
            </a:r>
            <a:endParaRPr lang="ru-RU" b="1" dirty="0" smtClean="0"/>
          </a:p>
          <a:p>
            <a:r>
              <a:rPr lang="ru-RU" dirty="0" smtClean="0"/>
              <a:t>а) </a:t>
            </a:r>
            <a:r>
              <a:rPr lang="uk-UA" dirty="0" smtClean="0"/>
              <a:t>чи перетинаються прямі </a:t>
            </a:r>
            <a:r>
              <a:rPr lang="uk-UA" i="1" dirty="0" smtClean="0"/>
              <a:t>АА1</a:t>
            </a:r>
            <a:r>
              <a:rPr lang="uk-UA" dirty="0" smtClean="0"/>
              <a:t> та </a:t>
            </a:r>
            <a:r>
              <a:rPr lang="uk-UA" i="1" dirty="0" smtClean="0"/>
              <a:t>ВВ1</a:t>
            </a:r>
            <a:r>
              <a:rPr lang="uk-UA" dirty="0" smtClean="0"/>
              <a:t>? </a:t>
            </a:r>
            <a:r>
              <a:rPr lang="uk-UA" i="1" dirty="0" smtClean="0"/>
              <a:t>А1В1</a:t>
            </a:r>
            <a:r>
              <a:rPr lang="uk-UA" dirty="0" smtClean="0"/>
              <a:t> і </a:t>
            </a:r>
            <a:r>
              <a:rPr lang="en-US" i="1" dirty="0" smtClean="0"/>
              <a:t>D1C1</a:t>
            </a:r>
            <a:r>
              <a:rPr lang="en-US" dirty="0" smtClean="0"/>
              <a:t>? </a:t>
            </a:r>
            <a:r>
              <a:rPr lang="uk-UA" dirty="0" smtClean="0"/>
              <a:t>Як називаються ці прямі?</a:t>
            </a:r>
          </a:p>
          <a:p>
            <a:r>
              <a:rPr lang="uk-UA" dirty="0" smtClean="0"/>
              <a:t>б) чи перетинаються прямі </a:t>
            </a:r>
            <a:r>
              <a:rPr lang="en-US" i="1" dirty="0" smtClean="0"/>
              <a:t>AD</a:t>
            </a:r>
            <a:r>
              <a:rPr lang="en-US" dirty="0" smtClean="0"/>
              <a:t> </a:t>
            </a:r>
            <a:r>
              <a:rPr lang="uk-UA" dirty="0" smtClean="0"/>
              <a:t>і </a:t>
            </a:r>
            <a:r>
              <a:rPr lang="en-US" i="1" dirty="0" smtClean="0"/>
              <a:t>BB1</a:t>
            </a:r>
            <a:r>
              <a:rPr lang="uk-UA" dirty="0" smtClean="0"/>
              <a:t>? Як називаються ці прямі?</a:t>
            </a:r>
          </a:p>
          <a:p>
            <a:r>
              <a:rPr lang="uk-UA" dirty="0" smtClean="0"/>
              <a:t>в) чи можна провести площину через прямі </a:t>
            </a:r>
            <a:r>
              <a:rPr lang="en-US" i="1" dirty="0" smtClean="0"/>
              <a:t>AD</a:t>
            </a:r>
            <a:r>
              <a:rPr lang="en-US" dirty="0" smtClean="0"/>
              <a:t> </a:t>
            </a:r>
            <a:r>
              <a:rPr lang="uk-UA" dirty="0" smtClean="0"/>
              <a:t>і </a:t>
            </a:r>
            <a:r>
              <a:rPr lang="en-US" i="1" dirty="0" smtClean="0"/>
              <a:t>DB1</a:t>
            </a:r>
            <a:r>
              <a:rPr lang="en-US" dirty="0" smtClean="0"/>
              <a:t>? </a:t>
            </a:r>
            <a:r>
              <a:rPr lang="en-US" i="1" dirty="0" smtClean="0"/>
              <a:t>A1D1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C1D1</a:t>
            </a:r>
            <a:r>
              <a:rPr lang="en-US" dirty="0" smtClean="0"/>
              <a:t>? </a:t>
            </a:r>
            <a:r>
              <a:rPr lang="en-US" i="1" dirty="0" smtClean="0"/>
              <a:t>AD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BB1</a:t>
            </a:r>
            <a:r>
              <a:rPr lang="en-US" dirty="0" smtClean="0"/>
              <a:t>? </a:t>
            </a:r>
            <a:r>
              <a:rPr lang="en-US" i="1" dirty="0" smtClean="0"/>
              <a:t>AA1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DB1</a:t>
            </a:r>
            <a:r>
              <a:rPr lang="en-US" dirty="0" smtClean="0"/>
              <a:t>? </a:t>
            </a:r>
            <a:r>
              <a:rPr lang="en-US" i="1" dirty="0" smtClean="0"/>
              <a:t>AA1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DD1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43174" y="3286124"/>
            <a:ext cx="2857520" cy="2857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643174" y="2714620"/>
            <a:ext cx="1071570" cy="5715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500694" y="2714620"/>
            <a:ext cx="1071570" cy="5715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500694" y="5572140"/>
            <a:ext cx="1071570" cy="5715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714744" y="2714620"/>
            <a:ext cx="285752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132618" y="4143380"/>
            <a:ext cx="285752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286778" y="4142586"/>
            <a:ext cx="2857520" cy="1588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714744" y="5570552"/>
            <a:ext cx="2857520" cy="1588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643174" y="5572140"/>
            <a:ext cx="1071570" cy="571504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66946" y="600076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А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724268" y="5214950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500826" y="524760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endParaRPr lang="ru-RU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72132" y="596198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ru-RU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14546" y="3197678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А</a:t>
            </a:r>
            <a:r>
              <a:rPr lang="en-US" i="1" dirty="0" smtClean="0"/>
              <a:t>1</a:t>
            </a:r>
            <a:endParaRPr lang="ru-RU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714744" y="24118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r>
              <a:rPr lang="en-US" i="1" dirty="0" smtClean="0"/>
              <a:t>1</a:t>
            </a:r>
            <a:endParaRPr lang="ru-RU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91302" y="2444518"/>
            <a:ext cx="43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r>
              <a:rPr lang="en-US" i="1" dirty="0" smtClean="0"/>
              <a:t>1</a:t>
            </a:r>
            <a:endParaRPr lang="ru-RU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62608" y="3158898"/>
            <a:ext cx="43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D1</a:t>
            </a:r>
            <a:endParaRPr lang="ru-RU" i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2893207" y="3536157"/>
            <a:ext cx="3429024" cy="1785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Виконання вправ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35729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Задача</a:t>
            </a:r>
          </a:p>
          <a:p>
            <a:r>
              <a:rPr lang="uk-UA" dirty="0" smtClean="0"/>
              <a:t>Прямі </a:t>
            </a:r>
            <a:r>
              <a:rPr lang="en-US" dirty="0" smtClean="0"/>
              <a:t>AB </a:t>
            </a:r>
            <a:r>
              <a:rPr lang="uk-UA" dirty="0" smtClean="0"/>
              <a:t>і </a:t>
            </a:r>
            <a:r>
              <a:rPr lang="en-US" dirty="0" smtClean="0"/>
              <a:t>CD </a:t>
            </a:r>
            <a:r>
              <a:rPr lang="uk-UA" dirty="0" smtClean="0"/>
              <a:t>паралельні. Чи можуть бути мимобіжними прямі </a:t>
            </a:r>
            <a:r>
              <a:rPr lang="en-US" dirty="0" smtClean="0"/>
              <a:t>AC </a:t>
            </a:r>
            <a:r>
              <a:rPr lang="uk-UA" dirty="0" smtClean="0"/>
              <a:t>і </a:t>
            </a:r>
            <a:r>
              <a:rPr lang="en-US" dirty="0" smtClean="0"/>
              <a:t>BD? </a:t>
            </a:r>
            <a:r>
              <a:rPr lang="uk-UA" dirty="0" smtClean="0"/>
              <a:t>А чи можуть вони перетинатись?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308862"/>
            <a:ext cx="8143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Розв’язання</a:t>
            </a:r>
          </a:p>
          <a:p>
            <a:r>
              <a:rPr lang="uk-UA" dirty="0" smtClean="0"/>
              <a:t>Якщо </a:t>
            </a:r>
            <a:r>
              <a:rPr lang="en-US" dirty="0" smtClean="0"/>
              <a:t>AB||CD</a:t>
            </a:r>
            <a:r>
              <a:rPr lang="uk-UA" dirty="0" smtClean="0"/>
              <a:t>, то прямі </a:t>
            </a:r>
            <a:r>
              <a:rPr lang="en-US" dirty="0" smtClean="0"/>
              <a:t>AB</a:t>
            </a:r>
            <a:r>
              <a:rPr lang="uk-UA" dirty="0" smtClean="0"/>
              <a:t> і </a:t>
            </a:r>
            <a:r>
              <a:rPr lang="en-US" dirty="0" smtClean="0"/>
              <a:t>CD</a:t>
            </a:r>
            <a:r>
              <a:rPr lang="uk-UA" dirty="0" smtClean="0"/>
              <a:t> лежать в одній площині, значить, і точки </a:t>
            </a:r>
            <a:r>
              <a:rPr lang="en-US" dirty="0" smtClean="0"/>
              <a:t>A</a:t>
            </a:r>
            <a:r>
              <a:rPr lang="uk-UA" dirty="0" smtClean="0"/>
              <a:t>, </a:t>
            </a:r>
            <a:r>
              <a:rPr lang="en-US" dirty="0" smtClean="0"/>
              <a:t>B</a:t>
            </a:r>
            <a:r>
              <a:rPr lang="uk-UA" dirty="0" smtClean="0"/>
              <a:t>, </a:t>
            </a:r>
            <a:r>
              <a:rPr lang="en-US" dirty="0" smtClean="0"/>
              <a:t>C</a:t>
            </a:r>
            <a:r>
              <a:rPr lang="uk-UA" dirty="0" smtClean="0"/>
              <a:t>, </a:t>
            </a:r>
            <a:r>
              <a:rPr lang="en-US" dirty="0" smtClean="0"/>
              <a:t>D</a:t>
            </a:r>
            <a:r>
              <a:rPr lang="uk-UA" dirty="0" smtClean="0"/>
              <a:t> лежать в одній площині. Отже, прямі </a:t>
            </a:r>
            <a:r>
              <a:rPr lang="en-US" dirty="0" smtClean="0"/>
              <a:t>AC </a:t>
            </a:r>
            <a:r>
              <a:rPr lang="uk-UA" dirty="0" smtClean="0"/>
              <a:t>і </a:t>
            </a:r>
            <a:r>
              <a:rPr lang="en-US" dirty="0" smtClean="0"/>
              <a:t>BD</a:t>
            </a:r>
            <a:r>
              <a:rPr lang="uk-UA" dirty="0" smtClean="0"/>
              <a:t> також лежать в одній площині, а значить, можуть перетинатися, але не можуть бути мимобіжними.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3934430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Задача</a:t>
            </a:r>
          </a:p>
          <a:p>
            <a:r>
              <a:rPr lang="uk-UA" dirty="0" smtClean="0"/>
              <a:t>Прямі </a:t>
            </a:r>
            <a:r>
              <a:rPr lang="en-US" dirty="0" smtClean="0"/>
              <a:t>AB </a:t>
            </a:r>
            <a:r>
              <a:rPr lang="uk-UA" dirty="0" smtClean="0"/>
              <a:t>і </a:t>
            </a:r>
            <a:r>
              <a:rPr lang="en-US" dirty="0" smtClean="0"/>
              <a:t>CD </a:t>
            </a:r>
            <a:r>
              <a:rPr lang="uk-UA" dirty="0" smtClean="0"/>
              <a:t>мимобіжні. Чи можуть бути паралельними прямі </a:t>
            </a:r>
            <a:r>
              <a:rPr lang="en-US" dirty="0" smtClean="0"/>
              <a:t>AC </a:t>
            </a:r>
            <a:r>
              <a:rPr lang="uk-UA" dirty="0" smtClean="0"/>
              <a:t>і </a:t>
            </a:r>
            <a:r>
              <a:rPr lang="en-US" dirty="0" smtClean="0"/>
              <a:t>BD? </a:t>
            </a:r>
            <a:r>
              <a:rPr lang="uk-UA" dirty="0" smtClean="0"/>
              <a:t>А чи можуть вони перетинатись?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596" y="3857628"/>
            <a:ext cx="82868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472" y="4809192"/>
            <a:ext cx="8143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Розв’язання</a:t>
            </a:r>
          </a:p>
          <a:p>
            <a:r>
              <a:rPr lang="uk-UA" dirty="0" smtClean="0"/>
              <a:t>Якщо б могло бути, що </a:t>
            </a:r>
            <a:r>
              <a:rPr lang="en-US" dirty="0" smtClean="0"/>
              <a:t>AC||BD</a:t>
            </a:r>
            <a:r>
              <a:rPr lang="uk-UA" dirty="0" smtClean="0"/>
              <a:t> або </a:t>
            </a:r>
            <a:r>
              <a:rPr lang="en-US" dirty="0" smtClean="0"/>
              <a:t>AC</a:t>
            </a:r>
            <a:r>
              <a:rPr lang="uk-UA" dirty="0" smtClean="0"/>
              <a:t> перетинала </a:t>
            </a:r>
            <a:r>
              <a:rPr lang="en-US" dirty="0" smtClean="0"/>
              <a:t>BD</a:t>
            </a:r>
            <a:r>
              <a:rPr lang="uk-UA" dirty="0" smtClean="0"/>
              <a:t>,</a:t>
            </a:r>
            <a:br>
              <a:rPr lang="uk-UA" dirty="0" smtClean="0"/>
            </a:br>
            <a:r>
              <a:rPr lang="uk-UA" dirty="0" smtClean="0"/>
              <a:t>то точки </a:t>
            </a:r>
            <a:r>
              <a:rPr lang="en-US" dirty="0" smtClean="0"/>
              <a:t>A</a:t>
            </a:r>
            <a:r>
              <a:rPr lang="uk-UA" dirty="0" smtClean="0"/>
              <a:t>, </a:t>
            </a:r>
            <a:r>
              <a:rPr lang="en-US" dirty="0" smtClean="0"/>
              <a:t>B</a:t>
            </a:r>
            <a:r>
              <a:rPr lang="uk-UA" dirty="0" smtClean="0"/>
              <a:t>, </a:t>
            </a:r>
            <a:r>
              <a:rPr lang="en-US" dirty="0" smtClean="0"/>
              <a:t>C</a:t>
            </a:r>
            <a:r>
              <a:rPr lang="uk-UA" dirty="0" smtClean="0"/>
              <a:t>, </a:t>
            </a:r>
            <a:r>
              <a:rPr lang="en-US" dirty="0" smtClean="0"/>
              <a:t>D</a:t>
            </a:r>
            <a:r>
              <a:rPr lang="uk-UA" dirty="0" smtClean="0"/>
              <a:t> лежали б в одній площині,</a:t>
            </a:r>
            <a:br>
              <a:rPr lang="uk-UA" dirty="0" smtClean="0"/>
            </a:br>
            <a:r>
              <a:rPr lang="uk-UA" dirty="0" smtClean="0"/>
              <a:t>а цього бути не може, тому що суперечить умові задачі.</a:t>
            </a:r>
          </a:p>
          <a:p>
            <a:r>
              <a:rPr lang="uk-UA" dirty="0" smtClean="0"/>
              <a:t>Отже, прямі </a:t>
            </a:r>
            <a:r>
              <a:rPr lang="en-US" dirty="0" smtClean="0"/>
              <a:t>AC </a:t>
            </a:r>
            <a:r>
              <a:rPr lang="uk-UA" dirty="0" smtClean="0"/>
              <a:t>і </a:t>
            </a:r>
            <a:r>
              <a:rPr lang="en-US" dirty="0" smtClean="0"/>
              <a:t>BD</a:t>
            </a:r>
            <a:r>
              <a:rPr lang="uk-UA" dirty="0" smtClean="0"/>
              <a:t> не можуть бути ні паралельними, ні перетинатись.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786050" y="135729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Підручник, п. 4 вчити теореми, № 47, 48, 53 довести.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6004"/>
            <a:ext cx="8229600" cy="120417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Основні поняття стереометрії</a:t>
            </a:r>
            <a:endParaRPr lang="ru-RU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857224" y="2282603"/>
            <a:ext cx="785818" cy="1721290"/>
            <a:chOff x="857224" y="2282603"/>
            <a:chExt cx="785818" cy="1721290"/>
          </a:xfrm>
        </p:grpSpPr>
        <p:sp>
          <p:nvSpPr>
            <p:cNvPr id="4" name="Овал 3"/>
            <p:cNvSpPr/>
            <p:nvPr/>
          </p:nvSpPr>
          <p:spPr>
            <a:xfrm>
              <a:off x="1214414" y="2282603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7224" y="3357562"/>
              <a:ext cx="7858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Точка</a:t>
              </a:r>
            </a:p>
            <a:p>
              <a:pPr algn="ctr"/>
              <a:r>
                <a:rPr lang="uk-UA" dirty="0" smtClean="0"/>
                <a:t>(</a:t>
              </a:r>
              <a:r>
                <a:rPr lang="uk-UA" i="1" dirty="0" smtClean="0"/>
                <a:t>А</a:t>
              </a:r>
              <a:r>
                <a:rPr lang="uk-UA" dirty="0" smtClean="0"/>
                <a:t>)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81062" y="2354041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/>
                <a:t>А</a:t>
              </a:r>
              <a:endParaRPr lang="ru-RU" i="1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5929322" y="1639661"/>
            <a:ext cx="2286016" cy="2364232"/>
            <a:chOff x="5929322" y="1639661"/>
            <a:chExt cx="2286016" cy="236423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929322" y="1639661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5074" y="3357562"/>
              <a:ext cx="1276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Площина</a:t>
              </a:r>
            </a:p>
            <a:p>
              <a:pPr algn="ctr"/>
              <a:r>
                <a:rPr lang="uk-UA" dirty="0" smtClean="0"/>
                <a:t>(</a:t>
              </a:r>
              <a:r>
                <a:rPr lang="el-GR" dirty="0" smtClean="0"/>
                <a:t>α</a:t>
              </a:r>
              <a:r>
                <a:rPr lang="uk-UA" dirty="0" smtClean="0"/>
                <a:t>)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72264" y="2699089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071802" y="1853975"/>
            <a:ext cx="1785950" cy="2149918"/>
            <a:chOff x="3071802" y="1853975"/>
            <a:chExt cx="1785950" cy="214991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3071802" y="1853975"/>
              <a:ext cx="1785950" cy="11430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81392" y="3357562"/>
              <a:ext cx="12763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Пряма</a:t>
              </a:r>
            </a:p>
            <a:p>
              <a:pPr algn="ctr"/>
              <a:r>
                <a:rPr lang="uk-UA" dirty="0" smtClean="0"/>
                <a:t>(</a:t>
              </a:r>
              <a:r>
                <a:rPr lang="uk-UA" i="1" dirty="0" smtClean="0"/>
                <a:t>АВ</a:t>
              </a:r>
              <a:r>
                <a:rPr lang="uk-UA" dirty="0" smtClean="0"/>
                <a:t> або </a:t>
              </a:r>
              <a:r>
                <a:rPr lang="uk-UA" i="1" dirty="0" smtClean="0"/>
                <a:t>а</a:t>
              </a:r>
              <a:r>
                <a:rPr lang="uk-UA" dirty="0" smtClean="0"/>
                <a:t>)</a:t>
              </a:r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3214298" y="2851109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80946" y="2922547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/>
                <a:t>А</a:t>
              </a:r>
              <a:endParaRPr lang="ru-RU" i="1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4643438" y="1925413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10086" y="1996851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В</a:t>
              </a:r>
              <a:endParaRPr lang="ru-RU" i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57620" y="2341899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а</a:t>
              </a:r>
              <a:endParaRPr lang="ru-RU" i="1" dirty="0"/>
            </a:p>
          </p:txBody>
        </p:sp>
      </p:grpSp>
      <p:cxnSp>
        <p:nvCxnSpPr>
          <p:cNvPr id="27" name="Прямая соединительная линия 26"/>
          <p:cNvCxnSpPr/>
          <p:nvPr/>
        </p:nvCxnSpPr>
        <p:spPr>
          <a:xfrm>
            <a:off x="428596" y="4216619"/>
            <a:ext cx="82868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Группа 44"/>
          <p:cNvGrpSpPr/>
          <p:nvPr/>
        </p:nvGrpSpPr>
        <p:grpSpPr>
          <a:xfrm>
            <a:off x="500034" y="4429132"/>
            <a:ext cx="1785950" cy="1714512"/>
            <a:chOff x="500034" y="4429132"/>
            <a:chExt cx="1785950" cy="1714512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500034" y="4429132"/>
              <a:ext cx="1785950" cy="11430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928662" y="524238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5310" y="5313820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/>
                <a:t>А</a:t>
              </a:r>
              <a:endParaRPr lang="ru-RU" i="1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855262" y="4640448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21910" y="4711886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В</a:t>
              </a:r>
              <a:endParaRPr lang="ru-RU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5786" y="5774312"/>
              <a:ext cx="1276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Пряма </a:t>
              </a:r>
              <a:r>
                <a:rPr lang="uk-UA" i="1" dirty="0" smtClean="0"/>
                <a:t>АВ</a:t>
              </a:r>
              <a:r>
                <a:rPr lang="uk-UA" dirty="0" smtClean="0"/>
                <a:t> </a:t>
              </a:r>
              <a:endParaRPr lang="ru-RU" dirty="0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357554" y="4667880"/>
            <a:ext cx="1500198" cy="1475764"/>
            <a:chOff x="3357554" y="4667880"/>
            <a:chExt cx="1500198" cy="147576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flipV="1">
              <a:off x="3563500" y="4705740"/>
              <a:ext cx="865624" cy="5544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3500430" y="524238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67078" y="5313820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/>
                <a:t>А</a:t>
              </a:r>
              <a:endParaRPr lang="ru-RU" i="1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4427030" y="4667880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93678" y="4739318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В</a:t>
              </a:r>
              <a:endParaRPr lang="ru-RU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357554" y="5774312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Відрізок </a:t>
              </a:r>
              <a:r>
                <a:rPr lang="uk-UA" i="1" dirty="0" smtClean="0"/>
                <a:t>АВ</a:t>
              </a:r>
              <a:r>
                <a:rPr lang="uk-UA" dirty="0" smtClean="0"/>
                <a:t> </a:t>
              </a:r>
              <a:endParaRPr lang="ru-RU" dirty="0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215074" y="4429132"/>
            <a:ext cx="1503456" cy="1714512"/>
            <a:chOff x="6215074" y="4429132"/>
            <a:chExt cx="1503456" cy="1714512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6421020" y="4429132"/>
              <a:ext cx="1297510" cy="8310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6357950" y="524238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24598" y="5313820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/>
                <a:t>А</a:t>
              </a:r>
              <a:endParaRPr lang="ru-RU" i="1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7275406" y="464959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51198" y="4739318"/>
              <a:ext cx="276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В</a:t>
              </a:r>
              <a:endParaRPr lang="ru-RU" i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15074" y="5774312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Промінь </a:t>
              </a:r>
              <a:r>
                <a:rPr lang="uk-UA" i="1" dirty="0" smtClean="0"/>
                <a:t>АВ</a:t>
              </a:r>
              <a:r>
                <a:rPr lang="uk-UA" dirty="0" smtClean="0"/>
                <a:t> 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96004"/>
            <a:ext cx="8229600" cy="120417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Поняття та зображення площини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714348" y="2393731"/>
            <a:ext cx="2928958" cy="2012406"/>
            <a:chOff x="714348" y="1916660"/>
            <a:chExt cx="2928958" cy="2012406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714348" y="1916660"/>
              <a:ext cx="2928958" cy="2012406"/>
              <a:chOff x="714348" y="1916660"/>
              <a:chExt cx="2928958" cy="2012406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1142976" y="2500306"/>
                <a:ext cx="2286016" cy="142876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  <a:scene3d>
                <a:camera prst="isometricTopU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4348" y="1916660"/>
                <a:ext cx="29289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Площину зображають </a:t>
                </a:r>
                <a:r>
                  <a:rPr lang="uk-UA" dirty="0" smtClean="0"/>
                  <a:t>так:</a:t>
                </a:r>
                <a:endParaRPr lang="uk-UA" dirty="0" smtClean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857356" y="35597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629112" y="2393731"/>
            <a:ext cx="4171906" cy="2106839"/>
            <a:chOff x="4629112" y="1916660"/>
            <a:chExt cx="4171906" cy="2106839"/>
          </a:xfrm>
        </p:grpSpPr>
        <p:sp>
          <p:nvSpPr>
            <p:cNvPr id="10" name="Полилиния 9"/>
            <p:cNvSpPr/>
            <p:nvPr/>
          </p:nvSpPr>
          <p:spPr>
            <a:xfrm rot="1327037">
              <a:off x="4629112" y="2144991"/>
              <a:ext cx="4171906" cy="1878508"/>
            </a:xfrm>
            <a:custGeom>
              <a:avLst/>
              <a:gdLst>
                <a:gd name="connsiteX0" fmla="*/ 1051560 w 3479977"/>
                <a:gd name="connsiteY0" fmla="*/ 175183 h 1775383"/>
                <a:gd name="connsiteX1" fmla="*/ 941832 w 3479977"/>
                <a:gd name="connsiteY1" fmla="*/ 266623 h 1775383"/>
                <a:gd name="connsiteX2" fmla="*/ 914400 w 3479977"/>
                <a:gd name="connsiteY2" fmla="*/ 275767 h 1775383"/>
                <a:gd name="connsiteX3" fmla="*/ 877824 w 3479977"/>
                <a:gd name="connsiteY3" fmla="*/ 312343 h 1775383"/>
                <a:gd name="connsiteX4" fmla="*/ 813816 w 3479977"/>
                <a:gd name="connsiteY4" fmla="*/ 348919 h 1775383"/>
                <a:gd name="connsiteX5" fmla="*/ 777240 w 3479977"/>
                <a:gd name="connsiteY5" fmla="*/ 358063 h 1775383"/>
                <a:gd name="connsiteX6" fmla="*/ 731520 w 3479977"/>
                <a:gd name="connsiteY6" fmla="*/ 376351 h 1775383"/>
                <a:gd name="connsiteX7" fmla="*/ 676656 w 3479977"/>
                <a:gd name="connsiteY7" fmla="*/ 385495 h 1775383"/>
                <a:gd name="connsiteX8" fmla="*/ 640080 w 3479977"/>
                <a:gd name="connsiteY8" fmla="*/ 394639 h 1775383"/>
                <a:gd name="connsiteX9" fmla="*/ 585216 w 3479977"/>
                <a:gd name="connsiteY9" fmla="*/ 412927 h 1775383"/>
                <a:gd name="connsiteX10" fmla="*/ 548640 w 3479977"/>
                <a:gd name="connsiteY10" fmla="*/ 422071 h 1775383"/>
                <a:gd name="connsiteX11" fmla="*/ 484632 w 3479977"/>
                <a:gd name="connsiteY11" fmla="*/ 449503 h 1775383"/>
                <a:gd name="connsiteX12" fmla="*/ 438912 w 3479977"/>
                <a:gd name="connsiteY12" fmla="*/ 458647 h 1775383"/>
                <a:gd name="connsiteX13" fmla="*/ 338328 w 3479977"/>
                <a:gd name="connsiteY13" fmla="*/ 486079 h 1775383"/>
                <a:gd name="connsiteX14" fmla="*/ 283464 w 3479977"/>
                <a:gd name="connsiteY14" fmla="*/ 522655 h 1775383"/>
                <a:gd name="connsiteX15" fmla="*/ 210312 w 3479977"/>
                <a:gd name="connsiteY15" fmla="*/ 568375 h 1775383"/>
                <a:gd name="connsiteX16" fmla="*/ 182880 w 3479977"/>
                <a:gd name="connsiteY16" fmla="*/ 595807 h 1775383"/>
                <a:gd name="connsiteX17" fmla="*/ 164592 w 3479977"/>
                <a:gd name="connsiteY17" fmla="*/ 623239 h 1775383"/>
                <a:gd name="connsiteX18" fmla="*/ 109728 w 3479977"/>
                <a:gd name="connsiteY18" fmla="*/ 705535 h 1775383"/>
                <a:gd name="connsiteX19" fmla="*/ 73152 w 3479977"/>
                <a:gd name="connsiteY19" fmla="*/ 760399 h 1775383"/>
                <a:gd name="connsiteX20" fmla="*/ 45720 w 3479977"/>
                <a:gd name="connsiteY20" fmla="*/ 842695 h 1775383"/>
                <a:gd name="connsiteX21" fmla="*/ 27432 w 3479977"/>
                <a:gd name="connsiteY21" fmla="*/ 870127 h 1775383"/>
                <a:gd name="connsiteX22" fmla="*/ 0 w 3479977"/>
                <a:gd name="connsiteY22" fmla="*/ 970711 h 1775383"/>
                <a:gd name="connsiteX23" fmla="*/ 18288 w 3479977"/>
                <a:gd name="connsiteY23" fmla="*/ 1299895 h 1775383"/>
                <a:gd name="connsiteX24" fmla="*/ 27432 w 3479977"/>
                <a:gd name="connsiteY24" fmla="*/ 1373047 h 1775383"/>
                <a:gd name="connsiteX25" fmla="*/ 54864 w 3479977"/>
                <a:gd name="connsiteY25" fmla="*/ 1400479 h 1775383"/>
                <a:gd name="connsiteX26" fmla="*/ 91440 w 3479977"/>
                <a:gd name="connsiteY26" fmla="*/ 1455343 h 1775383"/>
                <a:gd name="connsiteX27" fmla="*/ 173736 w 3479977"/>
                <a:gd name="connsiteY27" fmla="*/ 1519351 h 1775383"/>
                <a:gd name="connsiteX28" fmla="*/ 201168 w 3479977"/>
                <a:gd name="connsiteY28" fmla="*/ 1528495 h 1775383"/>
                <a:gd name="connsiteX29" fmla="*/ 256032 w 3479977"/>
                <a:gd name="connsiteY29" fmla="*/ 1565071 h 1775383"/>
                <a:gd name="connsiteX30" fmla="*/ 283464 w 3479977"/>
                <a:gd name="connsiteY30" fmla="*/ 1583359 h 1775383"/>
                <a:gd name="connsiteX31" fmla="*/ 310896 w 3479977"/>
                <a:gd name="connsiteY31" fmla="*/ 1601647 h 1775383"/>
                <a:gd name="connsiteX32" fmla="*/ 384048 w 3479977"/>
                <a:gd name="connsiteY32" fmla="*/ 1638223 h 1775383"/>
                <a:gd name="connsiteX33" fmla="*/ 484632 w 3479977"/>
                <a:gd name="connsiteY33" fmla="*/ 1674799 h 1775383"/>
                <a:gd name="connsiteX34" fmla="*/ 548640 w 3479977"/>
                <a:gd name="connsiteY34" fmla="*/ 1693087 h 1775383"/>
                <a:gd name="connsiteX35" fmla="*/ 585216 w 3479977"/>
                <a:gd name="connsiteY35" fmla="*/ 1711375 h 1775383"/>
                <a:gd name="connsiteX36" fmla="*/ 658368 w 3479977"/>
                <a:gd name="connsiteY36" fmla="*/ 1729663 h 1775383"/>
                <a:gd name="connsiteX37" fmla="*/ 685800 w 3479977"/>
                <a:gd name="connsiteY37" fmla="*/ 1738807 h 1775383"/>
                <a:gd name="connsiteX38" fmla="*/ 813816 w 3479977"/>
                <a:gd name="connsiteY38" fmla="*/ 1757095 h 1775383"/>
                <a:gd name="connsiteX39" fmla="*/ 850392 w 3479977"/>
                <a:gd name="connsiteY39" fmla="*/ 1766239 h 1775383"/>
                <a:gd name="connsiteX40" fmla="*/ 896112 w 3479977"/>
                <a:gd name="connsiteY40" fmla="*/ 1775383 h 1775383"/>
                <a:gd name="connsiteX41" fmla="*/ 2569464 w 3479977"/>
                <a:gd name="connsiteY41" fmla="*/ 1757095 h 1775383"/>
                <a:gd name="connsiteX42" fmla="*/ 2651760 w 3479977"/>
                <a:gd name="connsiteY42" fmla="*/ 1720519 h 1775383"/>
                <a:gd name="connsiteX43" fmla="*/ 2706624 w 3479977"/>
                <a:gd name="connsiteY43" fmla="*/ 1702231 h 1775383"/>
                <a:gd name="connsiteX44" fmla="*/ 2788920 w 3479977"/>
                <a:gd name="connsiteY44" fmla="*/ 1656511 h 1775383"/>
                <a:gd name="connsiteX45" fmla="*/ 2843784 w 3479977"/>
                <a:gd name="connsiteY45" fmla="*/ 1647367 h 1775383"/>
                <a:gd name="connsiteX46" fmla="*/ 2871216 w 3479977"/>
                <a:gd name="connsiteY46" fmla="*/ 1629079 h 1775383"/>
                <a:gd name="connsiteX47" fmla="*/ 2953512 w 3479977"/>
                <a:gd name="connsiteY47" fmla="*/ 1601647 h 1775383"/>
                <a:gd name="connsiteX48" fmla="*/ 2990088 w 3479977"/>
                <a:gd name="connsiteY48" fmla="*/ 1583359 h 1775383"/>
                <a:gd name="connsiteX49" fmla="*/ 3044952 w 3479977"/>
                <a:gd name="connsiteY49" fmla="*/ 1546783 h 1775383"/>
                <a:gd name="connsiteX50" fmla="*/ 3108960 w 3479977"/>
                <a:gd name="connsiteY50" fmla="*/ 1519351 h 1775383"/>
                <a:gd name="connsiteX51" fmla="*/ 3154680 w 3479977"/>
                <a:gd name="connsiteY51" fmla="*/ 1482775 h 1775383"/>
                <a:gd name="connsiteX52" fmla="*/ 3227832 w 3479977"/>
                <a:gd name="connsiteY52" fmla="*/ 1437055 h 1775383"/>
                <a:gd name="connsiteX53" fmla="*/ 3310128 w 3479977"/>
                <a:gd name="connsiteY53" fmla="*/ 1373047 h 1775383"/>
                <a:gd name="connsiteX54" fmla="*/ 3355848 w 3479977"/>
                <a:gd name="connsiteY54" fmla="*/ 1327327 h 1775383"/>
                <a:gd name="connsiteX55" fmla="*/ 3392424 w 3479977"/>
                <a:gd name="connsiteY55" fmla="*/ 1254175 h 1775383"/>
                <a:gd name="connsiteX56" fmla="*/ 3410712 w 3479977"/>
                <a:gd name="connsiteY56" fmla="*/ 1153591 h 1775383"/>
                <a:gd name="connsiteX57" fmla="*/ 3438144 w 3479977"/>
                <a:gd name="connsiteY57" fmla="*/ 1107871 h 1775383"/>
                <a:gd name="connsiteX58" fmla="*/ 3456432 w 3479977"/>
                <a:gd name="connsiteY58" fmla="*/ 1043863 h 1775383"/>
                <a:gd name="connsiteX59" fmla="*/ 3474720 w 3479977"/>
                <a:gd name="connsiteY59" fmla="*/ 1007287 h 1775383"/>
                <a:gd name="connsiteX60" fmla="*/ 3465576 w 3479977"/>
                <a:gd name="connsiteY60" fmla="*/ 504367 h 1775383"/>
                <a:gd name="connsiteX61" fmla="*/ 3429000 w 3479977"/>
                <a:gd name="connsiteY61" fmla="*/ 476935 h 1775383"/>
                <a:gd name="connsiteX62" fmla="*/ 3383280 w 3479977"/>
                <a:gd name="connsiteY62" fmla="*/ 422071 h 1775383"/>
                <a:gd name="connsiteX63" fmla="*/ 3355848 w 3479977"/>
                <a:gd name="connsiteY63" fmla="*/ 403783 h 1775383"/>
                <a:gd name="connsiteX64" fmla="*/ 3319272 w 3479977"/>
                <a:gd name="connsiteY64" fmla="*/ 376351 h 1775383"/>
                <a:gd name="connsiteX65" fmla="*/ 3291840 w 3479977"/>
                <a:gd name="connsiteY65" fmla="*/ 367207 h 1775383"/>
                <a:gd name="connsiteX66" fmla="*/ 3227832 w 3479977"/>
                <a:gd name="connsiteY66" fmla="*/ 339775 h 1775383"/>
                <a:gd name="connsiteX67" fmla="*/ 3200400 w 3479977"/>
                <a:gd name="connsiteY67" fmla="*/ 330631 h 1775383"/>
                <a:gd name="connsiteX68" fmla="*/ 3172968 w 3479977"/>
                <a:gd name="connsiteY68" fmla="*/ 312343 h 1775383"/>
                <a:gd name="connsiteX69" fmla="*/ 3118104 w 3479977"/>
                <a:gd name="connsiteY69" fmla="*/ 303199 h 1775383"/>
                <a:gd name="connsiteX70" fmla="*/ 3054096 w 3479977"/>
                <a:gd name="connsiteY70" fmla="*/ 284911 h 1775383"/>
                <a:gd name="connsiteX71" fmla="*/ 3017520 w 3479977"/>
                <a:gd name="connsiteY71" fmla="*/ 275767 h 1775383"/>
                <a:gd name="connsiteX72" fmla="*/ 2990088 w 3479977"/>
                <a:gd name="connsiteY72" fmla="*/ 266623 h 1775383"/>
                <a:gd name="connsiteX73" fmla="*/ 2935224 w 3479977"/>
                <a:gd name="connsiteY73" fmla="*/ 257479 h 1775383"/>
                <a:gd name="connsiteX74" fmla="*/ 2907792 w 3479977"/>
                <a:gd name="connsiteY74" fmla="*/ 248335 h 1775383"/>
                <a:gd name="connsiteX75" fmla="*/ 2798064 w 3479977"/>
                <a:gd name="connsiteY75" fmla="*/ 230047 h 1775383"/>
                <a:gd name="connsiteX76" fmla="*/ 2770632 w 3479977"/>
                <a:gd name="connsiteY76" fmla="*/ 220903 h 1775383"/>
                <a:gd name="connsiteX77" fmla="*/ 2734056 w 3479977"/>
                <a:gd name="connsiteY77" fmla="*/ 211759 h 1775383"/>
                <a:gd name="connsiteX78" fmla="*/ 2679192 w 3479977"/>
                <a:gd name="connsiteY78" fmla="*/ 184327 h 1775383"/>
                <a:gd name="connsiteX79" fmla="*/ 2596896 w 3479977"/>
                <a:gd name="connsiteY79" fmla="*/ 175183 h 1775383"/>
                <a:gd name="connsiteX80" fmla="*/ 2423160 w 3479977"/>
                <a:gd name="connsiteY80" fmla="*/ 166039 h 1775383"/>
                <a:gd name="connsiteX81" fmla="*/ 2322576 w 3479977"/>
                <a:gd name="connsiteY81" fmla="*/ 147751 h 1775383"/>
                <a:gd name="connsiteX82" fmla="*/ 2139696 w 3479977"/>
                <a:gd name="connsiteY82" fmla="*/ 129463 h 1775383"/>
                <a:gd name="connsiteX83" fmla="*/ 2084832 w 3479977"/>
                <a:gd name="connsiteY83" fmla="*/ 111175 h 1775383"/>
                <a:gd name="connsiteX84" fmla="*/ 2029968 w 3479977"/>
                <a:gd name="connsiteY84" fmla="*/ 92887 h 1775383"/>
                <a:gd name="connsiteX85" fmla="*/ 2002536 w 3479977"/>
                <a:gd name="connsiteY85" fmla="*/ 83743 h 1775383"/>
                <a:gd name="connsiteX86" fmla="*/ 1975104 w 3479977"/>
                <a:gd name="connsiteY86" fmla="*/ 74599 h 1775383"/>
                <a:gd name="connsiteX87" fmla="*/ 1920240 w 3479977"/>
                <a:gd name="connsiteY87" fmla="*/ 65455 h 1775383"/>
                <a:gd name="connsiteX88" fmla="*/ 1865376 w 3479977"/>
                <a:gd name="connsiteY88" fmla="*/ 47167 h 1775383"/>
                <a:gd name="connsiteX89" fmla="*/ 1819656 w 3479977"/>
                <a:gd name="connsiteY89" fmla="*/ 38023 h 1775383"/>
                <a:gd name="connsiteX90" fmla="*/ 1792224 w 3479977"/>
                <a:gd name="connsiteY90" fmla="*/ 28879 h 1775383"/>
                <a:gd name="connsiteX91" fmla="*/ 1755648 w 3479977"/>
                <a:gd name="connsiteY91" fmla="*/ 19735 h 1775383"/>
                <a:gd name="connsiteX92" fmla="*/ 1216152 w 3479977"/>
                <a:gd name="connsiteY92" fmla="*/ 28879 h 1775383"/>
                <a:gd name="connsiteX93" fmla="*/ 1161288 w 3479977"/>
                <a:gd name="connsiteY93" fmla="*/ 38023 h 1775383"/>
                <a:gd name="connsiteX94" fmla="*/ 1143000 w 3479977"/>
                <a:gd name="connsiteY94" fmla="*/ 65455 h 1775383"/>
                <a:gd name="connsiteX95" fmla="*/ 1115568 w 3479977"/>
                <a:gd name="connsiteY95" fmla="*/ 74599 h 1775383"/>
                <a:gd name="connsiteX96" fmla="*/ 1106424 w 3479977"/>
                <a:gd name="connsiteY96" fmla="*/ 102031 h 1775383"/>
                <a:gd name="connsiteX97" fmla="*/ 1060704 w 3479977"/>
                <a:gd name="connsiteY97" fmla="*/ 147751 h 1775383"/>
                <a:gd name="connsiteX98" fmla="*/ 1042416 w 3479977"/>
                <a:gd name="connsiteY98" fmla="*/ 175183 h 1775383"/>
                <a:gd name="connsiteX99" fmla="*/ 1051560 w 3479977"/>
                <a:gd name="connsiteY99" fmla="*/ 175183 h 177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3479977" h="1775383">
                  <a:moveTo>
                    <a:pt x="1051560" y="175183"/>
                  </a:moveTo>
                  <a:cubicBezTo>
                    <a:pt x="1022502" y="204241"/>
                    <a:pt x="972667" y="256345"/>
                    <a:pt x="941832" y="266623"/>
                  </a:cubicBezTo>
                  <a:lnTo>
                    <a:pt x="914400" y="275767"/>
                  </a:lnTo>
                  <a:cubicBezTo>
                    <a:pt x="902208" y="287959"/>
                    <a:pt x="890915" y="301122"/>
                    <a:pt x="877824" y="312343"/>
                  </a:cubicBezTo>
                  <a:cubicBezTo>
                    <a:pt x="864068" y="324134"/>
                    <a:pt x="829191" y="343153"/>
                    <a:pt x="813816" y="348919"/>
                  </a:cubicBezTo>
                  <a:cubicBezTo>
                    <a:pt x="802049" y="353332"/>
                    <a:pt x="789162" y="354089"/>
                    <a:pt x="777240" y="358063"/>
                  </a:cubicBezTo>
                  <a:cubicBezTo>
                    <a:pt x="761668" y="363254"/>
                    <a:pt x="747356" y="372032"/>
                    <a:pt x="731520" y="376351"/>
                  </a:cubicBezTo>
                  <a:cubicBezTo>
                    <a:pt x="713633" y="381229"/>
                    <a:pt x="694836" y="381859"/>
                    <a:pt x="676656" y="385495"/>
                  </a:cubicBezTo>
                  <a:cubicBezTo>
                    <a:pt x="664333" y="387960"/>
                    <a:pt x="652117" y="391028"/>
                    <a:pt x="640080" y="394639"/>
                  </a:cubicBezTo>
                  <a:cubicBezTo>
                    <a:pt x="621616" y="400178"/>
                    <a:pt x="603918" y="408252"/>
                    <a:pt x="585216" y="412927"/>
                  </a:cubicBezTo>
                  <a:cubicBezTo>
                    <a:pt x="573024" y="415975"/>
                    <a:pt x="560451" y="417776"/>
                    <a:pt x="548640" y="422071"/>
                  </a:cubicBezTo>
                  <a:cubicBezTo>
                    <a:pt x="526825" y="430004"/>
                    <a:pt x="506654" y="442162"/>
                    <a:pt x="484632" y="449503"/>
                  </a:cubicBezTo>
                  <a:cubicBezTo>
                    <a:pt x="469888" y="454418"/>
                    <a:pt x="453906" y="454558"/>
                    <a:pt x="438912" y="458647"/>
                  </a:cubicBezTo>
                  <a:cubicBezTo>
                    <a:pt x="311297" y="493451"/>
                    <a:pt x="449718" y="463801"/>
                    <a:pt x="338328" y="486079"/>
                  </a:cubicBezTo>
                  <a:cubicBezTo>
                    <a:pt x="320040" y="498271"/>
                    <a:pt x="300627" y="508925"/>
                    <a:pt x="283464" y="522655"/>
                  </a:cubicBezTo>
                  <a:cubicBezTo>
                    <a:pt x="230218" y="565252"/>
                    <a:pt x="256259" y="553059"/>
                    <a:pt x="210312" y="568375"/>
                  </a:cubicBezTo>
                  <a:cubicBezTo>
                    <a:pt x="201168" y="577519"/>
                    <a:pt x="191159" y="585873"/>
                    <a:pt x="182880" y="595807"/>
                  </a:cubicBezTo>
                  <a:cubicBezTo>
                    <a:pt x="175845" y="604250"/>
                    <a:pt x="170980" y="614296"/>
                    <a:pt x="164592" y="623239"/>
                  </a:cubicBezTo>
                  <a:cubicBezTo>
                    <a:pt x="94878" y="720839"/>
                    <a:pt x="181874" y="592163"/>
                    <a:pt x="109728" y="705535"/>
                  </a:cubicBezTo>
                  <a:cubicBezTo>
                    <a:pt x="97928" y="724078"/>
                    <a:pt x="80103" y="739547"/>
                    <a:pt x="73152" y="760399"/>
                  </a:cubicBezTo>
                  <a:cubicBezTo>
                    <a:pt x="64008" y="787831"/>
                    <a:pt x="61760" y="818636"/>
                    <a:pt x="45720" y="842695"/>
                  </a:cubicBezTo>
                  <a:cubicBezTo>
                    <a:pt x="39624" y="851839"/>
                    <a:pt x="31895" y="860084"/>
                    <a:pt x="27432" y="870127"/>
                  </a:cubicBezTo>
                  <a:cubicBezTo>
                    <a:pt x="10557" y="908095"/>
                    <a:pt x="7823" y="931597"/>
                    <a:pt x="0" y="970711"/>
                  </a:cubicBezTo>
                  <a:cubicBezTo>
                    <a:pt x="6096" y="1080439"/>
                    <a:pt x="10812" y="1190252"/>
                    <a:pt x="18288" y="1299895"/>
                  </a:cubicBezTo>
                  <a:cubicBezTo>
                    <a:pt x="19960" y="1324412"/>
                    <a:pt x="19034" y="1349953"/>
                    <a:pt x="27432" y="1373047"/>
                  </a:cubicBezTo>
                  <a:cubicBezTo>
                    <a:pt x="31851" y="1385200"/>
                    <a:pt x="46925" y="1390271"/>
                    <a:pt x="54864" y="1400479"/>
                  </a:cubicBezTo>
                  <a:cubicBezTo>
                    <a:pt x="68358" y="1417829"/>
                    <a:pt x="72593" y="1444035"/>
                    <a:pt x="91440" y="1455343"/>
                  </a:cubicBezTo>
                  <a:cubicBezTo>
                    <a:pt x="278584" y="1567629"/>
                    <a:pt x="1735" y="1396493"/>
                    <a:pt x="173736" y="1519351"/>
                  </a:cubicBezTo>
                  <a:cubicBezTo>
                    <a:pt x="181579" y="1524953"/>
                    <a:pt x="192742" y="1523814"/>
                    <a:pt x="201168" y="1528495"/>
                  </a:cubicBezTo>
                  <a:cubicBezTo>
                    <a:pt x="220381" y="1539169"/>
                    <a:pt x="237744" y="1552879"/>
                    <a:pt x="256032" y="1565071"/>
                  </a:cubicBezTo>
                  <a:lnTo>
                    <a:pt x="283464" y="1583359"/>
                  </a:lnTo>
                  <a:cubicBezTo>
                    <a:pt x="292608" y="1589455"/>
                    <a:pt x="301066" y="1596732"/>
                    <a:pt x="310896" y="1601647"/>
                  </a:cubicBezTo>
                  <a:cubicBezTo>
                    <a:pt x="335280" y="1613839"/>
                    <a:pt x="358736" y="1628098"/>
                    <a:pt x="384048" y="1638223"/>
                  </a:cubicBezTo>
                  <a:cubicBezTo>
                    <a:pt x="431007" y="1657007"/>
                    <a:pt x="433762" y="1659147"/>
                    <a:pt x="484632" y="1674799"/>
                  </a:cubicBezTo>
                  <a:cubicBezTo>
                    <a:pt x="505841" y="1681325"/>
                    <a:pt x="527786" y="1685504"/>
                    <a:pt x="548640" y="1693087"/>
                  </a:cubicBezTo>
                  <a:cubicBezTo>
                    <a:pt x="561450" y="1697745"/>
                    <a:pt x="572284" y="1707064"/>
                    <a:pt x="585216" y="1711375"/>
                  </a:cubicBezTo>
                  <a:cubicBezTo>
                    <a:pt x="609061" y="1719323"/>
                    <a:pt x="634523" y="1721715"/>
                    <a:pt x="658368" y="1729663"/>
                  </a:cubicBezTo>
                  <a:cubicBezTo>
                    <a:pt x="667512" y="1732711"/>
                    <a:pt x="676391" y="1736716"/>
                    <a:pt x="685800" y="1738807"/>
                  </a:cubicBezTo>
                  <a:cubicBezTo>
                    <a:pt x="737604" y="1750319"/>
                    <a:pt x="758451" y="1747867"/>
                    <a:pt x="813816" y="1757095"/>
                  </a:cubicBezTo>
                  <a:cubicBezTo>
                    <a:pt x="826212" y="1759161"/>
                    <a:pt x="838124" y="1763513"/>
                    <a:pt x="850392" y="1766239"/>
                  </a:cubicBezTo>
                  <a:cubicBezTo>
                    <a:pt x="865564" y="1769610"/>
                    <a:pt x="880872" y="1772335"/>
                    <a:pt x="896112" y="1775383"/>
                  </a:cubicBezTo>
                  <a:lnTo>
                    <a:pt x="2569464" y="1757095"/>
                  </a:lnTo>
                  <a:cubicBezTo>
                    <a:pt x="2585761" y="1756748"/>
                    <a:pt x="2635447" y="1727044"/>
                    <a:pt x="2651760" y="1720519"/>
                  </a:cubicBezTo>
                  <a:cubicBezTo>
                    <a:pt x="2669658" y="1713360"/>
                    <a:pt x="2690584" y="1712924"/>
                    <a:pt x="2706624" y="1702231"/>
                  </a:cubicBezTo>
                  <a:cubicBezTo>
                    <a:pt x="2733683" y="1684192"/>
                    <a:pt x="2756573" y="1667293"/>
                    <a:pt x="2788920" y="1656511"/>
                  </a:cubicBezTo>
                  <a:cubicBezTo>
                    <a:pt x="2806509" y="1650648"/>
                    <a:pt x="2825496" y="1650415"/>
                    <a:pt x="2843784" y="1647367"/>
                  </a:cubicBezTo>
                  <a:cubicBezTo>
                    <a:pt x="2852928" y="1641271"/>
                    <a:pt x="2861072" y="1633306"/>
                    <a:pt x="2871216" y="1629079"/>
                  </a:cubicBezTo>
                  <a:cubicBezTo>
                    <a:pt x="2897908" y="1617958"/>
                    <a:pt x="2927649" y="1614579"/>
                    <a:pt x="2953512" y="1601647"/>
                  </a:cubicBezTo>
                  <a:cubicBezTo>
                    <a:pt x="2965704" y="1595551"/>
                    <a:pt x="2978399" y="1590372"/>
                    <a:pt x="2990088" y="1583359"/>
                  </a:cubicBezTo>
                  <a:cubicBezTo>
                    <a:pt x="3008935" y="1572051"/>
                    <a:pt x="3025293" y="1556613"/>
                    <a:pt x="3044952" y="1546783"/>
                  </a:cubicBezTo>
                  <a:cubicBezTo>
                    <a:pt x="3090149" y="1524184"/>
                    <a:pt x="3068596" y="1532806"/>
                    <a:pt x="3108960" y="1519351"/>
                  </a:cubicBezTo>
                  <a:cubicBezTo>
                    <a:pt x="3124200" y="1507159"/>
                    <a:pt x="3138691" y="1493967"/>
                    <a:pt x="3154680" y="1482775"/>
                  </a:cubicBezTo>
                  <a:cubicBezTo>
                    <a:pt x="3206313" y="1446632"/>
                    <a:pt x="3187783" y="1467092"/>
                    <a:pt x="3227832" y="1437055"/>
                  </a:cubicBezTo>
                  <a:cubicBezTo>
                    <a:pt x="3255634" y="1416203"/>
                    <a:pt x="3290851" y="1401963"/>
                    <a:pt x="3310128" y="1373047"/>
                  </a:cubicBezTo>
                  <a:cubicBezTo>
                    <a:pt x="3334512" y="1336471"/>
                    <a:pt x="3319272" y="1351711"/>
                    <a:pt x="3355848" y="1327327"/>
                  </a:cubicBezTo>
                  <a:cubicBezTo>
                    <a:pt x="3374255" y="1299717"/>
                    <a:pt x="3383476" y="1289966"/>
                    <a:pt x="3392424" y="1254175"/>
                  </a:cubicBezTo>
                  <a:cubicBezTo>
                    <a:pt x="3397421" y="1234187"/>
                    <a:pt x="3399795" y="1178154"/>
                    <a:pt x="3410712" y="1153591"/>
                  </a:cubicBezTo>
                  <a:cubicBezTo>
                    <a:pt x="3417930" y="1137350"/>
                    <a:pt x="3429000" y="1123111"/>
                    <a:pt x="3438144" y="1107871"/>
                  </a:cubicBezTo>
                  <a:cubicBezTo>
                    <a:pt x="3442784" y="1089310"/>
                    <a:pt x="3448561" y="1062228"/>
                    <a:pt x="3456432" y="1043863"/>
                  </a:cubicBezTo>
                  <a:cubicBezTo>
                    <a:pt x="3461802" y="1031334"/>
                    <a:pt x="3468624" y="1019479"/>
                    <a:pt x="3474720" y="1007287"/>
                  </a:cubicBezTo>
                  <a:cubicBezTo>
                    <a:pt x="3471672" y="839647"/>
                    <a:pt x="3479977" y="671415"/>
                    <a:pt x="3465576" y="504367"/>
                  </a:cubicBezTo>
                  <a:cubicBezTo>
                    <a:pt x="3464267" y="489183"/>
                    <a:pt x="3439776" y="487711"/>
                    <a:pt x="3429000" y="476935"/>
                  </a:cubicBezTo>
                  <a:cubicBezTo>
                    <a:pt x="3357072" y="405007"/>
                    <a:pt x="3473160" y="496971"/>
                    <a:pt x="3383280" y="422071"/>
                  </a:cubicBezTo>
                  <a:cubicBezTo>
                    <a:pt x="3374837" y="415036"/>
                    <a:pt x="3364791" y="410171"/>
                    <a:pt x="3355848" y="403783"/>
                  </a:cubicBezTo>
                  <a:cubicBezTo>
                    <a:pt x="3343447" y="394925"/>
                    <a:pt x="3332504" y="383912"/>
                    <a:pt x="3319272" y="376351"/>
                  </a:cubicBezTo>
                  <a:cubicBezTo>
                    <a:pt x="3310903" y="371569"/>
                    <a:pt x="3300461" y="371518"/>
                    <a:pt x="3291840" y="367207"/>
                  </a:cubicBezTo>
                  <a:cubicBezTo>
                    <a:pt x="3217598" y="330086"/>
                    <a:pt x="3316641" y="365149"/>
                    <a:pt x="3227832" y="339775"/>
                  </a:cubicBezTo>
                  <a:cubicBezTo>
                    <a:pt x="3218564" y="337127"/>
                    <a:pt x="3209021" y="334942"/>
                    <a:pt x="3200400" y="330631"/>
                  </a:cubicBezTo>
                  <a:cubicBezTo>
                    <a:pt x="3190570" y="325716"/>
                    <a:pt x="3183394" y="315818"/>
                    <a:pt x="3172968" y="312343"/>
                  </a:cubicBezTo>
                  <a:cubicBezTo>
                    <a:pt x="3155379" y="306480"/>
                    <a:pt x="3136284" y="306835"/>
                    <a:pt x="3118104" y="303199"/>
                  </a:cubicBezTo>
                  <a:cubicBezTo>
                    <a:pt x="3070461" y="293670"/>
                    <a:pt x="3094766" y="296531"/>
                    <a:pt x="3054096" y="284911"/>
                  </a:cubicBezTo>
                  <a:cubicBezTo>
                    <a:pt x="3042012" y="281459"/>
                    <a:pt x="3029604" y="279219"/>
                    <a:pt x="3017520" y="275767"/>
                  </a:cubicBezTo>
                  <a:cubicBezTo>
                    <a:pt x="3008252" y="273119"/>
                    <a:pt x="2999497" y="268714"/>
                    <a:pt x="2990088" y="266623"/>
                  </a:cubicBezTo>
                  <a:cubicBezTo>
                    <a:pt x="2971989" y="262601"/>
                    <a:pt x="2953323" y="261501"/>
                    <a:pt x="2935224" y="257479"/>
                  </a:cubicBezTo>
                  <a:cubicBezTo>
                    <a:pt x="2925815" y="255388"/>
                    <a:pt x="2917243" y="250225"/>
                    <a:pt x="2907792" y="248335"/>
                  </a:cubicBezTo>
                  <a:cubicBezTo>
                    <a:pt x="2871432" y="241063"/>
                    <a:pt x="2833242" y="241773"/>
                    <a:pt x="2798064" y="230047"/>
                  </a:cubicBezTo>
                  <a:cubicBezTo>
                    <a:pt x="2788920" y="226999"/>
                    <a:pt x="2779900" y="223551"/>
                    <a:pt x="2770632" y="220903"/>
                  </a:cubicBezTo>
                  <a:cubicBezTo>
                    <a:pt x="2758548" y="217451"/>
                    <a:pt x="2745724" y="216426"/>
                    <a:pt x="2734056" y="211759"/>
                  </a:cubicBezTo>
                  <a:cubicBezTo>
                    <a:pt x="2715072" y="204165"/>
                    <a:pt x="2698948" y="189595"/>
                    <a:pt x="2679192" y="184327"/>
                  </a:cubicBezTo>
                  <a:cubicBezTo>
                    <a:pt x="2652523" y="177215"/>
                    <a:pt x="2624427" y="177149"/>
                    <a:pt x="2596896" y="175183"/>
                  </a:cubicBezTo>
                  <a:cubicBezTo>
                    <a:pt x="2539051" y="171051"/>
                    <a:pt x="2481072" y="169087"/>
                    <a:pt x="2423160" y="166039"/>
                  </a:cubicBezTo>
                  <a:cubicBezTo>
                    <a:pt x="2389632" y="159943"/>
                    <a:pt x="2356411" y="151811"/>
                    <a:pt x="2322576" y="147751"/>
                  </a:cubicBezTo>
                  <a:cubicBezTo>
                    <a:pt x="2264896" y="140829"/>
                    <a:pt x="2198262" y="144105"/>
                    <a:pt x="2139696" y="129463"/>
                  </a:cubicBezTo>
                  <a:cubicBezTo>
                    <a:pt x="2120994" y="124788"/>
                    <a:pt x="2103120" y="117271"/>
                    <a:pt x="2084832" y="111175"/>
                  </a:cubicBezTo>
                  <a:lnTo>
                    <a:pt x="2029968" y="92887"/>
                  </a:lnTo>
                  <a:lnTo>
                    <a:pt x="2002536" y="83743"/>
                  </a:lnTo>
                  <a:cubicBezTo>
                    <a:pt x="1993392" y="80695"/>
                    <a:pt x="1984611" y="76184"/>
                    <a:pt x="1975104" y="74599"/>
                  </a:cubicBezTo>
                  <a:cubicBezTo>
                    <a:pt x="1956816" y="71551"/>
                    <a:pt x="1938227" y="69952"/>
                    <a:pt x="1920240" y="65455"/>
                  </a:cubicBezTo>
                  <a:cubicBezTo>
                    <a:pt x="1901538" y="60780"/>
                    <a:pt x="1884279" y="50948"/>
                    <a:pt x="1865376" y="47167"/>
                  </a:cubicBezTo>
                  <a:cubicBezTo>
                    <a:pt x="1850136" y="44119"/>
                    <a:pt x="1834734" y="41792"/>
                    <a:pt x="1819656" y="38023"/>
                  </a:cubicBezTo>
                  <a:cubicBezTo>
                    <a:pt x="1810305" y="35685"/>
                    <a:pt x="1801492" y="31527"/>
                    <a:pt x="1792224" y="28879"/>
                  </a:cubicBezTo>
                  <a:cubicBezTo>
                    <a:pt x="1780140" y="25427"/>
                    <a:pt x="1767840" y="22783"/>
                    <a:pt x="1755648" y="19735"/>
                  </a:cubicBezTo>
                  <a:lnTo>
                    <a:pt x="1216152" y="28879"/>
                  </a:lnTo>
                  <a:cubicBezTo>
                    <a:pt x="1159365" y="28879"/>
                    <a:pt x="1218322" y="0"/>
                    <a:pt x="1161288" y="38023"/>
                  </a:cubicBezTo>
                  <a:cubicBezTo>
                    <a:pt x="1155192" y="47167"/>
                    <a:pt x="1151582" y="58590"/>
                    <a:pt x="1143000" y="65455"/>
                  </a:cubicBezTo>
                  <a:cubicBezTo>
                    <a:pt x="1135474" y="71476"/>
                    <a:pt x="1122384" y="67783"/>
                    <a:pt x="1115568" y="74599"/>
                  </a:cubicBezTo>
                  <a:cubicBezTo>
                    <a:pt x="1108752" y="81415"/>
                    <a:pt x="1110735" y="93410"/>
                    <a:pt x="1106424" y="102031"/>
                  </a:cubicBezTo>
                  <a:cubicBezTo>
                    <a:pt x="1091184" y="132511"/>
                    <a:pt x="1088136" y="129463"/>
                    <a:pt x="1060704" y="147751"/>
                  </a:cubicBezTo>
                  <a:cubicBezTo>
                    <a:pt x="1054608" y="156895"/>
                    <a:pt x="1047331" y="165353"/>
                    <a:pt x="1042416" y="175183"/>
                  </a:cubicBezTo>
                  <a:cubicBezTo>
                    <a:pt x="1038105" y="183804"/>
                    <a:pt x="1033272" y="202615"/>
                    <a:pt x="1051560" y="1751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14942" y="1916660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або </a:t>
              </a:r>
              <a:r>
                <a:rPr lang="uk-UA" dirty="0" smtClean="0"/>
                <a:t>так:</a:t>
              </a:r>
              <a:endParaRPr lang="uk-UA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86380" y="335756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/>
                <a:t>β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3286124"/>
            <a:ext cx="2286016" cy="1428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scene3d>
            <a:camera prst="isometricTop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00496" y="43455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4708602" y="3237406"/>
            <a:ext cx="865624" cy="5544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645532" y="3774048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512180" y="3845486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А</a:t>
            </a:r>
            <a:endParaRPr lang="ru-RU" i="1" dirty="0"/>
          </a:p>
        </p:txBody>
      </p:sp>
      <p:sp>
        <p:nvSpPr>
          <p:cNvPr id="9" name="Овал 8"/>
          <p:cNvSpPr/>
          <p:nvPr/>
        </p:nvSpPr>
        <p:spPr>
          <a:xfrm>
            <a:off x="5562988" y="3181258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38780" y="3270984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14612" y="235743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Площина, так само як і пряма, є </a:t>
            </a:r>
            <a:r>
              <a:rPr lang="uk-UA" b="1" dirty="0" smtClean="0"/>
              <a:t>нескінченною: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96004"/>
            <a:ext cx="8229600" cy="120417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Зверніть увагу!!!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</p:cBhvr>
                                      <p:by x="700000" y="7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96004"/>
            <a:ext cx="8229600" cy="120417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Площину можна провести: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845222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uk-UA" dirty="0" smtClean="0"/>
              <a:t>Через </a:t>
            </a:r>
            <a:r>
              <a:rPr lang="uk-UA" dirty="0" smtClean="0"/>
              <a:t>будь-які 3 </a:t>
            </a:r>
            <a:r>
              <a:rPr lang="uk-UA" dirty="0" smtClean="0"/>
              <a:t>точки</a:t>
            </a:r>
            <a:r>
              <a:rPr lang="en-US" dirty="0" smtClean="0"/>
              <a:t>, </a:t>
            </a:r>
            <a:r>
              <a:rPr lang="uk-UA" dirty="0" smtClean="0"/>
              <a:t>що не лежать на одній прямій</a:t>
            </a:r>
            <a:r>
              <a:rPr lang="uk-UA" dirty="0" smtClean="0"/>
              <a:t>:</a:t>
            </a:r>
            <a:endParaRPr lang="uk-UA" dirty="0" smtClean="0"/>
          </a:p>
        </p:txBody>
      </p:sp>
      <p:grpSp>
        <p:nvGrpSpPr>
          <p:cNvPr id="15" name="Группа 14"/>
          <p:cNvGrpSpPr/>
          <p:nvPr/>
        </p:nvGrpSpPr>
        <p:grpSpPr>
          <a:xfrm>
            <a:off x="1142976" y="2500306"/>
            <a:ext cx="2286016" cy="1428760"/>
            <a:chOff x="1142976" y="2500306"/>
            <a:chExt cx="2286016" cy="14287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57356" y="35597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9" name="Овал 8"/>
          <p:cNvSpPr/>
          <p:nvPr/>
        </p:nvSpPr>
        <p:spPr>
          <a:xfrm>
            <a:off x="1481498" y="321468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357290" y="3304412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А</a:t>
            </a:r>
            <a:endParaRPr lang="ru-RU" i="1" dirty="0"/>
          </a:p>
        </p:txBody>
      </p:sp>
      <p:sp>
        <p:nvSpPr>
          <p:cNvPr id="11" name="Овал 10"/>
          <p:cNvSpPr/>
          <p:nvPr/>
        </p:nvSpPr>
        <p:spPr>
          <a:xfrm>
            <a:off x="2481630" y="264318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357422" y="273290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13" name="Овал 12"/>
          <p:cNvSpPr/>
          <p:nvPr/>
        </p:nvSpPr>
        <p:spPr>
          <a:xfrm>
            <a:off x="3205534" y="307181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081326" y="3161536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endParaRPr lang="ru-RU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72066" y="184647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2</a:t>
            </a:r>
            <a:r>
              <a:rPr lang="uk-UA" dirty="0" smtClean="0"/>
              <a:t>) Через пряму і точку, що не  лежить на ній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5572132" y="2500306"/>
            <a:ext cx="2286016" cy="1428760"/>
            <a:chOff x="1142976" y="2500306"/>
            <a:chExt cx="2286016" cy="142876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57356" y="35597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20" name="Овал 19"/>
          <p:cNvSpPr/>
          <p:nvPr/>
        </p:nvSpPr>
        <p:spPr>
          <a:xfrm>
            <a:off x="5910654" y="321468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86446" y="3304412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А</a:t>
            </a:r>
            <a:endParaRPr lang="ru-RU" i="1" dirty="0"/>
          </a:p>
        </p:txBody>
      </p:sp>
      <p:sp>
        <p:nvSpPr>
          <p:cNvPr id="22" name="Овал 21"/>
          <p:cNvSpPr/>
          <p:nvPr/>
        </p:nvSpPr>
        <p:spPr>
          <a:xfrm>
            <a:off x="6910786" y="264318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786578" y="273290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24" name="Овал 23"/>
          <p:cNvSpPr/>
          <p:nvPr/>
        </p:nvSpPr>
        <p:spPr>
          <a:xfrm>
            <a:off x="7634690" y="307181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510482" y="3161536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endParaRPr lang="ru-RU" i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5649692" y="2560858"/>
            <a:ext cx="1500198" cy="857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57488" y="3775304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3) Через дві прямі, що перетинаються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3357554" y="4429132"/>
            <a:ext cx="2286016" cy="1428760"/>
            <a:chOff x="1142976" y="2500306"/>
            <a:chExt cx="2286016" cy="1428760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57356" y="35597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32" name="Овал 31"/>
          <p:cNvSpPr/>
          <p:nvPr/>
        </p:nvSpPr>
        <p:spPr>
          <a:xfrm>
            <a:off x="3696076" y="514351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571868" y="5233238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/>
              <a:t>А</a:t>
            </a:r>
            <a:endParaRPr lang="ru-RU" i="1" dirty="0"/>
          </a:p>
        </p:txBody>
      </p:sp>
      <p:sp>
        <p:nvSpPr>
          <p:cNvPr id="34" name="Овал 33"/>
          <p:cNvSpPr/>
          <p:nvPr/>
        </p:nvSpPr>
        <p:spPr>
          <a:xfrm>
            <a:off x="4696208" y="4572008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572000" y="4661734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36" name="Овал 35"/>
          <p:cNvSpPr/>
          <p:nvPr/>
        </p:nvSpPr>
        <p:spPr>
          <a:xfrm>
            <a:off x="5398340" y="500063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295904" y="5090362"/>
            <a:ext cx="2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endParaRPr lang="ru-RU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3435114" y="4489684"/>
            <a:ext cx="1500198" cy="857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610780" y="4533228"/>
            <a:ext cx="928694" cy="5715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57950" y="60600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(Див. підручник, с. 11)</a:t>
            </a:r>
            <a:endParaRPr lang="ru-RU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500034" y="4782932"/>
            <a:ext cx="2286016" cy="932084"/>
            <a:chOff x="500034" y="4782932"/>
            <a:chExt cx="2286016" cy="93208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500034" y="4786322"/>
              <a:ext cx="2286016" cy="9286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2910" y="4782932"/>
              <a:ext cx="2000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Цю площину </a:t>
              </a:r>
              <a:r>
                <a:rPr lang="el-GR" dirty="0" smtClean="0"/>
                <a:t>α</a:t>
              </a:r>
              <a:r>
                <a:rPr lang="uk-UA" dirty="0" smtClean="0"/>
                <a:t> можна позначати так: (</a:t>
              </a:r>
              <a:r>
                <a:rPr lang="uk-UA" i="1" dirty="0" smtClean="0"/>
                <a:t>АВС</a:t>
              </a:r>
              <a:r>
                <a:rPr lang="uk-UA" dirty="0" smtClean="0"/>
                <a:t>)</a:t>
              </a:r>
              <a:endParaRPr lang="uk-UA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48" name="Группа 47"/>
          <p:cNvGrpSpPr/>
          <p:nvPr/>
        </p:nvGrpSpPr>
        <p:grpSpPr>
          <a:xfrm>
            <a:off x="357158" y="4836864"/>
            <a:ext cx="8572560" cy="1949722"/>
            <a:chOff x="357158" y="4836864"/>
            <a:chExt cx="8572560" cy="1949722"/>
          </a:xfrm>
        </p:grpSpPr>
        <p:sp>
          <p:nvSpPr>
            <p:cNvPr id="30" name="TextBox 29"/>
            <p:cNvSpPr txBox="1"/>
            <p:nvPr/>
          </p:nvSpPr>
          <p:spPr>
            <a:xfrm>
              <a:off x="357158" y="5086191"/>
              <a:ext cx="550072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Властивість паралельних прямих на площині:</a:t>
              </a:r>
            </a:p>
            <a:p>
              <a:r>
                <a:rPr lang="uk-UA" dirty="0" smtClean="0"/>
                <a:t>Через точку, що не лежить на прямій, можна провести пряму, яка паралельна даній, і тільки одну.</a:t>
              </a:r>
              <a:endParaRPr lang="ru-RU" dirty="0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28596" y="4856172"/>
              <a:ext cx="82868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Группа 31"/>
            <p:cNvGrpSpPr/>
            <p:nvPr/>
          </p:nvGrpSpPr>
          <p:grpSpPr>
            <a:xfrm>
              <a:off x="5572132" y="4836864"/>
              <a:ext cx="3357586" cy="1949722"/>
              <a:chOff x="1142976" y="2500306"/>
              <a:chExt cx="2286016" cy="1559779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1142976" y="2500306"/>
                <a:ext cx="2286016" cy="142876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  <a:scene3d>
                <a:camera prst="isometricTopUp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829997" y="3690753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α</a:t>
                </a:r>
                <a:endParaRPr lang="ru-RU" dirty="0"/>
              </a:p>
            </p:txBody>
          </p:sp>
        </p:grp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6000760" y="4967600"/>
              <a:ext cx="1928826" cy="1071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643702" y="524121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grpSp>
          <p:nvGrpSpPr>
            <p:cNvPr id="47" name="Группа 46"/>
            <p:cNvGrpSpPr/>
            <p:nvPr/>
          </p:nvGrpSpPr>
          <p:grpSpPr>
            <a:xfrm>
              <a:off x="7616402" y="5687584"/>
              <a:ext cx="285752" cy="369332"/>
              <a:chOff x="7616402" y="5687584"/>
              <a:chExt cx="285752" cy="369332"/>
            </a:xfrm>
          </p:grpSpPr>
          <p:sp>
            <p:nvSpPr>
              <p:cNvPr id="39" name="Овал 38"/>
              <p:cNvSpPr/>
              <p:nvPr/>
            </p:nvSpPr>
            <p:spPr>
              <a:xfrm>
                <a:off x="7669553" y="5740735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616402" y="568758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i="1" dirty="0" smtClean="0"/>
                  <a:t>А</a:t>
                </a:r>
                <a:endParaRPr lang="ru-RU" i="1" dirty="0"/>
              </a:p>
            </p:txBody>
          </p:sp>
        </p:grpSp>
      </p:grp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120417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Взаємне розташування двох прямих на площині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642910" y="2726761"/>
            <a:ext cx="3357586" cy="1988123"/>
            <a:chOff x="1142976" y="2500306"/>
            <a:chExt cx="2286016" cy="159049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75005" y="3721473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072066" y="2726760"/>
            <a:ext cx="3357586" cy="1949722"/>
            <a:chOff x="1142976" y="2500306"/>
            <a:chExt cx="2286016" cy="1559779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29997" y="3690753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14480" y="178592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Якщо дві прямі лежать у площині, то вони між собою: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21455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або перетинаються,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72198" y="2217365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або паралельні</a:t>
            </a:r>
            <a:r>
              <a:rPr lang="en-US" dirty="0" smtClean="0"/>
              <a:t> (</a:t>
            </a:r>
            <a:r>
              <a:rPr lang="en-US" i="1" dirty="0" smtClean="0"/>
              <a:t>a||b</a:t>
            </a:r>
            <a:r>
              <a:rPr lang="en-US" dirty="0" smtClean="0"/>
              <a:t>)</a:t>
            </a:r>
            <a:endParaRPr lang="ru-RU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1843070" y="2714620"/>
            <a:ext cx="942982" cy="1714514"/>
            <a:chOff x="1843070" y="2714620"/>
            <a:chExt cx="942982" cy="171451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1457304" y="3100386"/>
              <a:ext cx="1714514" cy="9429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400867" y="271462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928662" y="3000372"/>
            <a:ext cx="2643206" cy="857256"/>
            <a:chOff x="928662" y="3000372"/>
            <a:chExt cx="2643206" cy="857256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928662" y="3214686"/>
              <a:ext cx="2643206" cy="6429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071802" y="300037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ru-RU" i="1" dirty="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5500694" y="2857496"/>
            <a:ext cx="1928826" cy="1071570"/>
            <a:chOff x="5500694" y="2857496"/>
            <a:chExt cx="1928826" cy="1071570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5500694" y="2857496"/>
              <a:ext cx="1928826" cy="1071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143636" y="313110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072198" y="3131106"/>
            <a:ext cx="1928826" cy="1155150"/>
            <a:chOff x="6072198" y="3131106"/>
            <a:chExt cx="1928826" cy="1155150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6072198" y="3214686"/>
              <a:ext cx="1928826" cy="1071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429520" y="313110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ru-RU" i="1" dirty="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6572264" y="5241210"/>
            <a:ext cx="1928826" cy="1155150"/>
            <a:chOff x="6572264" y="5241210"/>
            <a:chExt cx="1928826" cy="1155150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6572264" y="5324790"/>
              <a:ext cx="1928826" cy="1071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929586" y="524121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b</a:t>
              </a:r>
              <a:endParaRPr lang="ru-RU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71472" y="3736524"/>
            <a:ext cx="8001056" cy="25717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120417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Взаємне розташування двох прямих у просторі</a:t>
            </a:r>
            <a:endParaRPr lang="ru-RU" dirty="0"/>
          </a:p>
        </p:txBody>
      </p:sp>
      <p:sp>
        <p:nvSpPr>
          <p:cNvPr id="8" name="TextBox 7">
            <a:hlinkClick r:id="" action="ppaction://hlinkshowjump?jump=previousslide"/>
          </p:cNvPr>
          <p:cNvSpPr txBox="1"/>
          <p:nvPr/>
        </p:nvSpPr>
        <p:spPr>
          <a:xfrm>
            <a:off x="285720" y="280783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Якщо дві прямі лежать в одній площині, то вони або </a:t>
            </a:r>
            <a:r>
              <a:rPr lang="uk-UA" b="1" dirty="0" smtClean="0"/>
              <a:t>перетинаються</a:t>
            </a:r>
            <a:r>
              <a:rPr lang="uk-UA" dirty="0" smtClean="0"/>
              <a:t>, або </a:t>
            </a:r>
            <a:r>
              <a:rPr lang="uk-UA" b="1" dirty="0" smtClean="0"/>
              <a:t>паралельні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643438" y="280783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Дві прямі, які не лежать в одній площині, називають </a:t>
            </a:r>
            <a:r>
              <a:rPr lang="uk-UA" b="1" dirty="0" smtClean="0"/>
              <a:t>мимобіжними</a:t>
            </a:r>
            <a:endParaRPr lang="ru-RU" b="1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142976" y="4093714"/>
            <a:ext cx="3357586" cy="1949722"/>
            <a:chOff x="1214414" y="4093714"/>
            <a:chExt cx="3357586" cy="1949722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1214414" y="4093714"/>
              <a:ext cx="3357586" cy="1949722"/>
              <a:chOff x="1214414" y="4093714"/>
              <a:chExt cx="3357586" cy="1949722"/>
            </a:xfrm>
          </p:grpSpPr>
          <p:grpSp>
            <p:nvGrpSpPr>
              <p:cNvPr id="10" name="Группа 9"/>
              <p:cNvGrpSpPr/>
              <p:nvPr/>
            </p:nvGrpSpPr>
            <p:grpSpPr>
              <a:xfrm>
                <a:off x="1214414" y="4093714"/>
                <a:ext cx="3357586" cy="1949722"/>
                <a:chOff x="1142976" y="2500306"/>
                <a:chExt cx="2286016" cy="1559779"/>
              </a:xfrm>
            </p:grpSpPr>
            <p:sp>
              <p:nvSpPr>
                <p:cNvPr id="11" name="Прямоугольник 10"/>
                <p:cNvSpPr/>
                <p:nvPr/>
              </p:nvSpPr>
              <p:spPr>
                <a:xfrm>
                  <a:off x="1142976" y="2500306"/>
                  <a:ext cx="2286016" cy="142876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solidFill>
                    <a:schemeClr val="tx1"/>
                  </a:solidFill>
                </a:ln>
                <a:scene3d>
                  <a:camera prst="isometricTopUp"/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829997" y="3690753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dirty="0" smtClean="0"/>
                    <a:t>α</a:t>
                  </a:r>
                  <a:endParaRPr lang="ru-RU" dirty="0"/>
                </a:p>
              </p:txBody>
            </p:sp>
          </p:grp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1643042" y="4224450"/>
                <a:ext cx="1928826" cy="107157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2214546" y="4581640"/>
                <a:ext cx="1928826" cy="107157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2285984" y="449806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a</a:t>
                </a:r>
                <a:endParaRPr lang="ru-RU" i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571868" y="449806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b</a:t>
                </a:r>
                <a:endParaRPr lang="ru-RU" i="1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258684" y="494443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А</a:t>
              </a:r>
              <a:endParaRPr lang="ru-RU" i="1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2500298" y="3736524"/>
            <a:ext cx="1517205" cy="2690057"/>
            <a:chOff x="2500298" y="3736524"/>
            <a:chExt cx="1517205" cy="2690057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2500298" y="3873278"/>
              <a:ext cx="1517205" cy="2553303"/>
              <a:chOff x="4500563" y="3922944"/>
              <a:chExt cx="1517205" cy="2553303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 flipH="1" flipV="1">
                <a:off x="5114345" y="4155993"/>
                <a:ext cx="1136472" cy="670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 flipH="1" flipV="1">
                <a:off x="4818795" y="5209114"/>
                <a:ext cx="636406" cy="375399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 flipH="1" flipV="1">
                <a:off x="4345802" y="5876313"/>
                <a:ext cx="754695" cy="4451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3724267" y="373652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с</a:t>
              </a:r>
              <a:endParaRPr lang="ru-RU" i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786314" y="4093714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Прямі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і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uk-UA" dirty="0" smtClean="0"/>
              <a:t>не лежать в одній площині і тому є мимобіжними.</a:t>
            </a:r>
          </a:p>
          <a:p>
            <a:r>
              <a:rPr lang="uk-UA" b="1" dirty="0" smtClean="0"/>
              <a:t>Вони не перетинаються, але й не паралельні.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68440" y="178592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Дві прямі у просторі</a:t>
            </a:r>
            <a:endParaRPr lang="ru-RU" b="1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10800000" flipV="1">
            <a:off x="3714744" y="2093450"/>
            <a:ext cx="642942" cy="2857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 flipH="1" flipV="1">
            <a:off x="5000628" y="2093450"/>
            <a:ext cx="642942" cy="2857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00166" y="229562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Лежать в одній площині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857752" y="229687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 лежать в одній площині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rot="5400000">
            <a:off x="3571868" y="2736392"/>
            <a:ext cx="28575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5499900" y="2735598"/>
            <a:ext cx="28575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трелка вправо 37"/>
          <p:cNvSpPr/>
          <p:nvPr/>
        </p:nvSpPr>
        <p:spPr>
          <a:xfrm rot="8728045">
            <a:off x="4591425" y="3468217"/>
            <a:ext cx="92869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" grpId="0"/>
      <p:bldP spid="9" grpId="0"/>
      <p:bldP spid="27" grpId="0"/>
      <p:bldP spid="28" grpId="0"/>
      <p:bldP spid="32" grpId="0"/>
      <p:bldP spid="33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120417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Взаємне розташування двох прямих у просторі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57554" y="171985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Дві прямі у просторі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1368176" y="2109700"/>
            <a:ext cx="2286016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H="1" flipV="1">
            <a:off x="5643570" y="2109700"/>
            <a:ext cx="2286016" cy="3571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385183" y="2290165"/>
            <a:ext cx="42783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034" y="2505670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Паралельні </a:t>
            </a:r>
            <a:r>
              <a:rPr lang="uk-UA" dirty="0" smtClean="0"/>
              <a:t>(лежать в одній площині)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14678" y="2505670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Ті, що перетинаються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(лежать в одній площині)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16" y="2505670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Мимобіжні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(не лежать в одній площині)</a:t>
            </a:r>
            <a:endParaRPr lang="ru-RU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285720" y="3500437"/>
            <a:ext cx="2714644" cy="1699676"/>
            <a:chOff x="1142976" y="2500306"/>
            <a:chExt cx="2286016" cy="1517051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29997" y="3648025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cxnSp>
        <p:nvCxnSpPr>
          <p:cNvPr id="21" name="Прямая соединительная линия 20"/>
          <p:cNvCxnSpPr/>
          <p:nvPr/>
        </p:nvCxnSpPr>
        <p:spPr>
          <a:xfrm flipV="1">
            <a:off x="714348" y="3706814"/>
            <a:ext cx="1428760" cy="7937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57290" y="3741572"/>
            <a:ext cx="2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5984" y="3807962"/>
            <a:ext cx="2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1214414" y="3992566"/>
            <a:ext cx="1428760" cy="7937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3286116" y="3500438"/>
            <a:ext cx="2714644" cy="1699676"/>
            <a:chOff x="1142976" y="2500306"/>
            <a:chExt cx="2286016" cy="1517051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29997" y="3648025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cxnSp>
        <p:nvCxnSpPr>
          <p:cNvPr id="34" name="Прямая соединительная линия 33"/>
          <p:cNvCxnSpPr/>
          <p:nvPr/>
        </p:nvCxnSpPr>
        <p:spPr>
          <a:xfrm flipV="1">
            <a:off x="3714744" y="4071942"/>
            <a:ext cx="2000264" cy="4365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98157" y="3571876"/>
            <a:ext cx="2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ru-RU" i="1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4107653" y="3964785"/>
            <a:ext cx="1143008" cy="6429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12537" y="3786190"/>
            <a:ext cx="2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5621798" y="3739339"/>
            <a:ext cx="3357586" cy="1949722"/>
            <a:chOff x="1142976" y="2500306"/>
            <a:chExt cx="2286016" cy="1559779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29997" y="3690753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 flipV="1">
            <a:off x="6050426" y="3870075"/>
            <a:ext cx="1928826" cy="10715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621930" y="4227265"/>
            <a:ext cx="1928826" cy="10715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693368" y="414368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ru-RU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7979252" y="414368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49" name="Овал 48"/>
          <p:cNvSpPr/>
          <p:nvPr/>
        </p:nvSpPr>
        <p:spPr>
          <a:xfrm>
            <a:off x="7719219" y="464321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7666068" y="459005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А</a:t>
            </a:r>
            <a:endParaRPr lang="ru-RU" i="1" dirty="0"/>
          </a:p>
        </p:txBody>
      </p:sp>
      <p:grpSp>
        <p:nvGrpSpPr>
          <p:cNvPr id="51" name="Группа 50"/>
          <p:cNvGrpSpPr/>
          <p:nvPr/>
        </p:nvGrpSpPr>
        <p:grpSpPr>
          <a:xfrm>
            <a:off x="6907683" y="3518903"/>
            <a:ext cx="1517205" cy="2553303"/>
            <a:chOff x="4500563" y="3922944"/>
            <a:chExt cx="1517205" cy="2553303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rot="5400000" flipH="1" flipV="1">
              <a:off x="5114345" y="4155993"/>
              <a:ext cx="1136472" cy="6703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 flipH="1" flipV="1">
              <a:off x="4818795" y="5209114"/>
              <a:ext cx="636406" cy="3753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 flipH="1" flipV="1">
              <a:off x="4345802" y="5876313"/>
              <a:ext cx="754695" cy="4451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8131652" y="33454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с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428596" y="5643578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Два </a:t>
            </a:r>
            <a:r>
              <a:rPr lang="uk-UA" b="1" dirty="0" smtClean="0"/>
              <a:t>відрізки або промені називають паралельними, якщо вони лежать на паралельних прямих.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285728"/>
            <a:ext cx="8715436" cy="6357982"/>
          </a:xfrm>
          <a:prstGeom prst="roundRect">
            <a:avLst>
              <a:gd name="adj" fmla="val 417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14282" y="2143117"/>
            <a:ext cx="2714644" cy="1785949"/>
            <a:chOff x="1142976" y="2500306"/>
            <a:chExt cx="2286016" cy="1499786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1142976" y="2500306"/>
              <a:ext cx="2286016" cy="142876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64876" y="36307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ru-RU" dirty="0"/>
            </a:p>
          </p:txBody>
        </p:sp>
      </p:grp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0318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Теореми про паралельні прямі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571472" y="1214422"/>
            <a:ext cx="7072362" cy="720400"/>
            <a:chOff x="571472" y="1214422"/>
            <a:chExt cx="7072362" cy="72040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71472" y="1220442"/>
              <a:ext cx="7072362" cy="71438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621138" y="1214422"/>
              <a:ext cx="357190" cy="412876"/>
              <a:chOff x="1000100" y="1730240"/>
              <a:chExt cx="357190" cy="412876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1000100" y="1785926"/>
                <a:ext cx="357190" cy="35719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038880" y="1730240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b="1" dirty="0" smtClean="0"/>
                  <a:t>3</a:t>
                </a:r>
                <a:endParaRPr lang="ru-RU" b="1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928662" y="1220442"/>
              <a:ext cx="67151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Через будь-яку точку простору, яка не лежить на даній прямій, можна провести пряму, паралельну даній, і тільки одну.</a:t>
              </a:r>
              <a:endParaRPr lang="ru-RU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57158" y="5286388"/>
            <a:ext cx="8358246" cy="994768"/>
            <a:chOff x="357158" y="5286388"/>
            <a:chExt cx="8358246" cy="994768"/>
          </a:xfrm>
        </p:grpSpPr>
        <p:sp>
          <p:nvSpPr>
            <p:cNvPr id="12" name="TextBox 11"/>
            <p:cNvSpPr txBox="1"/>
            <p:nvPr/>
          </p:nvSpPr>
          <p:spPr>
            <a:xfrm>
              <a:off x="357158" y="5357826"/>
              <a:ext cx="83582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Властивість паралельних прямих на площині (аксіома з 7 класу):</a:t>
              </a:r>
            </a:p>
            <a:p>
              <a:r>
                <a:rPr lang="uk-UA" dirty="0" smtClean="0"/>
                <a:t>Через точку, що не лежить на прямій, можна провести пряму, яка паралельна даній, і тільки одну.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28596" y="5286388"/>
              <a:ext cx="8286808" cy="15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214678" y="1928802"/>
            <a:ext cx="450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Дано:</a:t>
            </a:r>
          </a:p>
          <a:p>
            <a:r>
              <a:rPr lang="uk-UA" sz="1600" dirty="0" smtClean="0"/>
              <a:t>пряма </a:t>
            </a:r>
            <a:r>
              <a:rPr lang="uk-UA" sz="1600" i="1" dirty="0" smtClean="0"/>
              <a:t>а</a:t>
            </a:r>
            <a:r>
              <a:rPr lang="uk-UA" sz="1600" dirty="0" smtClean="0"/>
              <a:t>, точка А є </a:t>
            </a:r>
            <a:r>
              <a:rPr lang="uk-UA" sz="1600" i="1" dirty="0" smtClean="0"/>
              <a:t>а.</a:t>
            </a:r>
          </a:p>
          <a:p>
            <a:r>
              <a:rPr lang="uk-UA" sz="1600" b="1" dirty="0" smtClean="0"/>
              <a:t>Довести:</a:t>
            </a:r>
          </a:p>
          <a:p>
            <a:r>
              <a:rPr lang="en-US" sz="1600" dirty="0" smtClean="0"/>
              <a:t>1) </a:t>
            </a:r>
            <a:r>
              <a:rPr lang="uk-UA" sz="1600" dirty="0" smtClean="0"/>
              <a:t>через а можна провести </a:t>
            </a:r>
            <a:r>
              <a:rPr lang="en-US" sz="1600" dirty="0" smtClean="0"/>
              <a:t>b||a;</a:t>
            </a:r>
          </a:p>
          <a:p>
            <a:r>
              <a:rPr lang="en-US" sz="1600" dirty="0" smtClean="0"/>
              <a:t>2) </a:t>
            </a:r>
            <a:r>
              <a:rPr lang="uk-UA" sz="1600" dirty="0" smtClean="0"/>
              <a:t>ця пряма </a:t>
            </a:r>
            <a:r>
              <a:rPr lang="en-US" sz="1600" dirty="0" smtClean="0"/>
              <a:t>b </a:t>
            </a:r>
            <a:r>
              <a:rPr lang="uk-UA" sz="1600" dirty="0" smtClean="0"/>
              <a:t>буде єдиною.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2571736" y="314324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/>
              <a:t>Доведення</a:t>
            </a:r>
            <a:endParaRPr lang="ru-RU" sz="160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928794" y="3376198"/>
            <a:ext cx="7000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1) Через пряму а і точку А можна провести єдину площину(теорема 1).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896136" y="3630043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2</a:t>
            </a:r>
            <a:r>
              <a:rPr lang="uk-UA" sz="1600" dirty="0" smtClean="0"/>
              <a:t>) У цій площині можна провести пряму, паралельну даній, і тільки одну (проводимо пряму </a:t>
            </a:r>
            <a:r>
              <a:rPr lang="en-US" sz="1600" i="1" dirty="0" smtClean="0"/>
              <a:t>b</a:t>
            </a:r>
            <a:r>
              <a:rPr lang="uk-UA" sz="1600" dirty="0" smtClean="0"/>
              <a:t>)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1000100" y="2631040"/>
            <a:ext cx="1571636" cy="869398"/>
            <a:chOff x="1000100" y="2631040"/>
            <a:chExt cx="1571636" cy="869398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1000100" y="2643182"/>
              <a:ext cx="1571636" cy="857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071670" y="278605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a</a:t>
              </a:r>
              <a:endParaRPr lang="ru-RU" i="1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339003" y="268419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85852" y="263104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i="1" dirty="0" smtClean="0"/>
                <a:t>А</a:t>
              </a:r>
              <a:endParaRPr lang="ru-RU" i="1" dirty="0"/>
            </a:p>
          </p:txBody>
        </p:sp>
      </p:grpSp>
      <p:cxnSp>
        <p:nvCxnSpPr>
          <p:cNvPr id="36" name="Прямая соединительная линия 35"/>
          <p:cNvCxnSpPr/>
          <p:nvPr/>
        </p:nvCxnSpPr>
        <p:spPr>
          <a:xfrm flipV="1">
            <a:off x="462612" y="2351308"/>
            <a:ext cx="1571636" cy="857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7158" y="4143380"/>
            <a:ext cx="8286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Отже, у просторі можна провести одну пряму, паралельну даній.</a:t>
            </a:r>
            <a:endParaRPr lang="ru-RU" sz="16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571472" y="4570752"/>
            <a:ext cx="4857784" cy="501322"/>
            <a:chOff x="571472" y="4570752"/>
            <a:chExt cx="4857784" cy="501322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571472" y="4578028"/>
              <a:ext cx="4786346" cy="49404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621138" y="4570752"/>
              <a:ext cx="357190" cy="414132"/>
              <a:chOff x="1000100" y="1728984"/>
              <a:chExt cx="357190" cy="414132"/>
            </a:xfrm>
          </p:grpSpPr>
          <p:sp>
            <p:nvSpPr>
              <p:cNvPr id="40" name="Овал 39"/>
              <p:cNvSpPr/>
              <p:nvPr/>
            </p:nvSpPr>
            <p:spPr>
              <a:xfrm>
                <a:off x="1000100" y="1785926"/>
                <a:ext cx="357190" cy="35719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021872" y="172898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b="1" dirty="0" smtClean="0"/>
                  <a:t>4</a:t>
                </a:r>
                <a:endParaRPr lang="ru-RU" b="1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928662" y="4621572"/>
              <a:ext cx="45005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Дві прямі, паралельні третій, паралельні.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4" grpId="0"/>
      <p:bldP spid="35" grpId="0"/>
      <p:bldP spid="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</TotalTime>
  <Words>684</Words>
  <Application>Microsoft Office PowerPoint</Application>
  <PresentationFormat>Экран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Тема уроку: Взаємне розташування прямих у просторі. Паралельні та мимобіжні прямі</vt:lpstr>
      <vt:lpstr>Основні поняття стереометрії</vt:lpstr>
      <vt:lpstr>Поняття та зображення площини</vt:lpstr>
      <vt:lpstr>Зверніть увагу!!!</vt:lpstr>
      <vt:lpstr>Площину можна провести:</vt:lpstr>
      <vt:lpstr>Взаємне розташування двох прямих на площині</vt:lpstr>
      <vt:lpstr>Взаємне розташування двох прямих у просторі</vt:lpstr>
      <vt:lpstr>Взаємне розташування двох прямих у просторі</vt:lpstr>
      <vt:lpstr>Теореми про паралельні прямі</vt:lpstr>
      <vt:lpstr>Виконання вправ</vt:lpstr>
      <vt:lpstr>Виконання вправ</vt:lpstr>
      <vt:lpstr>Домашнє завдання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Взаємне розташування прямих у просторі. Паралельні та мимобіжні прямі</dc:title>
  <dc:creator>Максим</dc:creator>
  <cp:lastModifiedBy>Максим</cp:lastModifiedBy>
  <cp:revision>40</cp:revision>
  <dcterms:created xsi:type="dcterms:W3CDTF">2008-10-22T07:58:02Z</dcterms:created>
  <dcterms:modified xsi:type="dcterms:W3CDTF">2008-10-22T19:46:22Z</dcterms:modified>
</cp:coreProperties>
</file>