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20D1C-AB50-421E-B0A5-2CA85712EE42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469C-BCEB-4539-8E8A-607C417A6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469C-BCEB-4539-8E8A-607C417A677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469C-BCEB-4539-8E8A-607C417A677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469C-BCEB-4539-8E8A-607C417A677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DC19CC-8070-493D-8ED3-DE184DBEB3BB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358D9C-F334-447A-AD34-7E740997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uper-videouroki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super-videouroki.ru/" TargetMode="Externa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uper-videouroki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hyperlink" Target="http://super-videouroki.ru/" TargetMode="External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uper-videouroki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uper-videouroki.ru/" TargetMode="External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505930"/>
            <a:ext cx="8858312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Тема уроку. Властивість точки, рівновіддаленої від вершин многокутника</a:t>
            </a:r>
            <a:endParaRPr lang="ru-RU" dirty="0"/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996719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 точки </a:t>
            </a:r>
            <a:r>
              <a:rPr lang="en-US" dirty="0" smtClean="0">
                <a:solidFill>
                  <a:schemeClr val="bg1"/>
                </a:solidFill>
              </a:rPr>
              <a:t>S </a:t>
            </a:r>
            <a:r>
              <a:rPr lang="uk-UA" dirty="0" smtClean="0">
                <a:solidFill>
                  <a:schemeClr val="bg1"/>
                </a:solidFill>
              </a:rPr>
              <a:t>проведено перпендикуляр </a:t>
            </a:r>
            <a:r>
              <a:rPr lang="en-US" dirty="0" smtClean="0">
                <a:solidFill>
                  <a:schemeClr val="bg1"/>
                </a:solidFill>
              </a:rPr>
              <a:t>SO </a:t>
            </a:r>
            <a:r>
              <a:rPr lang="uk-UA" dirty="0" smtClean="0">
                <a:solidFill>
                  <a:schemeClr val="bg1"/>
                </a:solidFill>
              </a:rPr>
              <a:t>та похилі </a:t>
            </a:r>
            <a:r>
              <a:rPr lang="en-US" dirty="0" smtClean="0">
                <a:solidFill>
                  <a:schemeClr val="bg1"/>
                </a:solidFill>
              </a:rPr>
              <a:t>SA </a:t>
            </a:r>
            <a:r>
              <a:rPr lang="uk-UA" dirty="0" smtClean="0">
                <a:solidFill>
                  <a:schemeClr val="bg1"/>
                </a:solidFill>
              </a:rPr>
              <a:t>і </a:t>
            </a:r>
            <a:r>
              <a:rPr lang="en-US" dirty="0" smtClean="0">
                <a:solidFill>
                  <a:schemeClr val="bg1"/>
                </a:solidFill>
              </a:rPr>
              <a:t>SB. SA=13, SB=20. </a:t>
            </a:r>
            <a:r>
              <a:rPr lang="uk-UA" dirty="0" smtClean="0">
                <a:solidFill>
                  <a:schemeClr val="bg1"/>
                </a:solidFill>
              </a:rPr>
              <a:t>Довжина проекції похилої </a:t>
            </a:r>
            <a:r>
              <a:rPr lang="en-US" dirty="0" smtClean="0">
                <a:solidFill>
                  <a:schemeClr val="bg1"/>
                </a:solidFill>
              </a:rPr>
              <a:t>AS </a:t>
            </a:r>
            <a:r>
              <a:rPr lang="uk-UA" dirty="0" smtClean="0">
                <a:solidFill>
                  <a:schemeClr val="bg1"/>
                </a:solidFill>
              </a:rPr>
              <a:t>дорівнює 5 см. Знайти відстань від точки </a:t>
            </a:r>
            <a:r>
              <a:rPr lang="en-US" dirty="0" smtClean="0">
                <a:solidFill>
                  <a:schemeClr val="bg1"/>
                </a:solidFill>
              </a:rPr>
              <a:t>S </a:t>
            </a:r>
            <a:r>
              <a:rPr lang="uk-UA" dirty="0" smtClean="0">
                <a:solidFill>
                  <a:schemeClr val="bg1"/>
                </a:solidFill>
              </a:rPr>
              <a:t>до площини і довжину проекції похилої </a:t>
            </a:r>
            <a:r>
              <a:rPr lang="en-US" dirty="0" smtClean="0">
                <a:solidFill>
                  <a:schemeClr val="bg1"/>
                </a:solidFill>
              </a:rPr>
              <a:t>SB.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432656" y="3643314"/>
            <a:ext cx="3282088" cy="1285884"/>
          </a:xfrm>
          <a:custGeom>
            <a:avLst/>
            <a:gdLst>
              <a:gd name="connsiteX0" fmla="*/ 2906486 w 7122773"/>
              <a:gd name="connsiteY0" fmla="*/ 143569 h 2331598"/>
              <a:gd name="connsiteX1" fmla="*/ 1121228 w 7122773"/>
              <a:gd name="connsiteY1" fmla="*/ 219769 h 2331598"/>
              <a:gd name="connsiteX2" fmla="*/ 1045028 w 7122773"/>
              <a:gd name="connsiteY2" fmla="*/ 252427 h 2331598"/>
              <a:gd name="connsiteX3" fmla="*/ 968828 w 7122773"/>
              <a:gd name="connsiteY3" fmla="*/ 317741 h 2331598"/>
              <a:gd name="connsiteX4" fmla="*/ 892628 w 7122773"/>
              <a:gd name="connsiteY4" fmla="*/ 350398 h 2331598"/>
              <a:gd name="connsiteX5" fmla="*/ 849086 w 7122773"/>
              <a:gd name="connsiteY5" fmla="*/ 383055 h 2331598"/>
              <a:gd name="connsiteX6" fmla="*/ 772886 w 7122773"/>
              <a:gd name="connsiteY6" fmla="*/ 415712 h 2331598"/>
              <a:gd name="connsiteX7" fmla="*/ 729343 w 7122773"/>
              <a:gd name="connsiteY7" fmla="*/ 448369 h 2331598"/>
              <a:gd name="connsiteX8" fmla="*/ 653143 w 7122773"/>
              <a:gd name="connsiteY8" fmla="*/ 481027 h 2331598"/>
              <a:gd name="connsiteX9" fmla="*/ 544286 w 7122773"/>
              <a:gd name="connsiteY9" fmla="*/ 546341 h 2331598"/>
              <a:gd name="connsiteX10" fmla="*/ 511628 w 7122773"/>
              <a:gd name="connsiteY10" fmla="*/ 578998 h 2331598"/>
              <a:gd name="connsiteX11" fmla="*/ 435428 w 7122773"/>
              <a:gd name="connsiteY11" fmla="*/ 611655 h 2331598"/>
              <a:gd name="connsiteX12" fmla="*/ 359228 w 7122773"/>
              <a:gd name="connsiteY12" fmla="*/ 720512 h 2331598"/>
              <a:gd name="connsiteX13" fmla="*/ 315686 w 7122773"/>
              <a:gd name="connsiteY13" fmla="*/ 840255 h 2331598"/>
              <a:gd name="connsiteX14" fmla="*/ 272143 w 7122773"/>
              <a:gd name="connsiteY14" fmla="*/ 872912 h 2331598"/>
              <a:gd name="connsiteX15" fmla="*/ 239486 w 7122773"/>
              <a:gd name="connsiteY15" fmla="*/ 916455 h 2331598"/>
              <a:gd name="connsiteX16" fmla="*/ 206828 w 7122773"/>
              <a:gd name="connsiteY16" fmla="*/ 949112 h 2331598"/>
              <a:gd name="connsiteX17" fmla="*/ 163286 w 7122773"/>
              <a:gd name="connsiteY17" fmla="*/ 1025312 h 2331598"/>
              <a:gd name="connsiteX18" fmla="*/ 130628 w 7122773"/>
              <a:gd name="connsiteY18" fmla="*/ 1068855 h 2331598"/>
              <a:gd name="connsiteX19" fmla="*/ 43543 w 7122773"/>
              <a:gd name="connsiteY19" fmla="*/ 1319227 h 2331598"/>
              <a:gd name="connsiteX20" fmla="*/ 0 w 7122773"/>
              <a:gd name="connsiteY20" fmla="*/ 1395427 h 2331598"/>
              <a:gd name="connsiteX21" fmla="*/ 32657 w 7122773"/>
              <a:gd name="connsiteY21" fmla="*/ 1961484 h 2331598"/>
              <a:gd name="connsiteX22" fmla="*/ 65314 w 7122773"/>
              <a:gd name="connsiteY22" fmla="*/ 1994141 h 2331598"/>
              <a:gd name="connsiteX23" fmla="*/ 141514 w 7122773"/>
              <a:gd name="connsiteY23" fmla="*/ 2026798 h 2331598"/>
              <a:gd name="connsiteX24" fmla="*/ 250371 w 7122773"/>
              <a:gd name="connsiteY24" fmla="*/ 2135655 h 2331598"/>
              <a:gd name="connsiteX25" fmla="*/ 489857 w 7122773"/>
              <a:gd name="connsiteY25" fmla="*/ 2200969 h 2331598"/>
              <a:gd name="connsiteX26" fmla="*/ 707571 w 7122773"/>
              <a:gd name="connsiteY26" fmla="*/ 2244512 h 2331598"/>
              <a:gd name="connsiteX27" fmla="*/ 849086 w 7122773"/>
              <a:gd name="connsiteY27" fmla="*/ 2288055 h 2331598"/>
              <a:gd name="connsiteX28" fmla="*/ 1328057 w 7122773"/>
              <a:gd name="connsiteY28" fmla="*/ 2331598 h 2331598"/>
              <a:gd name="connsiteX29" fmla="*/ 6368143 w 7122773"/>
              <a:gd name="connsiteY29" fmla="*/ 2288055 h 2331598"/>
              <a:gd name="connsiteX30" fmla="*/ 6411686 w 7122773"/>
              <a:gd name="connsiteY30" fmla="*/ 2255398 h 2331598"/>
              <a:gd name="connsiteX31" fmla="*/ 6487886 w 7122773"/>
              <a:gd name="connsiteY31" fmla="*/ 2211855 h 2331598"/>
              <a:gd name="connsiteX32" fmla="*/ 6596743 w 7122773"/>
              <a:gd name="connsiteY32" fmla="*/ 2135655 h 2331598"/>
              <a:gd name="connsiteX33" fmla="*/ 6662057 w 7122773"/>
              <a:gd name="connsiteY33" fmla="*/ 2015912 h 2331598"/>
              <a:gd name="connsiteX34" fmla="*/ 6694714 w 7122773"/>
              <a:gd name="connsiteY34" fmla="*/ 1972369 h 2331598"/>
              <a:gd name="connsiteX35" fmla="*/ 6760028 w 7122773"/>
              <a:gd name="connsiteY35" fmla="*/ 1863512 h 2331598"/>
              <a:gd name="connsiteX36" fmla="*/ 6792686 w 7122773"/>
              <a:gd name="connsiteY36" fmla="*/ 1787312 h 2331598"/>
              <a:gd name="connsiteX37" fmla="*/ 6825343 w 7122773"/>
              <a:gd name="connsiteY37" fmla="*/ 1754655 h 2331598"/>
              <a:gd name="connsiteX38" fmla="*/ 6945086 w 7122773"/>
              <a:gd name="connsiteY38" fmla="*/ 1591369 h 2331598"/>
              <a:gd name="connsiteX39" fmla="*/ 6977743 w 7122773"/>
              <a:gd name="connsiteY39" fmla="*/ 1471627 h 2331598"/>
              <a:gd name="connsiteX40" fmla="*/ 7021286 w 7122773"/>
              <a:gd name="connsiteY40" fmla="*/ 1438969 h 2331598"/>
              <a:gd name="connsiteX41" fmla="*/ 7097486 w 7122773"/>
              <a:gd name="connsiteY41" fmla="*/ 1275684 h 2331598"/>
              <a:gd name="connsiteX42" fmla="*/ 7053943 w 7122773"/>
              <a:gd name="connsiteY42" fmla="*/ 785827 h 2331598"/>
              <a:gd name="connsiteX43" fmla="*/ 7010400 w 7122773"/>
              <a:gd name="connsiteY43" fmla="*/ 742284 h 2331598"/>
              <a:gd name="connsiteX44" fmla="*/ 6934200 w 7122773"/>
              <a:gd name="connsiteY44" fmla="*/ 611655 h 2331598"/>
              <a:gd name="connsiteX45" fmla="*/ 6858000 w 7122773"/>
              <a:gd name="connsiteY45" fmla="*/ 568112 h 2331598"/>
              <a:gd name="connsiteX46" fmla="*/ 6596743 w 7122773"/>
              <a:gd name="connsiteY46" fmla="*/ 481027 h 2331598"/>
              <a:gd name="connsiteX47" fmla="*/ 6248400 w 7122773"/>
              <a:gd name="connsiteY47" fmla="*/ 393941 h 2331598"/>
              <a:gd name="connsiteX48" fmla="*/ 6085114 w 7122773"/>
              <a:gd name="connsiteY48" fmla="*/ 350398 h 2331598"/>
              <a:gd name="connsiteX49" fmla="*/ 5976257 w 7122773"/>
              <a:gd name="connsiteY49" fmla="*/ 306855 h 2331598"/>
              <a:gd name="connsiteX50" fmla="*/ 4441371 w 7122773"/>
              <a:gd name="connsiteY50" fmla="*/ 263312 h 2331598"/>
              <a:gd name="connsiteX51" fmla="*/ 4201886 w 7122773"/>
              <a:gd name="connsiteY51" fmla="*/ 176227 h 2331598"/>
              <a:gd name="connsiteX52" fmla="*/ 2906486 w 7122773"/>
              <a:gd name="connsiteY52" fmla="*/ 143569 h 233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122773" h="2331598">
                <a:moveTo>
                  <a:pt x="2906486" y="143569"/>
                </a:moveTo>
                <a:cubicBezTo>
                  <a:pt x="2393043" y="150826"/>
                  <a:pt x="1688476" y="39281"/>
                  <a:pt x="1121228" y="219769"/>
                </a:cubicBezTo>
                <a:cubicBezTo>
                  <a:pt x="1094894" y="228148"/>
                  <a:pt x="1070428" y="241541"/>
                  <a:pt x="1045028" y="252427"/>
                </a:cubicBezTo>
                <a:cubicBezTo>
                  <a:pt x="1020871" y="276584"/>
                  <a:pt x="999551" y="300983"/>
                  <a:pt x="968828" y="317741"/>
                </a:cubicBezTo>
                <a:cubicBezTo>
                  <a:pt x="944568" y="330974"/>
                  <a:pt x="916888" y="337165"/>
                  <a:pt x="892628" y="350398"/>
                </a:cubicBezTo>
                <a:cubicBezTo>
                  <a:pt x="876701" y="359086"/>
                  <a:pt x="865013" y="374367"/>
                  <a:pt x="849086" y="383055"/>
                </a:cubicBezTo>
                <a:cubicBezTo>
                  <a:pt x="824826" y="396288"/>
                  <a:pt x="797146" y="402479"/>
                  <a:pt x="772886" y="415712"/>
                </a:cubicBezTo>
                <a:cubicBezTo>
                  <a:pt x="756958" y="424400"/>
                  <a:pt x="745271" y="439681"/>
                  <a:pt x="729343" y="448369"/>
                </a:cubicBezTo>
                <a:cubicBezTo>
                  <a:pt x="705083" y="461602"/>
                  <a:pt x="678543" y="470141"/>
                  <a:pt x="653143" y="481027"/>
                </a:cubicBezTo>
                <a:cubicBezTo>
                  <a:pt x="579376" y="554794"/>
                  <a:pt x="673355" y="468900"/>
                  <a:pt x="544286" y="546341"/>
                </a:cubicBezTo>
                <a:cubicBezTo>
                  <a:pt x="531085" y="554262"/>
                  <a:pt x="524829" y="571077"/>
                  <a:pt x="511628" y="578998"/>
                </a:cubicBezTo>
                <a:cubicBezTo>
                  <a:pt x="487932" y="593216"/>
                  <a:pt x="460828" y="600769"/>
                  <a:pt x="435428" y="611655"/>
                </a:cubicBezTo>
                <a:cubicBezTo>
                  <a:pt x="392859" y="654224"/>
                  <a:pt x="389936" y="651419"/>
                  <a:pt x="359228" y="720512"/>
                </a:cubicBezTo>
                <a:cubicBezTo>
                  <a:pt x="341979" y="759323"/>
                  <a:pt x="336758" y="803380"/>
                  <a:pt x="315686" y="840255"/>
                </a:cubicBezTo>
                <a:cubicBezTo>
                  <a:pt x="306685" y="856007"/>
                  <a:pt x="284972" y="860083"/>
                  <a:pt x="272143" y="872912"/>
                </a:cubicBezTo>
                <a:cubicBezTo>
                  <a:pt x="259314" y="885741"/>
                  <a:pt x="251293" y="902680"/>
                  <a:pt x="239486" y="916455"/>
                </a:cubicBezTo>
                <a:cubicBezTo>
                  <a:pt x="229467" y="928144"/>
                  <a:pt x="215656" y="936500"/>
                  <a:pt x="206828" y="949112"/>
                </a:cubicBezTo>
                <a:cubicBezTo>
                  <a:pt x="190052" y="973078"/>
                  <a:pt x="178992" y="1000631"/>
                  <a:pt x="163286" y="1025312"/>
                </a:cubicBezTo>
                <a:cubicBezTo>
                  <a:pt x="153545" y="1040619"/>
                  <a:pt x="141514" y="1054341"/>
                  <a:pt x="130628" y="1068855"/>
                </a:cubicBezTo>
                <a:cubicBezTo>
                  <a:pt x="101638" y="1163076"/>
                  <a:pt x="84792" y="1231573"/>
                  <a:pt x="43543" y="1319227"/>
                </a:cubicBezTo>
                <a:cubicBezTo>
                  <a:pt x="31087" y="1345697"/>
                  <a:pt x="14514" y="1370027"/>
                  <a:pt x="0" y="1395427"/>
                </a:cubicBezTo>
                <a:cubicBezTo>
                  <a:pt x="10886" y="1584113"/>
                  <a:pt x="12161" y="1773599"/>
                  <a:pt x="32657" y="1961484"/>
                </a:cubicBezTo>
                <a:cubicBezTo>
                  <a:pt x="34327" y="1976788"/>
                  <a:pt x="52113" y="1986221"/>
                  <a:pt x="65314" y="1994141"/>
                </a:cubicBezTo>
                <a:cubicBezTo>
                  <a:pt x="89010" y="2008359"/>
                  <a:pt x="116114" y="2015912"/>
                  <a:pt x="141514" y="2026798"/>
                </a:cubicBezTo>
                <a:cubicBezTo>
                  <a:pt x="177800" y="2063084"/>
                  <a:pt x="200863" y="2122153"/>
                  <a:pt x="250371" y="2135655"/>
                </a:cubicBezTo>
                <a:cubicBezTo>
                  <a:pt x="330200" y="2157426"/>
                  <a:pt x="408720" y="2184741"/>
                  <a:pt x="489857" y="2200969"/>
                </a:cubicBezTo>
                <a:cubicBezTo>
                  <a:pt x="562428" y="2215483"/>
                  <a:pt x="635646" y="2227076"/>
                  <a:pt x="707571" y="2244512"/>
                </a:cubicBezTo>
                <a:cubicBezTo>
                  <a:pt x="755536" y="2256140"/>
                  <a:pt x="800211" y="2281195"/>
                  <a:pt x="849086" y="2288055"/>
                </a:cubicBezTo>
                <a:cubicBezTo>
                  <a:pt x="1007845" y="2310337"/>
                  <a:pt x="1168400" y="2317084"/>
                  <a:pt x="1328057" y="2331598"/>
                </a:cubicBezTo>
                <a:lnTo>
                  <a:pt x="6368143" y="2288055"/>
                </a:lnTo>
                <a:cubicBezTo>
                  <a:pt x="6386284" y="2287783"/>
                  <a:pt x="6396380" y="2265138"/>
                  <a:pt x="6411686" y="2255398"/>
                </a:cubicBezTo>
                <a:cubicBezTo>
                  <a:pt x="6436367" y="2239692"/>
                  <a:pt x="6463920" y="2228631"/>
                  <a:pt x="6487886" y="2211855"/>
                </a:cubicBezTo>
                <a:cubicBezTo>
                  <a:pt x="6665697" y="2087387"/>
                  <a:pt x="6270651" y="2321994"/>
                  <a:pt x="6596743" y="2135655"/>
                </a:cubicBezTo>
                <a:cubicBezTo>
                  <a:pt x="6672113" y="2035161"/>
                  <a:pt x="6582449" y="2161860"/>
                  <a:pt x="6662057" y="2015912"/>
                </a:cubicBezTo>
                <a:cubicBezTo>
                  <a:pt x="6670745" y="1999984"/>
                  <a:pt x="6686026" y="1988297"/>
                  <a:pt x="6694714" y="1972369"/>
                </a:cubicBezTo>
                <a:cubicBezTo>
                  <a:pt x="6756668" y="1858787"/>
                  <a:pt x="6694888" y="1928652"/>
                  <a:pt x="6760028" y="1863512"/>
                </a:cubicBezTo>
                <a:cubicBezTo>
                  <a:pt x="6770914" y="1838112"/>
                  <a:pt x="6778468" y="1811008"/>
                  <a:pt x="6792686" y="1787312"/>
                </a:cubicBezTo>
                <a:cubicBezTo>
                  <a:pt x="6800607" y="1774111"/>
                  <a:pt x="6817078" y="1767643"/>
                  <a:pt x="6825343" y="1754655"/>
                </a:cubicBezTo>
                <a:cubicBezTo>
                  <a:pt x="6929656" y="1590735"/>
                  <a:pt x="6796457" y="1739998"/>
                  <a:pt x="6945086" y="1591369"/>
                </a:cubicBezTo>
                <a:cubicBezTo>
                  <a:pt x="6955972" y="1551455"/>
                  <a:pt x="6959241" y="1508631"/>
                  <a:pt x="6977743" y="1471627"/>
                </a:cubicBezTo>
                <a:cubicBezTo>
                  <a:pt x="6985857" y="1455399"/>
                  <a:pt x="7013172" y="1455197"/>
                  <a:pt x="7021286" y="1438969"/>
                </a:cubicBezTo>
                <a:cubicBezTo>
                  <a:pt x="7122773" y="1235995"/>
                  <a:pt x="6993219" y="1379951"/>
                  <a:pt x="7097486" y="1275684"/>
                </a:cubicBezTo>
                <a:cubicBezTo>
                  <a:pt x="7082972" y="1112398"/>
                  <a:pt x="7080357" y="947614"/>
                  <a:pt x="7053943" y="785827"/>
                </a:cubicBezTo>
                <a:cubicBezTo>
                  <a:pt x="7050636" y="765569"/>
                  <a:pt x="7021786" y="759363"/>
                  <a:pt x="7010400" y="742284"/>
                </a:cubicBezTo>
                <a:cubicBezTo>
                  <a:pt x="6992897" y="716029"/>
                  <a:pt x="6967238" y="638085"/>
                  <a:pt x="6934200" y="611655"/>
                </a:cubicBezTo>
                <a:cubicBezTo>
                  <a:pt x="6911356" y="593380"/>
                  <a:pt x="6884733" y="579993"/>
                  <a:pt x="6858000" y="568112"/>
                </a:cubicBezTo>
                <a:cubicBezTo>
                  <a:pt x="6776522" y="531900"/>
                  <a:pt x="6680486" y="508941"/>
                  <a:pt x="6596743" y="481027"/>
                </a:cubicBezTo>
                <a:cubicBezTo>
                  <a:pt x="6309265" y="385202"/>
                  <a:pt x="6691929" y="492503"/>
                  <a:pt x="6248400" y="393941"/>
                </a:cubicBezTo>
                <a:cubicBezTo>
                  <a:pt x="6193411" y="381721"/>
                  <a:pt x="6138765" y="367566"/>
                  <a:pt x="6085114" y="350398"/>
                </a:cubicBezTo>
                <a:cubicBezTo>
                  <a:pt x="6047892" y="338487"/>
                  <a:pt x="6015283" y="308923"/>
                  <a:pt x="5976257" y="306855"/>
                </a:cubicBezTo>
                <a:cubicBezTo>
                  <a:pt x="5465139" y="279776"/>
                  <a:pt x="4953000" y="277826"/>
                  <a:pt x="4441371" y="263312"/>
                </a:cubicBezTo>
                <a:lnTo>
                  <a:pt x="4201886" y="176227"/>
                </a:lnTo>
                <a:cubicBezTo>
                  <a:pt x="3717259" y="0"/>
                  <a:pt x="3419929" y="136312"/>
                  <a:pt x="2906486" y="143569"/>
                </a:cubicBezTo>
                <a:close/>
              </a:path>
            </a:pathLst>
          </a:custGeom>
          <a:solidFill>
            <a:srgbClr val="00B0F0">
              <a:alpha val="23000"/>
            </a:srgb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rot="10800000" flipV="1">
            <a:off x="1357289" y="4143380"/>
            <a:ext cx="78581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143107" y="4143380"/>
            <a:ext cx="71438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Группа 67"/>
          <p:cNvGrpSpPr/>
          <p:nvPr/>
        </p:nvGrpSpPr>
        <p:grpSpPr>
          <a:xfrm>
            <a:off x="2009755" y="1988098"/>
            <a:ext cx="375561" cy="2512472"/>
            <a:chOff x="2009755" y="1988098"/>
            <a:chExt cx="375561" cy="2512472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1214413" y="3214686"/>
              <a:ext cx="185738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2028126" y="198809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009755" y="41312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O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1214414" y="2285992"/>
            <a:ext cx="928693" cy="2643206"/>
            <a:chOff x="1214414" y="2285992"/>
            <a:chExt cx="928693" cy="2643206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607190" y="3036091"/>
              <a:ext cx="2286016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214414" y="45598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2143107" y="2285992"/>
            <a:ext cx="928695" cy="2357454"/>
            <a:chOff x="2143107" y="2285992"/>
            <a:chExt cx="928695" cy="2357454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 rot="16200000" flipH="1">
              <a:off x="1500165" y="2928934"/>
              <a:ext cx="2000264" cy="714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2714612" y="42741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428728" y="32025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500298" y="31929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43042" y="42862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/>
        </p:nvGraphicFramePr>
        <p:xfrm>
          <a:off x="3286116" y="2596643"/>
          <a:ext cx="5162350" cy="490540"/>
        </p:xfrm>
        <a:graphic>
          <a:graphicData uri="http://schemas.openxmlformats.org/presentationml/2006/ole">
            <p:oleObj spid="_x0000_s2049" name="Формула" r:id="rId3" imgW="2806560" imgH="266400" progId="Equation.3">
              <p:embed/>
            </p:oleObj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1813812" y="3340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12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6" name="Объект 65"/>
          <p:cNvGraphicFramePr>
            <a:graphicFrameLocks noChangeAspect="1"/>
          </p:cNvGraphicFramePr>
          <p:nvPr/>
        </p:nvGraphicFramePr>
        <p:xfrm>
          <a:off x="3297002" y="3096709"/>
          <a:ext cx="5362603" cy="475167"/>
        </p:xfrm>
        <a:graphic>
          <a:graphicData uri="http://schemas.openxmlformats.org/presentationml/2006/ole">
            <p:oleObj spid="_x0000_s2050" name="Формула" r:id="rId4" imgW="3009600" imgH="266400" progId="Equation.3">
              <p:embed/>
            </p:oleObj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3286084" y="2202412"/>
            <a:ext cx="150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Розв’язання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85984" y="420267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16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2" name="Полилиния 71"/>
          <p:cNvSpPr/>
          <p:nvPr/>
        </p:nvSpPr>
        <p:spPr>
          <a:xfrm>
            <a:off x="1366838" y="2324100"/>
            <a:ext cx="776287" cy="2233613"/>
          </a:xfrm>
          <a:custGeom>
            <a:avLst/>
            <a:gdLst>
              <a:gd name="connsiteX0" fmla="*/ 771525 w 776287"/>
              <a:gd name="connsiteY0" fmla="*/ 0 h 2233613"/>
              <a:gd name="connsiteX1" fmla="*/ 776287 w 776287"/>
              <a:gd name="connsiteY1" fmla="*/ 1819275 h 2233613"/>
              <a:gd name="connsiteX2" fmla="*/ 0 w 776287"/>
              <a:gd name="connsiteY2" fmla="*/ 2233613 h 2233613"/>
              <a:gd name="connsiteX3" fmla="*/ 771525 w 776287"/>
              <a:gd name="connsiteY3" fmla="*/ 0 h 223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6287" h="2233613">
                <a:moveTo>
                  <a:pt x="771525" y="0"/>
                </a:moveTo>
                <a:cubicBezTo>
                  <a:pt x="773112" y="606425"/>
                  <a:pt x="774700" y="1212850"/>
                  <a:pt x="776287" y="1819275"/>
                </a:cubicBezTo>
                <a:lnTo>
                  <a:pt x="0" y="2233613"/>
                </a:lnTo>
                <a:lnTo>
                  <a:pt x="771525" y="0"/>
                </a:lnTo>
                <a:close/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1" name="Группа 80"/>
          <p:cNvGrpSpPr/>
          <p:nvPr/>
        </p:nvGrpSpPr>
        <p:grpSpPr>
          <a:xfrm>
            <a:off x="2066114" y="3971138"/>
            <a:ext cx="72232" cy="215108"/>
            <a:chOff x="2066114" y="3971138"/>
            <a:chExt cx="72232" cy="215108"/>
          </a:xfrm>
        </p:grpSpPr>
        <p:cxnSp>
          <p:nvCxnSpPr>
            <p:cNvPr id="76" name="Прямая соединительная линия 75"/>
            <p:cNvCxnSpPr/>
            <p:nvPr/>
          </p:nvCxnSpPr>
          <p:spPr>
            <a:xfrm rot="5400000">
              <a:off x="1995470" y="4114014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 flipH="1" flipV="1">
              <a:off x="2066908" y="3971138"/>
              <a:ext cx="71438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3286116" y="1871652"/>
            <a:ext cx="150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SO=?   OB=?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hlinkClick r:id="rId5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1" grpId="0"/>
      <p:bldP spid="62" grpId="0"/>
      <p:bldP spid="63" grpId="0"/>
      <p:bldP spid="65" grpId="0"/>
      <p:bldP spid="67" grpId="0"/>
      <p:bldP spid="71" grpId="0"/>
      <p:bldP spid="72" grpId="0" animBg="1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Скругленный прямоугольник 128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Властивість точки, рівновіддаленої від вершин многокутника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28596" y="2945942"/>
            <a:ext cx="8354186" cy="1857388"/>
          </a:xfrm>
          <a:custGeom>
            <a:avLst/>
            <a:gdLst>
              <a:gd name="connsiteX0" fmla="*/ 2906486 w 7122773"/>
              <a:gd name="connsiteY0" fmla="*/ 143569 h 2331598"/>
              <a:gd name="connsiteX1" fmla="*/ 1121228 w 7122773"/>
              <a:gd name="connsiteY1" fmla="*/ 219769 h 2331598"/>
              <a:gd name="connsiteX2" fmla="*/ 1045028 w 7122773"/>
              <a:gd name="connsiteY2" fmla="*/ 252427 h 2331598"/>
              <a:gd name="connsiteX3" fmla="*/ 968828 w 7122773"/>
              <a:gd name="connsiteY3" fmla="*/ 317741 h 2331598"/>
              <a:gd name="connsiteX4" fmla="*/ 892628 w 7122773"/>
              <a:gd name="connsiteY4" fmla="*/ 350398 h 2331598"/>
              <a:gd name="connsiteX5" fmla="*/ 849086 w 7122773"/>
              <a:gd name="connsiteY5" fmla="*/ 383055 h 2331598"/>
              <a:gd name="connsiteX6" fmla="*/ 772886 w 7122773"/>
              <a:gd name="connsiteY6" fmla="*/ 415712 h 2331598"/>
              <a:gd name="connsiteX7" fmla="*/ 729343 w 7122773"/>
              <a:gd name="connsiteY7" fmla="*/ 448369 h 2331598"/>
              <a:gd name="connsiteX8" fmla="*/ 653143 w 7122773"/>
              <a:gd name="connsiteY8" fmla="*/ 481027 h 2331598"/>
              <a:gd name="connsiteX9" fmla="*/ 544286 w 7122773"/>
              <a:gd name="connsiteY9" fmla="*/ 546341 h 2331598"/>
              <a:gd name="connsiteX10" fmla="*/ 511628 w 7122773"/>
              <a:gd name="connsiteY10" fmla="*/ 578998 h 2331598"/>
              <a:gd name="connsiteX11" fmla="*/ 435428 w 7122773"/>
              <a:gd name="connsiteY11" fmla="*/ 611655 h 2331598"/>
              <a:gd name="connsiteX12" fmla="*/ 359228 w 7122773"/>
              <a:gd name="connsiteY12" fmla="*/ 720512 h 2331598"/>
              <a:gd name="connsiteX13" fmla="*/ 315686 w 7122773"/>
              <a:gd name="connsiteY13" fmla="*/ 840255 h 2331598"/>
              <a:gd name="connsiteX14" fmla="*/ 272143 w 7122773"/>
              <a:gd name="connsiteY14" fmla="*/ 872912 h 2331598"/>
              <a:gd name="connsiteX15" fmla="*/ 239486 w 7122773"/>
              <a:gd name="connsiteY15" fmla="*/ 916455 h 2331598"/>
              <a:gd name="connsiteX16" fmla="*/ 206828 w 7122773"/>
              <a:gd name="connsiteY16" fmla="*/ 949112 h 2331598"/>
              <a:gd name="connsiteX17" fmla="*/ 163286 w 7122773"/>
              <a:gd name="connsiteY17" fmla="*/ 1025312 h 2331598"/>
              <a:gd name="connsiteX18" fmla="*/ 130628 w 7122773"/>
              <a:gd name="connsiteY18" fmla="*/ 1068855 h 2331598"/>
              <a:gd name="connsiteX19" fmla="*/ 43543 w 7122773"/>
              <a:gd name="connsiteY19" fmla="*/ 1319227 h 2331598"/>
              <a:gd name="connsiteX20" fmla="*/ 0 w 7122773"/>
              <a:gd name="connsiteY20" fmla="*/ 1395427 h 2331598"/>
              <a:gd name="connsiteX21" fmla="*/ 32657 w 7122773"/>
              <a:gd name="connsiteY21" fmla="*/ 1961484 h 2331598"/>
              <a:gd name="connsiteX22" fmla="*/ 65314 w 7122773"/>
              <a:gd name="connsiteY22" fmla="*/ 1994141 h 2331598"/>
              <a:gd name="connsiteX23" fmla="*/ 141514 w 7122773"/>
              <a:gd name="connsiteY23" fmla="*/ 2026798 h 2331598"/>
              <a:gd name="connsiteX24" fmla="*/ 250371 w 7122773"/>
              <a:gd name="connsiteY24" fmla="*/ 2135655 h 2331598"/>
              <a:gd name="connsiteX25" fmla="*/ 489857 w 7122773"/>
              <a:gd name="connsiteY25" fmla="*/ 2200969 h 2331598"/>
              <a:gd name="connsiteX26" fmla="*/ 707571 w 7122773"/>
              <a:gd name="connsiteY26" fmla="*/ 2244512 h 2331598"/>
              <a:gd name="connsiteX27" fmla="*/ 849086 w 7122773"/>
              <a:gd name="connsiteY27" fmla="*/ 2288055 h 2331598"/>
              <a:gd name="connsiteX28" fmla="*/ 1328057 w 7122773"/>
              <a:gd name="connsiteY28" fmla="*/ 2331598 h 2331598"/>
              <a:gd name="connsiteX29" fmla="*/ 6368143 w 7122773"/>
              <a:gd name="connsiteY29" fmla="*/ 2288055 h 2331598"/>
              <a:gd name="connsiteX30" fmla="*/ 6411686 w 7122773"/>
              <a:gd name="connsiteY30" fmla="*/ 2255398 h 2331598"/>
              <a:gd name="connsiteX31" fmla="*/ 6487886 w 7122773"/>
              <a:gd name="connsiteY31" fmla="*/ 2211855 h 2331598"/>
              <a:gd name="connsiteX32" fmla="*/ 6596743 w 7122773"/>
              <a:gd name="connsiteY32" fmla="*/ 2135655 h 2331598"/>
              <a:gd name="connsiteX33" fmla="*/ 6662057 w 7122773"/>
              <a:gd name="connsiteY33" fmla="*/ 2015912 h 2331598"/>
              <a:gd name="connsiteX34" fmla="*/ 6694714 w 7122773"/>
              <a:gd name="connsiteY34" fmla="*/ 1972369 h 2331598"/>
              <a:gd name="connsiteX35" fmla="*/ 6760028 w 7122773"/>
              <a:gd name="connsiteY35" fmla="*/ 1863512 h 2331598"/>
              <a:gd name="connsiteX36" fmla="*/ 6792686 w 7122773"/>
              <a:gd name="connsiteY36" fmla="*/ 1787312 h 2331598"/>
              <a:gd name="connsiteX37" fmla="*/ 6825343 w 7122773"/>
              <a:gd name="connsiteY37" fmla="*/ 1754655 h 2331598"/>
              <a:gd name="connsiteX38" fmla="*/ 6945086 w 7122773"/>
              <a:gd name="connsiteY38" fmla="*/ 1591369 h 2331598"/>
              <a:gd name="connsiteX39" fmla="*/ 6977743 w 7122773"/>
              <a:gd name="connsiteY39" fmla="*/ 1471627 h 2331598"/>
              <a:gd name="connsiteX40" fmla="*/ 7021286 w 7122773"/>
              <a:gd name="connsiteY40" fmla="*/ 1438969 h 2331598"/>
              <a:gd name="connsiteX41" fmla="*/ 7097486 w 7122773"/>
              <a:gd name="connsiteY41" fmla="*/ 1275684 h 2331598"/>
              <a:gd name="connsiteX42" fmla="*/ 7053943 w 7122773"/>
              <a:gd name="connsiteY42" fmla="*/ 785827 h 2331598"/>
              <a:gd name="connsiteX43" fmla="*/ 7010400 w 7122773"/>
              <a:gd name="connsiteY43" fmla="*/ 742284 h 2331598"/>
              <a:gd name="connsiteX44" fmla="*/ 6934200 w 7122773"/>
              <a:gd name="connsiteY44" fmla="*/ 611655 h 2331598"/>
              <a:gd name="connsiteX45" fmla="*/ 6858000 w 7122773"/>
              <a:gd name="connsiteY45" fmla="*/ 568112 h 2331598"/>
              <a:gd name="connsiteX46" fmla="*/ 6596743 w 7122773"/>
              <a:gd name="connsiteY46" fmla="*/ 481027 h 2331598"/>
              <a:gd name="connsiteX47" fmla="*/ 6248400 w 7122773"/>
              <a:gd name="connsiteY47" fmla="*/ 393941 h 2331598"/>
              <a:gd name="connsiteX48" fmla="*/ 6085114 w 7122773"/>
              <a:gd name="connsiteY48" fmla="*/ 350398 h 2331598"/>
              <a:gd name="connsiteX49" fmla="*/ 5976257 w 7122773"/>
              <a:gd name="connsiteY49" fmla="*/ 306855 h 2331598"/>
              <a:gd name="connsiteX50" fmla="*/ 4441371 w 7122773"/>
              <a:gd name="connsiteY50" fmla="*/ 263312 h 2331598"/>
              <a:gd name="connsiteX51" fmla="*/ 4201886 w 7122773"/>
              <a:gd name="connsiteY51" fmla="*/ 176227 h 2331598"/>
              <a:gd name="connsiteX52" fmla="*/ 2906486 w 7122773"/>
              <a:gd name="connsiteY52" fmla="*/ 143569 h 233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122773" h="2331598">
                <a:moveTo>
                  <a:pt x="2906486" y="143569"/>
                </a:moveTo>
                <a:cubicBezTo>
                  <a:pt x="2393043" y="150826"/>
                  <a:pt x="1688476" y="39281"/>
                  <a:pt x="1121228" y="219769"/>
                </a:cubicBezTo>
                <a:cubicBezTo>
                  <a:pt x="1094894" y="228148"/>
                  <a:pt x="1070428" y="241541"/>
                  <a:pt x="1045028" y="252427"/>
                </a:cubicBezTo>
                <a:cubicBezTo>
                  <a:pt x="1020871" y="276584"/>
                  <a:pt x="999551" y="300983"/>
                  <a:pt x="968828" y="317741"/>
                </a:cubicBezTo>
                <a:cubicBezTo>
                  <a:pt x="944568" y="330974"/>
                  <a:pt x="916888" y="337165"/>
                  <a:pt x="892628" y="350398"/>
                </a:cubicBezTo>
                <a:cubicBezTo>
                  <a:pt x="876701" y="359086"/>
                  <a:pt x="865013" y="374367"/>
                  <a:pt x="849086" y="383055"/>
                </a:cubicBezTo>
                <a:cubicBezTo>
                  <a:pt x="824826" y="396288"/>
                  <a:pt x="797146" y="402479"/>
                  <a:pt x="772886" y="415712"/>
                </a:cubicBezTo>
                <a:cubicBezTo>
                  <a:pt x="756958" y="424400"/>
                  <a:pt x="745271" y="439681"/>
                  <a:pt x="729343" y="448369"/>
                </a:cubicBezTo>
                <a:cubicBezTo>
                  <a:pt x="705083" y="461602"/>
                  <a:pt x="678543" y="470141"/>
                  <a:pt x="653143" y="481027"/>
                </a:cubicBezTo>
                <a:cubicBezTo>
                  <a:pt x="579376" y="554794"/>
                  <a:pt x="673355" y="468900"/>
                  <a:pt x="544286" y="546341"/>
                </a:cubicBezTo>
                <a:cubicBezTo>
                  <a:pt x="531085" y="554262"/>
                  <a:pt x="524829" y="571077"/>
                  <a:pt x="511628" y="578998"/>
                </a:cubicBezTo>
                <a:cubicBezTo>
                  <a:pt x="487932" y="593216"/>
                  <a:pt x="460828" y="600769"/>
                  <a:pt x="435428" y="611655"/>
                </a:cubicBezTo>
                <a:cubicBezTo>
                  <a:pt x="392859" y="654224"/>
                  <a:pt x="389936" y="651419"/>
                  <a:pt x="359228" y="720512"/>
                </a:cubicBezTo>
                <a:cubicBezTo>
                  <a:pt x="341979" y="759323"/>
                  <a:pt x="336758" y="803380"/>
                  <a:pt x="315686" y="840255"/>
                </a:cubicBezTo>
                <a:cubicBezTo>
                  <a:pt x="306685" y="856007"/>
                  <a:pt x="284972" y="860083"/>
                  <a:pt x="272143" y="872912"/>
                </a:cubicBezTo>
                <a:cubicBezTo>
                  <a:pt x="259314" y="885741"/>
                  <a:pt x="251293" y="902680"/>
                  <a:pt x="239486" y="916455"/>
                </a:cubicBezTo>
                <a:cubicBezTo>
                  <a:pt x="229467" y="928144"/>
                  <a:pt x="215656" y="936500"/>
                  <a:pt x="206828" y="949112"/>
                </a:cubicBezTo>
                <a:cubicBezTo>
                  <a:pt x="190052" y="973078"/>
                  <a:pt x="178992" y="1000631"/>
                  <a:pt x="163286" y="1025312"/>
                </a:cubicBezTo>
                <a:cubicBezTo>
                  <a:pt x="153545" y="1040619"/>
                  <a:pt x="141514" y="1054341"/>
                  <a:pt x="130628" y="1068855"/>
                </a:cubicBezTo>
                <a:cubicBezTo>
                  <a:pt x="101638" y="1163076"/>
                  <a:pt x="84792" y="1231573"/>
                  <a:pt x="43543" y="1319227"/>
                </a:cubicBezTo>
                <a:cubicBezTo>
                  <a:pt x="31087" y="1345697"/>
                  <a:pt x="14514" y="1370027"/>
                  <a:pt x="0" y="1395427"/>
                </a:cubicBezTo>
                <a:cubicBezTo>
                  <a:pt x="10886" y="1584113"/>
                  <a:pt x="12161" y="1773599"/>
                  <a:pt x="32657" y="1961484"/>
                </a:cubicBezTo>
                <a:cubicBezTo>
                  <a:pt x="34327" y="1976788"/>
                  <a:pt x="52113" y="1986221"/>
                  <a:pt x="65314" y="1994141"/>
                </a:cubicBezTo>
                <a:cubicBezTo>
                  <a:pt x="89010" y="2008359"/>
                  <a:pt x="116114" y="2015912"/>
                  <a:pt x="141514" y="2026798"/>
                </a:cubicBezTo>
                <a:cubicBezTo>
                  <a:pt x="177800" y="2063084"/>
                  <a:pt x="200863" y="2122153"/>
                  <a:pt x="250371" y="2135655"/>
                </a:cubicBezTo>
                <a:cubicBezTo>
                  <a:pt x="330200" y="2157426"/>
                  <a:pt x="408720" y="2184741"/>
                  <a:pt x="489857" y="2200969"/>
                </a:cubicBezTo>
                <a:cubicBezTo>
                  <a:pt x="562428" y="2215483"/>
                  <a:pt x="635646" y="2227076"/>
                  <a:pt x="707571" y="2244512"/>
                </a:cubicBezTo>
                <a:cubicBezTo>
                  <a:pt x="755536" y="2256140"/>
                  <a:pt x="800211" y="2281195"/>
                  <a:pt x="849086" y="2288055"/>
                </a:cubicBezTo>
                <a:cubicBezTo>
                  <a:pt x="1007845" y="2310337"/>
                  <a:pt x="1168400" y="2317084"/>
                  <a:pt x="1328057" y="2331598"/>
                </a:cubicBezTo>
                <a:lnTo>
                  <a:pt x="6368143" y="2288055"/>
                </a:lnTo>
                <a:cubicBezTo>
                  <a:pt x="6386284" y="2287783"/>
                  <a:pt x="6396380" y="2265138"/>
                  <a:pt x="6411686" y="2255398"/>
                </a:cubicBezTo>
                <a:cubicBezTo>
                  <a:pt x="6436367" y="2239692"/>
                  <a:pt x="6463920" y="2228631"/>
                  <a:pt x="6487886" y="2211855"/>
                </a:cubicBezTo>
                <a:cubicBezTo>
                  <a:pt x="6665697" y="2087387"/>
                  <a:pt x="6270651" y="2321994"/>
                  <a:pt x="6596743" y="2135655"/>
                </a:cubicBezTo>
                <a:cubicBezTo>
                  <a:pt x="6672113" y="2035161"/>
                  <a:pt x="6582449" y="2161860"/>
                  <a:pt x="6662057" y="2015912"/>
                </a:cubicBezTo>
                <a:cubicBezTo>
                  <a:pt x="6670745" y="1999984"/>
                  <a:pt x="6686026" y="1988297"/>
                  <a:pt x="6694714" y="1972369"/>
                </a:cubicBezTo>
                <a:cubicBezTo>
                  <a:pt x="6756668" y="1858787"/>
                  <a:pt x="6694888" y="1928652"/>
                  <a:pt x="6760028" y="1863512"/>
                </a:cubicBezTo>
                <a:cubicBezTo>
                  <a:pt x="6770914" y="1838112"/>
                  <a:pt x="6778468" y="1811008"/>
                  <a:pt x="6792686" y="1787312"/>
                </a:cubicBezTo>
                <a:cubicBezTo>
                  <a:pt x="6800607" y="1774111"/>
                  <a:pt x="6817078" y="1767643"/>
                  <a:pt x="6825343" y="1754655"/>
                </a:cubicBezTo>
                <a:cubicBezTo>
                  <a:pt x="6929656" y="1590735"/>
                  <a:pt x="6796457" y="1739998"/>
                  <a:pt x="6945086" y="1591369"/>
                </a:cubicBezTo>
                <a:cubicBezTo>
                  <a:pt x="6955972" y="1551455"/>
                  <a:pt x="6959241" y="1508631"/>
                  <a:pt x="6977743" y="1471627"/>
                </a:cubicBezTo>
                <a:cubicBezTo>
                  <a:pt x="6985857" y="1455399"/>
                  <a:pt x="7013172" y="1455197"/>
                  <a:pt x="7021286" y="1438969"/>
                </a:cubicBezTo>
                <a:cubicBezTo>
                  <a:pt x="7122773" y="1235995"/>
                  <a:pt x="6993219" y="1379951"/>
                  <a:pt x="7097486" y="1275684"/>
                </a:cubicBezTo>
                <a:cubicBezTo>
                  <a:pt x="7082972" y="1112398"/>
                  <a:pt x="7080357" y="947614"/>
                  <a:pt x="7053943" y="785827"/>
                </a:cubicBezTo>
                <a:cubicBezTo>
                  <a:pt x="7050636" y="765569"/>
                  <a:pt x="7021786" y="759363"/>
                  <a:pt x="7010400" y="742284"/>
                </a:cubicBezTo>
                <a:cubicBezTo>
                  <a:pt x="6992897" y="716029"/>
                  <a:pt x="6967238" y="638085"/>
                  <a:pt x="6934200" y="611655"/>
                </a:cubicBezTo>
                <a:cubicBezTo>
                  <a:pt x="6911356" y="593380"/>
                  <a:pt x="6884733" y="579993"/>
                  <a:pt x="6858000" y="568112"/>
                </a:cubicBezTo>
                <a:cubicBezTo>
                  <a:pt x="6776522" y="531900"/>
                  <a:pt x="6680486" y="508941"/>
                  <a:pt x="6596743" y="481027"/>
                </a:cubicBezTo>
                <a:cubicBezTo>
                  <a:pt x="6309265" y="385202"/>
                  <a:pt x="6691929" y="492503"/>
                  <a:pt x="6248400" y="393941"/>
                </a:cubicBezTo>
                <a:cubicBezTo>
                  <a:pt x="6193411" y="381721"/>
                  <a:pt x="6138765" y="367566"/>
                  <a:pt x="6085114" y="350398"/>
                </a:cubicBezTo>
                <a:cubicBezTo>
                  <a:pt x="6047892" y="338487"/>
                  <a:pt x="6015283" y="308923"/>
                  <a:pt x="5976257" y="306855"/>
                </a:cubicBezTo>
                <a:cubicBezTo>
                  <a:pt x="5465139" y="279776"/>
                  <a:pt x="4953000" y="277826"/>
                  <a:pt x="4441371" y="263312"/>
                </a:cubicBezTo>
                <a:lnTo>
                  <a:pt x="4201886" y="176227"/>
                </a:lnTo>
                <a:cubicBezTo>
                  <a:pt x="3717259" y="0"/>
                  <a:pt x="3419929" y="136312"/>
                  <a:pt x="2906486" y="143569"/>
                </a:cubicBezTo>
                <a:close/>
              </a:path>
            </a:pathLst>
          </a:custGeom>
          <a:solidFill>
            <a:srgbClr val="00B0F0">
              <a:alpha val="23000"/>
            </a:srgb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5786" y="3509826"/>
            <a:ext cx="3071834" cy="10001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1142976" y="1378144"/>
            <a:ext cx="2428892" cy="3139433"/>
            <a:chOff x="3071802" y="1797384"/>
            <a:chExt cx="2428892" cy="3139433"/>
          </a:xfrm>
        </p:grpSpPr>
        <p:cxnSp>
          <p:nvCxnSpPr>
            <p:cNvPr id="33" name="Прямая соединительная линия 32"/>
            <p:cNvCxnSpPr>
              <a:stCxn id="29" idx="1"/>
              <a:endCxn id="11" idx="6"/>
            </p:cNvCxnSpPr>
            <p:nvPr/>
          </p:nvCxnSpPr>
          <p:spPr>
            <a:xfrm rot="16200000" flipH="1">
              <a:off x="3701914" y="2312215"/>
              <a:ext cx="2313610" cy="12839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29" idx="1"/>
              <a:endCxn id="10" idx="3"/>
            </p:cNvCxnSpPr>
            <p:nvPr/>
          </p:nvCxnSpPr>
          <p:spPr>
            <a:xfrm rot="16200000" flipH="1">
              <a:off x="3326655" y="2687474"/>
              <a:ext cx="2953666" cy="1173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29" idx="1"/>
              <a:endCxn id="9" idx="4"/>
            </p:cNvCxnSpPr>
            <p:nvPr/>
          </p:nvCxnSpPr>
          <p:spPr>
            <a:xfrm rot="16200000" flipH="1">
              <a:off x="2813225" y="3200903"/>
              <a:ext cx="3139433" cy="3323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29" idx="1"/>
              <a:endCxn id="13" idx="6"/>
            </p:cNvCxnSpPr>
            <p:nvPr/>
          </p:nvCxnSpPr>
          <p:spPr>
            <a:xfrm rot="16200000" flipH="1" flipV="1">
              <a:off x="2492230" y="2376956"/>
              <a:ext cx="2304085" cy="1144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29" idx="4"/>
              <a:endCxn id="12" idx="5"/>
            </p:cNvCxnSpPr>
            <p:nvPr/>
          </p:nvCxnSpPr>
          <p:spPr>
            <a:xfrm rot="5400000">
              <a:off x="2940357" y="2675538"/>
              <a:ext cx="2131681" cy="45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767981" y="3234552"/>
            <a:ext cx="300963" cy="1261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H="1">
            <a:off x="2721280" y="3582216"/>
            <a:ext cx="322929" cy="1189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2203116" y="4100380"/>
            <a:ext cx="502000" cy="332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 flipH="1">
            <a:off x="1855480" y="3583140"/>
            <a:ext cx="434314" cy="430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 flipH="1">
            <a:off x="1553507" y="3281167"/>
            <a:ext cx="317184" cy="115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2281222" y="1371449"/>
            <a:ext cx="45720" cy="457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9"/>
          <p:cNvGrpSpPr/>
          <p:nvPr/>
        </p:nvGrpSpPr>
        <p:grpSpPr>
          <a:xfrm>
            <a:off x="2281222" y="1428599"/>
            <a:ext cx="45720" cy="2593675"/>
            <a:chOff x="4210048" y="1847839"/>
            <a:chExt cx="45720" cy="2593675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rot="5400000" flipH="1">
              <a:off x="2939750" y="3135599"/>
              <a:ext cx="2577454" cy="19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Овал 27"/>
            <p:cNvSpPr/>
            <p:nvPr/>
          </p:nvSpPr>
          <p:spPr>
            <a:xfrm>
              <a:off x="4210048" y="4395794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1097256" y="3509826"/>
            <a:ext cx="2474612" cy="1007752"/>
            <a:chOff x="3026082" y="3929066"/>
            <a:chExt cx="2474612" cy="1007752"/>
          </a:xfrm>
        </p:grpSpPr>
        <p:cxnSp>
          <p:nvCxnSpPr>
            <p:cNvPr id="17" name="Прямая соединительная линия 16"/>
            <p:cNvCxnSpPr>
              <a:stCxn id="13" idx="3"/>
              <a:endCxn id="12" idx="4"/>
            </p:cNvCxnSpPr>
            <p:nvPr/>
          </p:nvCxnSpPr>
          <p:spPr>
            <a:xfrm rot="5400000" flipH="1" flipV="1">
              <a:off x="3326626" y="3680938"/>
              <a:ext cx="142848" cy="730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endCxn id="11" idx="5"/>
            </p:cNvCxnSpPr>
            <p:nvPr/>
          </p:nvCxnSpPr>
          <p:spPr>
            <a:xfrm>
              <a:off x="3786182" y="3981454"/>
              <a:ext cx="1707816" cy="1457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1" idx="5"/>
              <a:endCxn id="10" idx="6"/>
            </p:cNvCxnSpPr>
            <p:nvPr/>
          </p:nvCxnSpPr>
          <p:spPr>
            <a:xfrm rot="5400000">
              <a:off x="5157763" y="4398652"/>
              <a:ext cx="607728" cy="647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10" idx="5"/>
              <a:endCxn id="9" idx="1"/>
            </p:cNvCxnSpPr>
            <p:nvPr/>
          </p:nvCxnSpPr>
          <p:spPr>
            <a:xfrm rot="5400000">
              <a:off x="4904397" y="4379630"/>
              <a:ext cx="146743" cy="8895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9" idx="2"/>
              <a:endCxn id="13" idx="6"/>
            </p:cNvCxnSpPr>
            <p:nvPr/>
          </p:nvCxnSpPr>
          <p:spPr>
            <a:xfrm rot="10800000">
              <a:off x="3071802" y="4101470"/>
              <a:ext cx="1454478" cy="812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526280" y="489109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5383536" y="4712027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5454974" y="4088135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3740462" y="3929066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026082" y="407861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3231694"/>
            <a:ext cx="3000396" cy="1610416"/>
            <a:chOff x="857224" y="3714752"/>
            <a:chExt cx="3000396" cy="1610416"/>
          </a:xfrm>
        </p:grpSpPr>
        <p:sp>
          <p:nvSpPr>
            <p:cNvPr id="61" name="TextBox 60"/>
            <p:cNvSpPr txBox="1"/>
            <p:nvPr/>
          </p:nvSpPr>
          <p:spPr>
            <a:xfrm>
              <a:off x="857224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500166" y="371475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500430" y="39290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7554" y="47741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428860" y="495583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ru-RU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000232" y="11429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928662" y="479118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SA=SB=SC=SD=SE</a:t>
            </a:r>
            <a:r>
              <a:rPr lang="uk-UA" dirty="0" smtClean="0"/>
              <a:t> – похилі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2242440" y="36820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571472" y="507694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OA=OB=OC=OD=OE</a:t>
            </a:r>
            <a:r>
              <a:rPr lang="uk-UA" dirty="0" smtClean="0"/>
              <a:t> – проекції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857224" y="537483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 – </a:t>
            </a:r>
            <a:r>
              <a:rPr lang="ru-RU" b="1" dirty="0" smtClean="0"/>
              <a:t>центр </a:t>
            </a:r>
            <a:r>
              <a:rPr lang="ru-RU" b="1" dirty="0" err="1" smtClean="0"/>
              <a:t>описаного</a:t>
            </a:r>
            <a:r>
              <a:rPr lang="ru-RU" b="1" dirty="0" smtClean="0"/>
              <a:t> кола</a:t>
            </a:r>
            <a:endParaRPr lang="ru-RU" b="1" dirty="0"/>
          </a:p>
        </p:txBody>
      </p:sp>
      <p:sp>
        <p:nvSpPr>
          <p:cNvPr id="72" name="Овал 71"/>
          <p:cNvSpPr/>
          <p:nvPr/>
        </p:nvSpPr>
        <p:spPr>
          <a:xfrm>
            <a:off x="4857752" y="3517446"/>
            <a:ext cx="3071834" cy="10001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5" name="Группа 124"/>
          <p:cNvGrpSpPr/>
          <p:nvPr/>
        </p:nvGrpSpPr>
        <p:grpSpPr>
          <a:xfrm>
            <a:off x="6368428" y="1945810"/>
            <a:ext cx="45720" cy="2086942"/>
            <a:chOff x="6368428" y="1945810"/>
            <a:chExt cx="45720" cy="2086942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rot="10800000">
              <a:off x="6373190" y="1945810"/>
              <a:ext cx="10478" cy="2064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Овал 83"/>
            <p:cNvSpPr/>
            <p:nvPr/>
          </p:nvSpPr>
          <p:spPr>
            <a:xfrm>
              <a:off x="6368428" y="3987032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123"/>
          <p:cNvGrpSpPr/>
          <p:nvPr/>
        </p:nvGrpSpPr>
        <p:grpSpPr>
          <a:xfrm>
            <a:off x="5293076" y="1952506"/>
            <a:ext cx="2262232" cy="2543136"/>
            <a:chOff x="5293076" y="1952506"/>
            <a:chExt cx="2262232" cy="2543136"/>
          </a:xfrm>
        </p:grpSpPr>
        <p:cxnSp>
          <p:nvCxnSpPr>
            <p:cNvPr id="91" name="Прямая соединительная линия 90"/>
            <p:cNvCxnSpPr>
              <a:stCxn id="87" idx="1"/>
              <a:endCxn id="73" idx="4"/>
            </p:cNvCxnSpPr>
            <p:nvPr/>
          </p:nvCxnSpPr>
          <p:spPr>
            <a:xfrm rot="16200000" flipH="1" flipV="1">
              <a:off x="4952093" y="2293489"/>
              <a:ext cx="1753536" cy="10715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>
              <a:stCxn id="87" idx="1"/>
              <a:endCxn id="74" idx="3"/>
            </p:cNvCxnSpPr>
            <p:nvPr/>
          </p:nvCxnSpPr>
          <p:spPr>
            <a:xfrm rot="16200000" flipH="1" flipV="1">
              <a:off x="4823533" y="2954529"/>
              <a:ext cx="2543136" cy="5390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>
              <a:stCxn id="87" idx="1"/>
              <a:endCxn id="75" idx="1"/>
            </p:cNvCxnSpPr>
            <p:nvPr/>
          </p:nvCxnSpPr>
          <p:spPr>
            <a:xfrm rot="16200000" flipH="1">
              <a:off x="6102721" y="2214431"/>
              <a:ext cx="1714512" cy="1190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Овал 86"/>
          <p:cNvSpPr/>
          <p:nvPr/>
        </p:nvSpPr>
        <p:spPr>
          <a:xfrm>
            <a:off x="6357950" y="1945810"/>
            <a:ext cx="45720" cy="457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3" name="Группа 122"/>
          <p:cNvGrpSpPr/>
          <p:nvPr/>
        </p:nvGrpSpPr>
        <p:grpSpPr>
          <a:xfrm>
            <a:off x="5270216" y="3660322"/>
            <a:ext cx="2324116" cy="842016"/>
            <a:chOff x="5270216" y="3660322"/>
            <a:chExt cx="2324116" cy="842016"/>
          </a:xfrm>
        </p:grpSpPr>
        <p:cxnSp>
          <p:nvCxnSpPr>
            <p:cNvPr id="79" name="Прямая соединительная линия 78"/>
            <p:cNvCxnSpPr>
              <a:stCxn id="73" idx="7"/>
              <a:endCxn id="75" idx="3"/>
            </p:cNvCxnSpPr>
            <p:nvPr/>
          </p:nvCxnSpPr>
          <p:spPr>
            <a:xfrm rot="16200000" flipH="1">
              <a:off x="6416110" y="2560148"/>
              <a:ext cx="32328" cy="2246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>
              <a:stCxn id="74" idx="7"/>
              <a:endCxn id="75" idx="4"/>
            </p:cNvCxnSpPr>
            <p:nvPr/>
          </p:nvCxnSpPr>
          <p:spPr>
            <a:xfrm rot="5400000" flipH="1" flipV="1">
              <a:off x="6336042" y="3227884"/>
              <a:ext cx="757272" cy="1713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>
              <a:stCxn id="73" idx="7"/>
              <a:endCxn id="74" idx="2"/>
            </p:cNvCxnSpPr>
            <p:nvPr/>
          </p:nvCxnSpPr>
          <p:spPr>
            <a:xfrm rot="16200000" flipH="1">
              <a:off x="5157820" y="3818438"/>
              <a:ext cx="812460" cy="5096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Овал 72"/>
            <p:cNvSpPr/>
            <p:nvPr/>
          </p:nvSpPr>
          <p:spPr>
            <a:xfrm>
              <a:off x="5270216" y="3660322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5818860" y="445661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548612" y="3660322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6143636" y="17193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grpSp>
        <p:nvGrpSpPr>
          <p:cNvPr id="126" name="Группа 125"/>
          <p:cNvGrpSpPr/>
          <p:nvPr/>
        </p:nvGrpSpPr>
        <p:grpSpPr>
          <a:xfrm>
            <a:off x="5072066" y="3362428"/>
            <a:ext cx="2786082" cy="1440902"/>
            <a:chOff x="5072066" y="3362428"/>
            <a:chExt cx="2786082" cy="1440902"/>
          </a:xfrm>
        </p:grpSpPr>
        <p:sp>
          <p:nvSpPr>
            <p:cNvPr id="97" name="TextBox 96"/>
            <p:cNvSpPr txBox="1"/>
            <p:nvPr/>
          </p:nvSpPr>
          <p:spPr>
            <a:xfrm>
              <a:off x="5072066" y="336242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500958" y="34338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572132" y="443399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6324612" y="371961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106" name="Прямая соединительная линия 105"/>
          <p:cNvCxnSpPr>
            <a:stCxn id="84" idx="6"/>
            <a:endCxn id="75" idx="5"/>
          </p:cNvCxnSpPr>
          <p:nvPr/>
        </p:nvCxnSpPr>
        <p:spPr>
          <a:xfrm flipV="1">
            <a:off x="6414148" y="3699346"/>
            <a:ext cx="1173488" cy="310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84" idx="6"/>
            <a:endCxn id="74" idx="1"/>
          </p:cNvCxnSpPr>
          <p:nvPr/>
        </p:nvCxnSpPr>
        <p:spPr>
          <a:xfrm flipH="1">
            <a:off x="5825556" y="4009892"/>
            <a:ext cx="588592" cy="453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84" idx="2"/>
            <a:endCxn id="73" idx="2"/>
          </p:cNvCxnSpPr>
          <p:nvPr/>
        </p:nvCxnSpPr>
        <p:spPr>
          <a:xfrm rot="10800000">
            <a:off x="5270216" y="3683182"/>
            <a:ext cx="1098212" cy="326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643438" y="487476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 </a:t>
            </a:r>
            <a:r>
              <a:rPr lang="ru-RU" dirty="0" err="1" smtClean="0"/>
              <a:t>трикутник</a:t>
            </a:r>
            <a:r>
              <a:rPr lang="ru-RU" dirty="0" smtClean="0"/>
              <a:t> </a:t>
            </a:r>
            <a:r>
              <a:rPr lang="en-US" dirty="0" smtClean="0"/>
              <a:t>ABC </a:t>
            </a:r>
            <a:r>
              <a:rPr lang="uk-UA" dirty="0" smtClean="0"/>
              <a:t>і точку </a:t>
            </a:r>
            <a:r>
              <a:rPr lang="en-US" dirty="0" smtClean="0"/>
              <a:t>S.</a:t>
            </a:r>
            <a:endParaRPr lang="ru-RU" dirty="0"/>
          </a:p>
        </p:txBody>
      </p:sp>
      <p:sp>
        <p:nvSpPr>
          <p:cNvPr id="112" name="TextBox 111"/>
          <p:cNvSpPr txBox="1"/>
          <p:nvPr/>
        </p:nvSpPr>
        <p:spPr>
          <a:xfrm>
            <a:off x="4643438" y="521981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en-US" dirty="0" smtClean="0"/>
              <a:t>SA=SB=SC, …</a:t>
            </a:r>
            <a:endParaRPr lang="ru-RU" dirty="0"/>
          </a:p>
        </p:txBody>
      </p:sp>
      <p:sp>
        <p:nvSpPr>
          <p:cNvPr id="113" name="TextBox 112"/>
          <p:cNvSpPr txBox="1"/>
          <p:nvPr/>
        </p:nvSpPr>
        <p:spPr>
          <a:xfrm>
            <a:off x="5357818" y="548856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uk-UA" dirty="0" smtClean="0"/>
              <a:t> то </a:t>
            </a:r>
            <a:r>
              <a:rPr lang="en-US" dirty="0" smtClean="0"/>
              <a:t>OA=OB=OC…</a:t>
            </a:r>
            <a:endParaRPr lang="ru-RU" dirty="0"/>
          </a:p>
        </p:txBody>
      </p:sp>
      <p:sp>
        <p:nvSpPr>
          <p:cNvPr id="114" name="TextBox 113"/>
          <p:cNvSpPr txBox="1"/>
          <p:nvPr/>
        </p:nvSpPr>
        <p:spPr>
          <a:xfrm>
            <a:off x="5786446" y="577431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uk-UA" dirty="0" smtClean="0"/>
              <a:t> і </a:t>
            </a:r>
            <a:r>
              <a:rPr lang="uk-UA" b="1" dirty="0" smtClean="0"/>
              <a:t>точка О – центр</a:t>
            </a:r>
          </a:p>
          <a:p>
            <a:r>
              <a:rPr lang="uk-UA" b="1" dirty="0" smtClean="0"/>
              <a:t>          описаного кола.</a:t>
            </a:r>
            <a:endParaRPr lang="ru-RU" b="1" dirty="0"/>
          </a:p>
        </p:txBody>
      </p:sp>
      <p:grpSp>
        <p:nvGrpSpPr>
          <p:cNvPr id="130" name="Группа 129"/>
          <p:cNvGrpSpPr/>
          <p:nvPr/>
        </p:nvGrpSpPr>
        <p:grpSpPr>
          <a:xfrm>
            <a:off x="142844" y="5682358"/>
            <a:ext cx="4950994" cy="1000132"/>
            <a:chOff x="142844" y="5682358"/>
            <a:chExt cx="4950994" cy="1000132"/>
          </a:xfrm>
        </p:grpSpPr>
        <p:sp>
          <p:nvSpPr>
            <p:cNvPr id="127" name="Скругленный прямоугольник 126"/>
            <p:cNvSpPr/>
            <p:nvPr/>
          </p:nvSpPr>
          <p:spPr>
            <a:xfrm>
              <a:off x="142844" y="5682358"/>
              <a:ext cx="4901328" cy="1000132"/>
            </a:xfrm>
            <a:prstGeom prst="roundRect">
              <a:avLst>
                <a:gd name="adj" fmla="val 27551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64616" y="5715016"/>
              <a:ext cx="49292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>
                  <a:solidFill>
                    <a:srgbClr val="FF0000"/>
                  </a:solidFill>
                </a:rPr>
                <a:t>Перпендикуляр з точки, рівновіддаленої від вершин многокутника, </a:t>
              </a:r>
              <a:r>
                <a:rPr lang="uk-UA" dirty="0" err="1" smtClean="0">
                  <a:solidFill>
                    <a:srgbClr val="FF0000"/>
                  </a:solidFill>
                </a:rPr>
                <a:t>“падає”</a:t>
              </a:r>
              <a:endParaRPr lang="uk-UA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uk-UA" b="1" dirty="0" smtClean="0">
                  <a:solidFill>
                    <a:srgbClr val="FF0000"/>
                  </a:solidFill>
                </a:rPr>
                <a:t>в центр описаного кола!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6" name="TextBox 75">
            <a:hlinkClick r:id="rId2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9" grpId="0" animBg="1"/>
      <p:bldP spid="66" grpId="0"/>
      <p:bldP spid="68" grpId="0"/>
      <p:bldP spid="69" grpId="0"/>
      <p:bldP spid="70" grpId="0"/>
      <p:bldP spid="71" grpId="0"/>
      <p:bldP spid="72" grpId="0" animBg="1"/>
      <p:bldP spid="87" grpId="0" animBg="1"/>
      <p:bldP spid="96" grpId="0"/>
      <p:bldP spid="100" grpId="0"/>
      <p:bldP spid="111" grpId="0"/>
      <p:bldP spid="112" grpId="0"/>
      <p:bldP spid="113" grpId="0"/>
      <p:bldP spid="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6300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Положення центру і радіуси описаного кола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3" name="Группа 72"/>
          <p:cNvGrpSpPr/>
          <p:nvPr/>
        </p:nvGrpSpPr>
        <p:grpSpPr>
          <a:xfrm>
            <a:off x="357158" y="928670"/>
            <a:ext cx="2071702" cy="2344056"/>
            <a:chOff x="357158" y="928670"/>
            <a:chExt cx="2071702" cy="2344056"/>
          </a:xfrm>
        </p:grpSpPr>
        <p:sp>
          <p:nvSpPr>
            <p:cNvPr id="6" name="Овал 5"/>
            <p:cNvSpPr/>
            <p:nvPr/>
          </p:nvSpPr>
          <p:spPr>
            <a:xfrm>
              <a:off x="642910" y="1701090"/>
              <a:ext cx="1571636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428728" y="167931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4414" y="14153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621138" y="244118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071670" y="2869816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421788" y="240934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9" idx="0"/>
              <a:endCxn id="6" idx="0"/>
            </p:cNvCxnSpPr>
            <p:nvPr/>
          </p:nvCxnSpPr>
          <p:spPr>
            <a:xfrm rot="5400000" flipH="1" flipV="1">
              <a:off x="666314" y="1678774"/>
              <a:ext cx="740098" cy="7847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2"/>
              <a:endCxn id="10" idx="6"/>
            </p:cNvCxnSpPr>
            <p:nvPr/>
          </p:nvCxnSpPr>
          <p:spPr>
            <a:xfrm rot="10800000" flipH="1" flipV="1">
              <a:off x="1428728" y="1702178"/>
              <a:ext cx="688662" cy="11904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0"/>
              <a:endCxn id="10" idx="6"/>
            </p:cNvCxnSpPr>
            <p:nvPr/>
          </p:nvCxnSpPr>
          <p:spPr>
            <a:xfrm rot="16200000" flipH="1">
              <a:off x="1154950" y="1930236"/>
              <a:ext cx="451488" cy="1473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071670" y="276051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7158" y="227259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42976" y="21890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8596" y="928670"/>
              <a:ext cx="1928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Гострокутний</a:t>
              </a:r>
              <a:endParaRPr lang="ru-RU" dirty="0" smtClean="0"/>
            </a:p>
            <a:p>
              <a:pPr algn="ctr"/>
              <a:r>
                <a:rPr lang="ru-RU" dirty="0" err="1" smtClean="0"/>
                <a:t>трикутник</a:t>
              </a:r>
              <a:endParaRPr lang="ru-RU" dirty="0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2500298" y="928670"/>
            <a:ext cx="1928826" cy="2428892"/>
            <a:chOff x="6643702" y="928670"/>
            <a:chExt cx="1928826" cy="2428892"/>
          </a:xfrm>
        </p:grpSpPr>
        <p:sp>
          <p:nvSpPr>
            <p:cNvPr id="48" name="Овал 47"/>
            <p:cNvSpPr/>
            <p:nvPr/>
          </p:nvSpPr>
          <p:spPr>
            <a:xfrm>
              <a:off x="6907682" y="1702346"/>
              <a:ext cx="1571636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7279704" y="179430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00892" y="154607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15056" y="303572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924822" y="172411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697446" y="2443262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48" idx="3"/>
            </p:cNvCxnSpPr>
            <p:nvPr/>
          </p:nvCxnSpPr>
          <p:spPr>
            <a:xfrm rot="5400000" flipH="1" flipV="1">
              <a:off x="6612315" y="2369493"/>
              <a:ext cx="1199855" cy="1488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929586" y="147463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979120" y="298823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643834" y="219027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cxnSp>
          <p:nvCxnSpPr>
            <p:cNvPr id="58" name="Прямая соединительная линия 57"/>
            <p:cNvCxnSpPr>
              <a:stCxn id="48" idx="3"/>
              <a:endCxn id="52" idx="3"/>
            </p:cNvCxnSpPr>
            <p:nvPr/>
          </p:nvCxnSpPr>
          <p:spPr>
            <a:xfrm rot="5400000" flipH="1" flipV="1">
              <a:off x="6894340" y="2006644"/>
              <a:ext cx="1280679" cy="7936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>
              <a:stCxn id="49" idx="3"/>
              <a:endCxn id="52" idx="5"/>
            </p:cNvCxnSpPr>
            <p:nvPr/>
          </p:nvCxnSpPr>
          <p:spPr>
            <a:xfrm rot="5400000" flipH="1" flipV="1">
              <a:off x="7590032" y="1459510"/>
              <a:ext cx="70182" cy="677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6643702" y="928670"/>
              <a:ext cx="1928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Тупокутний</a:t>
              </a:r>
              <a:endParaRPr lang="ru-RU" dirty="0" smtClean="0"/>
            </a:p>
            <a:p>
              <a:pPr algn="ctr"/>
              <a:r>
                <a:rPr lang="ru-RU" dirty="0" err="1" smtClean="0"/>
                <a:t>трикутник</a:t>
              </a:r>
              <a:endParaRPr lang="ru-RU" dirty="0"/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 rot="5400000">
            <a:off x="1250133" y="2107397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16200000" flipH="1">
            <a:off x="3038465" y="2395531"/>
            <a:ext cx="3060948" cy="6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6200000" flipH="1">
            <a:off x="5181604" y="2384645"/>
            <a:ext cx="3060948" cy="6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Группа 150"/>
          <p:cNvGrpSpPr/>
          <p:nvPr/>
        </p:nvGrpSpPr>
        <p:grpSpPr>
          <a:xfrm>
            <a:off x="4643438" y="928670"/>
            <a:ext cx="1928826" cy="3086572"/>
            <a:chOff x="4643438" y="928670"/>
            <a:chExt cx="1928826" cy="3086572"/>
          </a:xfrm>
        </p:grpSpPr>
        <p:grpSp>
          <p:nvGrpSpPr>
            <p:cNvPr id="74" name="Группа 73"/>
            <p:cNvGrpSpPr/>
            <p:nvPr/>
          </p:nvGrpSpPr>
          <p:grpSpPr>
            <a:xfrm>
              <a:off x="4643438" y="928670"/>
              <a:ext cx="1928826" cy="2427636"/>
              <a:chOff x="3643306" y="928670"/>
              <a:chExt cx="1928826" cy="2427636"/>
            </a:xfrm>
          </p:grpSpPr>
          <p:sp>
            <p:nvSpPr>
              <p:cNvPr id="21" name="Овал 20"/>
              <p:cNvSpPr/>
              <p:nvPr/>
            </p:nvSpPr>
            <p:spPr>
              <a:xfrm>
                <a:off x="3786182" y="1701090"/>
                <a:ext cx="1571636" cy="157163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4572000" y="1679318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357686" y="1403196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ru-RU" dirty="0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3993556" y="3034464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5099960" y="1915404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4575946" y="2442006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7" name="Прямая соединительная линия 26"/>
              <p:cNvCxnSpPr>
                <a:stCxn id="21" idx="3"/>
                <a:endCxn id="21" idx="0"/>
              </p:cNvCxnSpPr>
              <p:nvPr/>
            </p:nvCxnSpPr>
            <p:spPr>
              <a:xfrm rot="5400000" flipH="1" flipV="1">
                <a:off x="3623433" y="2093999"/>
                <a:ext cx="1341475" cy="55565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093838" y="168894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ru-RU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857620" y="298697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ru-RU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86248" y="218901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</a:t>
                </a:r>
                <a:endParaRPr lang="ru-RU" dirty="0"/>
              </a:p>
            </p:txBody>
          </p:sp>
          <p:cxnSp>
            <p:nvCxnSpPr>
              <p:cNvPr id="37" name="Прямая соединительная линия 36"/>
              <p:cNvCxnSpPr>
                <a:stCxn id="21" idx="3"/>
                <a:endCxn id="21" idx="7"/>
              </p:cNvCxnSpPr>
              <p:nvPr/>
            </p:nvCxnSpPr>
            <p:spPr>
              <a:xfrm rot="5400000" flipH="1" flipV="1">
                <a:off x="4016343" y="1931251"/>
                <a:ext cx="1111314" cy="11113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>
                <a:stCxn id="22" idx="2"/>
                <a:endCxn id="21" idx="7"/>
              </p:cNvCxnSpPr>
              <p:nvPr/>
            </p:nvCxnSpPr>
            <p:spPr>
              <a:xfrm rot="10800000" flipH="1" flipV="1">
                <a:off x="4571999" y="1702177"/>
                <a:ext cx="555657" cy="2290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Группа 45"/>
              <p:cNvGrpSpPr/>
              <p:nvPr/>
            </p:nvGrpSpPr>
            <p:grpSpPr>
              <a:xfrm rot="17565643">
                <a:off x="4541813" y="1728051"/>
                <a:ext cx="143670" cy="143671"/>
                <a:chOff x="6642908" y="1429530"/>
                <a:chExt cx="143670" cy="143671"/>
              </a:xfrm>
            </p:grpSpPr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5400000">
                  <a:off x="6572264" y="1500174"/>
                  <a:ext cx="14287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rot="10800000">
                  <a:off x="6643702" y="1571613"/>
                  <a:ext cx="14287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TextBox 70"/>
              <p:cNvSpPr txBox="1"/>
              <p:nvPr/>
            </p:nvSpPr>
            <p:spPr>
              <a:xfrm>
                <a:off x="3643306" y="928670"/>
                <a:ext cx="19288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err="1" smtClean="0"/>
                  <a:t>Прямокутний</a:t>
                </a:r>
                <a:endParaRPr lang="ru-RU" dirty="0" smtClean="0"/>
              </a:p>
              <a:p>
                <a:pPr algn="ctr"/>
                <a:r>
                  <a:rPr lang="ru-RU" dirty="0" err="1" smtClean="0"/>
                  <a:t>трикутник</a:t>
                </a:r>
                <a:endParaRPr lang="ru-RU" dirty="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4714876" y="3214686"/>
              <a:ext cx="17859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Центр </a:t>
              </a:r>
              <a:r>
                <a:rPr lang="ru-RU" sz="1400" dirty="0" err="1" smtClean="0"/>
                <a:t>описаного</a:t>
              </a:r>
              <a:r>
                <a:rPr lang="ru-RU" sz="1400" dirty="0" smtClean="0"/>
                <a:t> кола – на середин</a:t>
              </a:r>
              <a:r>
                <a:rPr lang="uk-UA" sz="1400" dirty="0" smtClean="0"/>
                <a:t>і гіпотенузи!</a:t>
              </a:r>
              <a:endParaRPr lang="ru-RU" sz="1400" dirty="0"/>
            </a:p>
          </p:txBody>
        </p:sp>
        <p:graphicFrame>
          <p:nvGraphicFramePr>
            <p:cNvPr id="90" name="Объект 89"/>
            <p:cNvGraphicFramePr>
              <a:graphicFrameLocks noChangeAspect="1"/>
            </p:cNvGraphicFramePr>
            <p:nvPr/>
          </p:nvGraphicFramePr>
          <p:xfrm>
            <a:off x="5753112" y="3621542"/>
            <a:ext cx="533400" cy="393700"/>
          </p:xfrm>
          <a:graphic>
            <a:graphicData uri="http://schemas.openxmlformats.org/presentationml/2006/ole">
              <p:oleObj spid="_x0000_s19458" name="Формула" r:id="rId4" imgW="533160" imgH="393480" progId="Equation.3">
                <p:embed/>
              </p:oleObj>
            </a:graphicData>
          </a:graphic>
        </p:graphicFrame>
      </p:grpSp>
      <p:grpSp>
        <p:nvGrpSpPr>
          <p:cNvPr id="152" name="Группа 151"/>
          <p:cNvGrpSpPr/>
          <p:nvPr/>
        </p:nvGrpSpPr>
        <p:grpSpPr>
          <a:xfrm>
            <a:off x="6773589" y="928670"/>
            <a:ext cx="2227567" cy="2913080"/>
            <a:chOff x="6773589" y="928670"/>
            <a:chExt cx="2227567" cy="2913080"/>
          </a:xfrm>
        </p:grpSpPr>
        <p:sp>
          <p:nvSpPr>
            <p:cNvPr id="82" name="TextBox 81"/>
            <p:cNvSpPr txBox="1"/>
            <p:nvPr/>
          </p:nvSpPr>
          <p:spPr>
            <a:xfrm>
              <a:off x="6786578" y="928670"/>
              <a:ext cx="2000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Для будь-якого трикутника:</a:t>
              </a: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7000892" y="1714488"/>
              <a:ext cx="1500198" cy="714380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072462" y="178592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643834" y="234528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ru-RU" i="1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143768" y="178592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</a:t>
              </a:r>
              <a:endParaRPr lang="ru-RU" i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094102" y="2163632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ambria"/>
                </a:rPr>
                <a:t>α</a:t>
              </a:r>
              <a:endParaRPr lang="ru-RU" sz="1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615940" y="1708366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β</a:t>
              </a:r>
              <a:endParaRPr lang="ru-RU" sz="1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105120" y="213097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γ</a:t>
              </a:r>
              <a:endParaRPr lang="ru-RU" sz="1400" dirty="0"/>
            </a:p>
          </p:txBody>
        </p:sp>
        <p:graphicFrame>
          <p:nvGraphicFramePr>
            <p:cNvPr id="19459" name="Object 3"/>
            <p:cNvGraphicFramePr>
              <a:graphicFrameLocks noChangeAspect="1"/>
            </p:cNvGraphicFramePr>
            <p:nvPr/>
          </p:nvGraphicFramePr>
          <p:xfrm>
            <a:off x="6773589" y="2786058"/>
            <a:ext cx="2227567" cy="500066"/>
          </p:xfrm>
          <a:graphic>
            <a:graphicData uri="http://schemas.openxmlformats.org/presentationml/2006/ole">
              <p:oleObj spid="_x0000_s19459" name="Формула" r:id="rId5" imgW="1866600" imgH="419040" progId="Equation.3">
                <p:embed/>
              </p:oleObj>
            </a:graphicData>
          </a:graphic>
        </p:graphicFrame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6786578" y="3371850"/>
            <a:ext cx="650875" cy="469900"/>
          </p:xfrm>
          <a:graphic>
            <a:graphicData uri="http://schemas.openxmlformats.org/presentationml/2006/ole">
              <p:oleObj spid="_x0000_s19460" name="Формула" r:id="rId6" imgW="545760" imgH="393480" progId="Equation.3">
                <p:embed/>
              </p:oleObj>
            </a:graphicData>
          </a:graphic>
        </p:graphicFrame>
      </p:grpSp>
      <p:cxnSp>
        <p:nvCxnSpPr>
          <p:cNvPr id="94" name="Прямая соединительная линия 93"/>
          <p:cNvCxnSpPr/>
          <p:nvPr/>
        </p:nvCxnSpPr>
        <p:spPr>
          <a:xfrm>
            <a:off x="285720" y="4071942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Группа 152"/>
          <p:cNvGrpSpPr/>
          <p:nvPr/>
        </p:nvGrpSpPr>
        <p:grpSpPr>
          <a:xfrm>
            <a:off x="214282" y="4059800"/>
            <a:ext cx="2928958" cy="2655348"/>
            <a:chOff x="214282" y="4059800"/>
            <a:chExt cx="2928958" cy="2655348"/>
          </a:xfrm>
        </p:grpSpPr>
        <p:sp>
          <p:nvSpPr>
            <p:cNvPr id="95" name="Овал 94"/>
            <p:cNvSpPr/>
            <p:nvPr/>
          </p:nvSpPr>
          <p:spPr>
            <a:xfrm>
              <a:off x="642910" y="4643450"/>
              <a:ext cx="1571636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Равнобедренный треугольник 95"/>
            <p:cNvSpPr/>
            <p:nvPr/>
          </p:nvSpPr>
          <p:spPr>
            <a:xfrm>
              <a:off x="758576" y="4654307"/>
              <a:ext cx="1346436" cy="1160721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" name="Прямая соединительная линия 101"/>
            <p:cNvCxnSpPr>
              <a:stCxn id="96" idx="0"/>
              <a:endCxn id="96" idx="3"/>
            </p:cNvCxnSpPr>
            <p:nvPr/>
          </p:nvCxnSpPr>
          <p:spPr>
            <a:xfrm rot="16200000" flipH="1">
              <a:off x="851433" y="5234667"/>
              <a:ext cx="1160721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1428728" y="520281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1419203" y="5450223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9461" name="Object 5"/>
            <p:cNvGraphicFramePr>
              <a:graphicFrameLocks noChangeAspect="1"/>
            </p:cNvGraphicFramePr>
            <p:nvPr/>
          </p:nvGraphicFramePr>
          <p:xfrm>
            <a:off x="1109643" y="6215086"/>
            <a:ext cx="604837" cy="500062"/>
          </p:xfrm>
          <a:graphic>
            <a:graphicData uri="http://schemas.openxmlformats.org/presentationml/2006/ole">
              <p:oleObj spid="_x0000_s19461" name="Формула" r:id="rId7" imgW="507960" imgH="419040" progId="Equation.3">
                <p:embed/>
              </p:oleObj>
            </a:graphicData>
          </a:graphic>
        </p:graphicFrame>
        <p:sp>
          <p:nvSpPr>
            <p:cNvPr id="129" name="TextBox 128"/>
            <p:cNvSpPr txBox="1"/>
            <p:nvPr/>
          </p:nvSpPr>
          <p:spPr>
            <a:xfrm>
              <a:off x="857224" y="505993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0034" y="570287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285852" y="434555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071670" y="570287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764146" y="505030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285852" y="571502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14282" y="4059800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Правильний</a:t>
              </a:r>
              <a:r>
                <a:rPr lang="ru-RU" dirty="0" smtClean="0"/>
                <a:t> </a:t>
              </a:r>
              <a:r>
                <a:rPr lang="ru-RU" dirty="0" err="1" smtClean="0"/>
                <a:t>трикутник</a:t>
              </a:r>
              <a:endParaRPr lang="ru-RU" dirty="0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3682086" y="4022276"/>
            <a:ext cx="1785950" cy="2692872"/>
            <a:chOff x="3682086" y="4022276"/>
            <a:chExt cx="1785950" cy="2692872"/>
          </a:xfrm>
        </p:grpSpPr>
        <p:sp>
          <p:nvSpPr>
            <p:cNvPr id="97" name="Овал 96"/>
            <p:cNvSpPr/>
            <p:nvPr/>
          </p:nvSpPr>
          <p:spPr>
            <a:xfrm>
              <a:off x="3731752" y="4643467"/>
              <a:ext cx="1714512" cy="15716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4017504" y="4857781"/>
              <a:ext cx="1143008" cy="11430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4" name="Прямая соединительная линия 103"/>
            <p:cNvCxnSpPr/>
            <p:nvPr/>
          </p:nvCxnSpPr>
          <p:spPr>
            <a:xfrm rot="10800000" flipV="1">
              <a:off x="4017504" y="4857779"/>
              <a:ext cx="1143010" cy="11430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6200000" flipH="1">
              <a:off x="4017504" y="4857781"/>
              <a:ext cx="1143008" cy="1143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23"/>
            <p:cNvSpPr txBox="1"/>
            <p:nvPr/>
          </p:nvSpPr>
          <p:spPr>
            <a:xfrm>
              <a:off x="4412794" y="511019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565195" y="541214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803190" y="5214971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446132" y="457202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089074" y="520282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446132" y="591720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graphicFrame>
          <p:nvGraphicFramePr>
            <p:cNvPr id="19462" name="Object 6"/>
            <p:cNvGraphicFramePr>
              <a:graphicFrameLocks noChangeAspect="1"/>
            </p:cNvGraphicFramePr>
            <p:nvPr/>
          </p:nvGraphicFramePr>
          <p:xfrm>
            <a:off x="4225470" y="6215085"/>
            <a:ext cx="619125" cy="500063"/>
          </p:xfrm>
          <a:graphic>
            <a:graphicData uri="http://schemas.openxmlformats.org/presentationml/2006/ole">
              <p:oleObj spid="_x0000_s19462" name="Формула" r:id="rId8" imgW="520560" imgH="419040" progId="Equation.3">
                <p:embed/>
              </p:oleObj>
            </a:graphicData>
          </a:graphic>
        </p:graphicFrame>
        <p:sp>
          <p:nvSpPr>
            <p:cNvPr id="140" name="TextBox 139"/>
            <p:cNvSpPr txBox="1"/>
            <p:nvPr/>
          </p:nvSpPr>
          <p:spPr>
            <a:xfrm>
              <a:off x="3731752" y="585527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3775296" y="45598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089074" y="456112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110846" y="585789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682086" y="4022276"/>
              <a:ext cx="1775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Правильний</a:t>
              </a:r>
              <a:r>
                <a:rPr lang="ru-RU" dirty="0" smtClean="0"/>
                <a:t> </a:t>
              </a:r>
              <a:br>
                <a:rPr lang="ru-RU" dirty="0" smtClean="0"/>
              </a:br>
              <a:r>
                <a:rPr lang="ru-RU" dirty="0" err="1" smtClean="0"/>
                <a:t>чотирикутник</a:t>
              </a:r>
              <a:endParaRPr lang="ru-RU" dirty="0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6929454" y="4022276"/>
            <a:ext cx="1714512" cy="2548387"/>
            <a:chOff x="6929454" y="4022276"/>
            <a:chExt cx="1714512" cy="2548387"/>
          </a:xfrm>
        </p:grpSpPr>
        <p:grpSp>
          <p:nvGrpSpPr>
            <p:cNvPr id="121" name="Группа 120"/>
            <p:cNvGrpSpPr/>
            <p:nvPr/>
          </p:nvGrpSpPr>
          <p:grpSpPr>
            <a:xfrm rot="1800000">
              <a:off x="6968234" y="4645324"/>
              <a:ext cx="1571636" cy="1571637"/>
              <a:chOff x="6968234" y="4483561"/>
              <a:chExt cx="1571636" cy="1571637"/>
            </a:xfrm>
          </p:grpSpPr>
          <p:sp>
            <p:nvSpPr>
              <p:cNvPr id="110" name="Овал 109"/>
              <p:cNvSpPr/>
              <p:nvPr/>
            </p:nvSpPr>
            <p:spPr>
              <a:xfrm>
                <a:off x="6968234" y="4483562"/>
                <a:ext cx="1571636" cy="157163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3" name="Прямая соединительная линия 112"/>
              <p:cNvCxnSpPr>
                <a:endCxn id="110" idx="0"/>
              </p:cNvCxnSpPr>
              <p:nvPr/>
            </p:nvCxnSpPr>
            <p:spPr>
              <a:xfrm rot="5400000" flipH="1" flipV="1">
                <a:off x="7215559" y="4340334"/>
                <a:ext cx="395265" cy="6817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>
                <a:stCxn id="110" idx="0"/>
              </p:cNvCxnSpPr>
              <p:nvPr/>
            </p:nvCxnSpPr>
            <p:spPr>
              <a:xfrm rot="16200000" flipH="1">
                <a:off x="7888776" y="4348837"/>
                <a:ext cx="395265" cy="6647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 rot="16200000" flipH="1">
                <a:off x="7211205" y="5515614"/>
                <a:ext cx="395265" cy="6817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 rot="5400000" flipH="1" flipV="1">
                <a:off x="7884422" y="5524117"/>
                <a:ext cx="395265" cy="6647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 rot="16200000" flipH="1">
                <a:off x="6686541" y="5264616"/>
                <a:ext cx="782464" cy="108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 rot="16200000" flipH="1">
                <a:off x="8032977" y="5266410"/>
                <a:ext cx="782464" cy="108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TextBox 125"/>
            <p:cNvSpPr txBox="1"/>
            <p:nvPr/>
          </p:nvSpPr>
          <p:spPr>
            <a:xfrm>
              <a:off x="7596209" y="505976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7748610" y="5361715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121996" y="489528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7572396" y="6357938"/>
            <a:ext cx="454025" cy="212725"/>
          </p:xfrm>
          <a:graphic>
            <a:graphicData uri="http://schemas.openxmlformats.org/presentationml/2006/ole">
              <p:oleObj spid="_x0000_s19463" name="Формула" r:id="rId9" imgW="380880" imgH="177480" progId="Equation.3">
                <p:embed/>
              </p:oleObj>
            </a:graphicData>
          </a:graphic>
        </p:graphicFrame>
        <p:cxnSp>
          <p:nvCxnSpPr>
            <p:cNvPr id="147" name="Прямая соединительная линия 146"/>
            <p:cNvCxnSpPr>
              <a:stCxn id="127" idx="4"/>
              <a:endCxn id="110" idx="0"/>
            </p:cNvCxnSpPr>
            <p:nvPr/>
          </p:nvCxnSpPr>
          <p:spPr>
            <a:xfrm rot="5400000" flipH="1" flipV="1">
              <a:off x="7630800" y="4891274"/>
              <a:ext cx="656830" cy="3754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6929454" y="4022276"/>
              <a:ext cx="1714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Правильний</a:t>
              </a:r>
              <a:r>
                <a:rPr lang="ru-RU" dirty="0" smtClean="0"/>
                <a:t> </a:t>
              </a:r>
              <a:br>
                <a:rPr lang="ru-RU" dirty="0" smtClean="0"/>
              </a:br>
              <a:r>
                <a:rPr lang="ru-RU" dirty="0" err="1" smtClean="0"/>
                <a:t>шестикутник</a:t>
              </a:r>
              <a:endParaRPr lang="ru-RU" dirty="0"/>
            </a:p>
          </p:txBody>
        </p:sp>
      </p:grpSp>
      <p:sp>
        <p:nvSpPr>
          <p:cNvPr id="114" name="TextBox 113">
            <a:hlinkClick r:id="rId10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14480" y="4214818"/>
            <a:ext cx="52864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5572132" y="4210054"/>
            <a:ext cx="142876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14480" y="4214818"/>
            <a:ext cx="385765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107521" y="2750339"/>
            <a:ext cx="3643338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286248" y="1571612"/>
            <a:ext cx="2714644" cy="2643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1678761" y="1607331"/>
            <a:ext cx="2643206" cy="2571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6446396" y="4214818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46396" y="435769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71934" y="127371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35729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000892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51313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85720" y="857232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&lt;ABC=90</a:t>
            </a:r>
            <a:r>
              <a:rPr lang="en-US" baseline="30000" dirty="0" smtClean="0"/>
              <a:t>0</a:t>
            </a:r>
            <a:r>
              <a:rPr lang="en-US" dirty="0" smtClean="0"/>
              <a:t>; MA=MB=MC.</a:t>
            </a:r>
            <a:endParaRPr lang="uk-UA" dirty="0" smtClean="0"/>
          </a:p>
          <a:p>
            <a:r>
              <a:rPr lang="uk-UA" dirty="0" smtClean="0"/>
              <a:t>Опустіть перпендикуляр з точки М на площину трикутника АВС.</a:t>
            </a:r>
            <a:endParaRPr lang="ru-RU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3428992" y="1571612"/>
            <a:ext cx="857256" cy="3500462"/>
            <a:chOff x="3428992" y="1571612"/>
            <a:chExt cx="857256" cy="3500462"/>
          </a:xfrm>
        </p:grpSpPr>
        <p:sp>
          <p:nvSpPr>
            <p:cNvPr id="29" name="Овал 28"/>
            <p:cNvSpPr/>
            <p:nvPr/>
          </p:nvSpPr>
          <p:spPr>
            <a:xfrm>
              <a:off x="3641130" y="4703998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5" name="Группа 34"/>
            <p:cNvGrpSpPr/>
            <p:nvPr/>
          </p:nvGrpSpPr>
          <p:grpSpPr>
            <a:xfrm>
              <a:off x="3428992" y="1571612"/>
              <a:ext cx="857256" cy="3500462"/>
              <a:chOff x="3428992" y="1571612"/>
              <a:chExt cx="857256" cy="3500462"/>
            </a:xfrm>
          </p:grpSpPr>
          <p:cxnSp>
            <p:nvCxnSpPr>
              <p:cNvPr id="33" name="Прямая соединительная линия 32"/>
              <p:cNvCxnSpPr>
                <a:endCxn id="29" idx="6"/>
              </p:cNvCxnSpPr>
              <p:nvPr/>
            </p:nvCxnSpPr>
            <p:spPr>
              <a:xfrm rot="5400000">
                <a:off x="2408926" y="2849536"/>
                <a:ext cx="3155246" cy="59939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3428992" y="470274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</a:t>
                </a:r>
                <a:endParaRPr lang="ru-RU" dirty="0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2000232" y="534568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 – середина гіпотенузи</a:t>
            </a:r>
            <a:endParaRPr lang="ru-RU" dirty="0"/>
          </a:p>
        </p:txBody>
      </p:sp>
      <p:sp>
        <p:nvSpPr>
          <p:cNvPr id="30" name="TextBox 29">
            <a:hlinkClick r:id="rId3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28952" y="4070354"/>
            <a:ext cx="3503784" cy="1001720"/>
            <a:chOff x="886142" y="5070486"/>
            <a:chExt cx="3503784" cy="100172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 flipH="1" flipV="1">
              <a:off x="3407075" y="5123782"/>
              <a:ext cx="996796" cy="895127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>
            <a:off x="496712" y="4059468"/>
            <a:ext cx="3500462" cy="1000132"/>
            <a:chOff x="853902" y="5059600"/>
            <a:chExt cx="3500462" cy="1000132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743816" y="5059600"/>
              <a:ext cx="1714512" cy="1000132"/>
            </a:xfrm>
            <a:prstGeom prst="line">
              <a:avLst/>
            </a:prstGeom>
            <a:ln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853902" y="5059600"/>
              <a:ext cx="3500462" cy="1000132"/>
            </a:xfrm>
            <a:prstGeom prst="line">
              <a:avLst/>
            </a:prstGeom>
            <a:ln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471085" y="2810097"/>
            <a:ext cx="3512142" cy="3186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496712" y="1069958"/>
            <a:ext cx="3500462" cy="4000528"/>
            <a:chOff x="853902" y="2070090"/>
            <a:chExt cx="3500462" cy="400052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 flipH="1" flipV="1">
              <a:off x="650474" y="3152546"/>
              <a:ext cx="3000396" cy="835484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-289106" y="3213098"/>
              <a:ext cx="4000528" cy="171451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1015828" y="3622676"/>
              <a:ext cx="4000528" cy="895356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1961191" y="2677313"/>
              <a:ext cx="3000396" cy="1785950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106"/>
          <p:cNvGrpSpPr/>
          <p:nvPr/>
        </p:nvGrpSpPr>
        <p:grpSpPr>
          <a:xfrm>
            <a:off x="214282" y="857232"/>
            <a:ext cx="4000528" cy="4441298"/>
            <a:chOff x="571472" y="1857364"/>
            <a:chExt cx="4000528" cy="4441298"/>
          </a:xfrm>
        </p:grpSpPr>
        <p:sp>
          <p:nvSpPr>
            <p:cNvPr id="24" name="TextBox 23"/>
            <p:cNvSpPr txBox="1"/>
            <p:nvPr/>
          </p:nvSpPr>
          <p:spPr>
            <a:xfrm>
              <a:off x="2214546" y="185736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1472" y="592933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00430" y="592933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86248" y="498849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28728" y="48456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endParaRPr lang="ru-RU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071670" y="45598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1055665" y="2478953"/>
            <a:ext cx="2373330" cy="1328586"/>
            <a:chOff x="1763359" y="3266386"/>
            <a:chExt cx="1686311" cy="516493"/>
          </a:xfrm>
        </p:grpSpPr>
        <p:sp>
          <p:nvSpPr>
            <p:cNvPr id="46" name="TextBox 45"/>
            <p:cNvSpPr txBox="1"/>
            <p:nvPr/>
          </p:nvSpPr>
          <p:spPr>
            <a:xfrm>
              <a:off x="1763359" y="341354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80045" y="3413547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35356" y="326638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10128" y="326638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ru-RU" dirty="0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286248" y="92867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ABCD – </a:t>
            </a:r>
            <a:r>
              <a:rPr lang="ru-RU" dirty="0" smtClean="0"/>
              <a:t>квадрат</a:t>
            </a:r>
            <a:r>
              <a:rPr lang="en-US" dirty="0" smtClean="0"/>
              <a:t>,</a:t>
            </a:r>
            <a:endParaRPr lang="ru-RU" dirty="0"/>
          </a:p>
        </p:txBody>
      </p:sp>
      <p:graphicFrame>
        <p:nvGraphicFramePr>
          <p:cNvPr id="61" name="Объект 60"/>
          <p:cNvGraphicFramePr>
            <a:graphicFrameLocks noChangeAspect="1"/>
          </p:cNvGraphicFramePr>
          <p:nvPr/>
        </p:nvGraphicFramePr>
        <p:xfrm>
          <a:off x="6060918" y="928670"/>
          <a:ext cx="1297164" cy="357190"/>
        </p:xfrm>
        <a:graphic>
          <a:graphicData uri="http://schemas.openxmlformats.org/presentationml/2006/ole">
            <p:oleObj spid="_x0000_s20484" name="Формула" r:id="rId3" imgW="876240" imgH="241200" progId="Equation.3">
              <p:embed/>
            </p:oleObj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4286248" y="128586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MA=MB=MC=MD=5 </a:t>
            </a:r>
            <a:r>
              <a:rPr lang="ru-RU" dirty="0" smtClean="0"/>
              <a:t>см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4286248" y="1630908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Знайти: відстань від точки М до площини квадрата.</a:t>
            </a:r>
            <a:endParaRPr lang="ru-RU" dirty="0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601770" y="5072074"/>
          <a:ext cx="469900" cy="320675"/>
        </p:xfrm>
        <a:graphic>
          <a:graphicData uri="http://schemas.openxmlformats.org/presentationml/2006/ole">
            <p:oleObj spid="_x0000_s20485" name="Формула" r:id="rId4" imgW="317160" imgH="215640" progId="Equation.3">
              <p:embed/>
            </p:oleObj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4286248" y="248816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Розв’язання</a:t>
            </a:r>
            <a:endParaRPr lang="ru-RU" dirty="0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776918" y="2755447"/>
          <a:ext cx="771525" cy="623887"/>
        </p:xfrm>
        <a:graphic>
          <a:graphicData uri="http://schemas.openxmlformats.org/presentationml/2006/ole">
            <p:oleObj spid="_x0000_s20486" name="Формула" r:id="rId5" imgW="520560" imgH="419040" progId="Equation.3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286248" y="284535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квадрата </a:t>
            </a:r>
            <a:endParaRPr lang="ru-RU" dirty="0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4357686" y="3276600"/>
          <a:ext cx="1223963" cy="681038"/>
        </p:xfrm>
        <a:graphic>
          <a:graphicData uri="http://schemas.openxmlformats.org/presentationml/2006/ole">
            <p:oleObj spid="_x0000_s20487" name="Формула" r:id="rId6" imgW="825480" imgH="457200" progId="Equation.3">
              <p:embed/>
            </p:oleObj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5680992" y="3450772"/>
            <a:ext cx="289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Отже, </a:t>
            </a:r>
            <a:r>
              <a:rPr lang="en-US" dirty="0" smtClean="0"/>
              <a:t>OA=OB=OC=OD=4</a:t>
            </a:r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>
            <a:off x="2220686" y="1186543"/>
            <a:ext cx="870857" cy="3875314"/>
          </a:xfrm>
          <a:custGeom>
            <a:avLst/>
            <a:gdLst>
              <a:gd name="connsiteX0" fmla="*/ 0 w 870857"/>
              <a:gd name="connsiteY0" fmla="*/ 0 h 3875314"/>
              <a:gd name="connsiteX1" fmla="*/ 32657 w 870857"/>
              <a:gd name="connsiteY1" fmla="*/ 3396343 h 3875314"/>
              <a:gd name="connsiteX2" fmla="*/ 870857 w 870857"/>
              <a:gd name="connsiteY2" fmla="*/ 3875314 h 3875314"/>
              <a:gd name="connsiteX3" fmla="*/ 0 w 870857"/>
              <a:gd name="connsiteY3" fmla="*/ 0 h 387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857" h="3875314">
                <a:moveTo>
                  <a:pt x="0" y="0"/>
                </a:moveTo>
                <a:lnTo>
                  <a:pt x="32657" y="3396343"/>
                </a:lnTo>
                <a:lnTo>
                  <a:pt x="870857" y="38753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4286248" y="398836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трикутника</a:t>
            </a:r>
            <a:r>
              <a:rPr lang="ru-RU" dirty="0" smtClean="0"/>
              <a:t> </a:t>
            </a:r>
            <a:r>
              <a:rPr lang="en-US" dirty="0" smtClean="0"/>
              <a:t>MOB: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2539078" y="45332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graphicFrame>
        <p:nvGraphicFramePr>
          <p:cNvPr id="75" name="Объект 74"/>
          <p:cNvGraphicFramePr>
            <a:graphicFrameLocks noChangeAspect="1"/>
          </p:cNvGraphicFramePr>
          <p:nvPr/>
        </p:nvGraphicFramePr>
        <p:xfrm>
          <a:off x="4357685" y="4357694"/>
          <a:ext cx="3857653" cy="453841"/>
        </p:xfrm>
        <a:graphic>
          <a:graphicData uri="http://schemas.openxmlformats.org/presentationml/2006/ole">
            <p:oleObj spid="_x0000_s20488" name="Формула" r:id="rId7" imgW="2158920" imgH="253800" progId="Equation.3">
              <p:embed/>
            </p:oleObj>
          </a:graphicData>
        </a:graphic>
      </p:graphicFrame>
      <p:sp>
        <p:nvSpPr>
          <p:cNvPr id="44" name="TextBox 43">
            <a:hlinkClick r:id="rId8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5" grpId="0"/>
      <p:bldP spid="68" grpId="0"/>
      <p:bldP spid="70" grpId="0"/>
      <p:bldP spid="72" grpId="0" animBg="1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571472" y="1571612"/>
            <a:ext cx="3357586" cy="3643338"/>
            <a:chOff x="571472" y="1571612"/>
            <a:chExt cx="5286412" cy="364333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571472" y="4214818"/>
              <a:ext cx="52864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10800000" flipV="1">
              <a:off x="4429124" y="4210054"/>
              <a:ext cx="1428760" cy="100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71472" y="4214818"/>
              <a:ext cx="3857652" cy="100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1964513" y="2750339"/>
              <a:ext cx="3643338" cy="1285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143240" y="1571612"/>
              <a:ext cx="2714644" cy="2643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535753" y="1607331"/>
              <a:ext cx="2643206" cy="25717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000232" y="127371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5762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8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14810" y="107154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MA=MB=MC=13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214810" y="148803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AB=BC=AC=</a:t>
            </a:r>
            <a:endParaRPr lang="ru-RU" dirty="0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5561013" y="1463675"/>
          <a:ext cx="439737" cy="328613"/>
        </p:xfrm>
        <a:graphic>
          <a:graphicData uri="http://schemas.openxmlformats.org/presentationml/2006/ole">
            <p:oleObj spid="_x0000_s21506" name="Формула" r:id="rId4" imgW="304560" imgH="22860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214810" y="1845222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Знайти відстань від точки М до площини трикутника.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4214810" y="257174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Розв’язання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>
            <a:stCxn id="44" idx="0"/>
          </p:cNvCxnSpPr>
          <p:nvPr/>
        </p:nvCxnSpPr>
        <p:spPr>
          <a:xfrm rot="5400000" flipH="1" flipV="1">
            <a:off x="2929470" y="3500982"/>
            <a:ext cx="285752" cy="171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4" idx="0"/>
          </p:cNvCxnSpPr>
          <p:nvPr/>
        </p:nvCxnSpPr>
        <p:spPr>
          <a:xfrm rot="16200000" flipH="1">
            <a:off x="2250809" y="4465395"/>
            <a:ext cx="714380" cy="784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4" idx="0"/>
          </p:cNvCxnSpPr>
          <p:nvPr/>
        </p:nvCxnSpPr>
        <p:spPr>
          <a:xfrm rot="16200000" flipV="1">
            <a:off x="1250677" y="3535613"/>
            <a:ext cx="285752" cy="1644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Группа 58"/>
          <p:cNvGrpSpPr/>
          <p:nvPr/>
        </p:nvGrpSpPr>
        <p:grpSpPr>
          <a:xfrm>
            <a:off x="1928794" y="1572406"/>
            <a:ext cx="309700" cy="3285354"/>
            <a:chOff x="1928794" y="1572406"/>
            <a:chExt cx="309700" cy="3285354"/>
          </a:xfrm>
        </p:grpSpPr>
        <p:sp>
          <p:nvSpPr>
            <p:cNvPr id="44" name="Овал 43"/>
            <p:cNvSpPr/>
            <p:nvPr/>
          </p:nvSpPr>
          <p:spPr>
            <a:xfrm>
              <a:off x="2192774" y="450057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750067" y="3036091"/>
              <a:ext cx="292895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928794" y="448842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О</a:t>
              </a:r>
              <a:endParaRPr lang="ru-RU" dirty="0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4214810" y="2905125"/>
            <a:ext cx="4500594" cy="623888"/>
            <a:chOff x="4214810" y="2905125"/>
            <a:chExt cx="4500594" cy="623888"/>
          </a:xfrm>
        </p:grpSpPr>
        <p:sp>
          <p:nvSpPr>
            <p:cNvPr id="60" name="TextBox 59"/>
            <p:cNvSpPr txBox="1"/>
            <p:nvPr/>
          </p:nvSpPr>
          <p:spPr>
            <a:xfrm>
              <a:off x="4214810" y="2988230"/>
              <a:ext cx="45005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Для рівностороннього трикутника </a:t>
              </a:r>
              <a:endParaRPr lang="ru-RU" dirty="0"/>
            </a:p>
          </p:txBody>
        </p:sp>
        <p:graphicFrame>
          <p:nvGraphicFramePr>
            <p:cNvPr id="21507" name="Object 3"/>
            <p:cNvGraphicFramePr>
              <a:graphicFrameLocks noChangeAspect="1"/>
            </p:cNvGraphicFramePr>
            <p:nvPr/>
          </p:nvGraphicFramePr>
          <p:xfrm>
            <a:off x="7952467" y="2905125"/>
            <a:ext cx="754063" cy="623888"/>
          </p:xfrm>
          <a:graphic>
            <a:graphicData uri="http://schemas.openxmlformats.org/presentationml/2006/ole">
              <p:oleObj spid="_x0000_s21507" name="Формула" r:id="rId5" imgW="507960" imgH="419040" progId="Equation.3">
                <p:embed/>
              </p:oleObj>
            </a:graphicData>
          </a:graphic>
        </p:graphicFrame>
      </p:grp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286248" y="3462343"/>
          <a:ext cx="1187450" cy="681037"/>
        </p:xfrm>
        <a:graphic>
          <a:graphicData uri="http://schemas.openxmlformats.org/presentationml/2006/ole">
            <p:oleObj spid="_x0000_s21508" name="Формула" r:id="rId6" imgW="799920" imgH="457200" progId="Equation.3">
              <p:embed/>
            </p:oleObj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5500694" y="3621542"/>
            <a:ext cx="227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Отже, ОА=ОВ=ОС=5.</a:t>
            </a:r>
            <a:endParaRPr lang="ru-RU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1071538" y="2500306"/>
            <a:ext cx="2571768" cy="1071570"/>
            <a:chOff x="1071538" y="2500306"/>
            <a:chExt cx="2571768" cy="1071570"/>
          </a:xfrm>
        </p:grpSpPr>
        <p:sp>
          <p:nvSpPr>
            <p:cNvPr id="64" name="TextBox 63"/>
            <p:cNvSpPr txBox="1"/>
            <p:nvPr/>
          </p:nvSpPr>
          <p:spPr>
            <a:xfrm>
              <a:off x="1071538" y="2500306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13</a:t>
              </a:r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71802" y="2652706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13</a:t>
              </a:r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571736" y="320254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13</a:t>
              </a:r>
              <a:endParaRPr lang="ru-RU" dirty="0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1357290" y="3886205"/>
            <a:ext cx="2643206" cy="1157292"/>
            <a:chOff x="1357290" y="3886205"/>
            <a:chExt cx="2643206" cy="1157292"/>
          </a:xfrm>
        </p:grpSpPr>
        <p:graphicFrame>
          <p:nvGraphicFramePr>
            <p:cNvPr id="21509" name="Object 5"/>
            <p:cNvGraphicFramePr>
              <a:graphicFrameLocks noChangeAspect="1"/>
            </p:cNvGraphicFramePr>
            <p:nvPr/>
          </p:nvGraphicFramePr>
          <p:xfrm>
            <a:off x="1357290" y="4714884"/>
            <a:ext cx="439737" cy="328613"/>
          </p:xfrm>
          <a:graphic>
            <a:graphicData uri="http://schemas.openxmlformats.org/presentationml/2006/ole">
              <p:oleObj spid="_x0000_s21509" name="Формула" r:id="rId7" imgW="304560" imgH="228600" progId="Equation.3">
                <p:embed/>
              </p:oleObj>
            </a:graphicData>
          </a:graphic>
        </p:graphicFrame>
        <p:graphicFrame>
          <p:nvGraphicFramePr>
            <p:cNvPr id="21510" name="Object 6"/>
            <p:cNvGraphicFramePr>
              <a:graphicFrameLocks noChangeAspect="1"/>
            </p:cNvGraphicFramePr>
            <p:nvPr/>
          </p:nvGraphicFramePr>
          <p:xfrm>
            <a:off x="3560759" y="4572008"/>
            <a:ext cx="439737" cy="328613"/>
          </p:xfrm>
          <a:graphic>
            <a:graphicData uri="http://schemas.openxmlformats.org/presentationml/2006/ole">
              <p:oleObj spid="_x0000_s21510" name="Формула" r:id="rId8" imgW="304560" imgH="228600" progId="Equation.3">
                <p:embed/>
              </p:oleObj>
            </a:graphicData>
          </a:graphic>
        </p:graphicFrame>
        <p:graphicFrame>
          <p:nvGraphicFramePr>
            <p:cNvPr id="21511" name="Object 7"/>
            <p:cNvGraphicFramePr>
              <a:graphicFrameLocks noChangeAspect="1"/>
            </p:cNvGraphicFramePr>
            <p:nvPr/>
          </p:nvGraphicFramePr>
          <p:xfrm>
            <a:off x="2274875" y="3886205"/>
            <a:ext cx="439737" cy="328613"/>
          </p:xfrm>
          <a:graphic>
            <a:graphicData uri="http://schemas.openxmlformats.org/presentationml/2006/ole">
              <p:oleObj spid="_x0000_s21511" name="Формула" r:id="rId9" imgW="304560" imgH="228600" progId="Equation.3">
                <p:embed/>
              </p:oleObj>
            </a:graphicData>
          </a:graphic>
        </p:graphicFrame>
      </p:grpSp>
      <p:sp>
        <p:nvSpPr>
          <p:cNvPr id="72" name="Полилиния 71"/>
          <p:cNvSpPr/>
          <p:nvPr/>
        </p:nvSpPr>
        <p:spPr>
          <a:xfrm>
            <a:off x="2220686" y="1621971"/>
            <a:ext cx="805543" cy="3592286"/>
          </a:xfrm>
          <a:custGeom>
            <a:avLst/>
            <a:gdLst>
              <a:gd name="connsiteX0" fmla="*/ 10885 w 805543"/>
              <a:gd name="connsiteY0" fmla="*/ 0 h 3592286"/>
              <a:gd name="connsiteX1" fmla="*/ 0 w 805543"/>
              <a:gd name="connsiteY1" fmla="*/ 2895600 h 3592286"/>
              <a:gd name="connsiteX2" fmla="*/ 805543 w 805543"/>
              <a:gd name="connsiteY2" fmla="*/ 3592286 h 3592286"/>
              <a:gd name="connsiteX3" fmla="*/ 10885 w 805543"/>
              <a:gd name="connsiteY3" fmla="*/ 0 h 359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543" h="3592286">
                <a:moveTo>
                  <a:pt x="10885" y="0"/>
                </a:moveTo>
                <a:cubicBezTo>
                  <a:pt x="7257" y="965200"/>
                  <a:pt x="3628" y="1930400"/>
                  <a:pt x="0" y="2895600"/>
                </a:cubicBezTo>
                <a:lnTo>
                  <a:pt x="805543" y="3592286"/>
                </a:lnTo>
                <a:lnTo>
                  <a:pt x="10885" y="0"/>
                </a:lnTo>
                <a:close/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2455392" y="4548980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4214810" y="420267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 трикутника МОС:</a:t>
            </a:r>
            <a:endParaRPr lang="ru-RU" dirty="0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4198938" y="4618038"/>
          <a:ext cx="4176712" cy="454025"/>
        </p:xfrm>
        <a:graphic>
          <a:graphicData uri="http://schemas.openxmlformats.org/presentationml/2006/ole">
            <p:oleObj spid="_x0000_s21512" name="Формула" r:id="rId10" imgW="2336760" imgH="253800" progId="Equation.3">
              <p:embed/>
            </p:oleObj>
          </a:graphicData>
        </a:graphic>
      </p:graphicFrame>
      <p:sp>
        <p:nvSpPr>
          <p:cNvPr id="45" name="TextBox 44">
            <a:hlinkClick r:id="rId11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72" grpId="0" animBg="1"/>
      <p:bldP spid="73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самостійно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28952" y="4070354"/>
            <a:ext cx="3503784" cy="1001720"/>
            <a:chOff x="886142" y="5070486"/>
            <a:chExt cx="3503784" cy="100172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890791" y="6069744"/>
              <a:ext cx="2604008" cy="246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785918" y="5070486"/>
              <a:ext cx="2604008" cy="246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5400000" flipH="1" flipV="1">
              <a:off x="835308" y="5123782"/>
              <a:ext cx="996796" cy="895127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3407075" y="5123782"/>
              <a:ext cx="996796" cy="895127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496712" y="4059468"/>
            <a:ext cx="3500462" cy="1000132"/>
            <a:chOff x="853902" y="5059600"/>
            <a:chExt cx="3500462" cy="100013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1743816" y="5059600"/>
              <a:ext cx="1714512" cy="1000132"/>
            </a:xfrm>
            <a:prstGeom prst="line">
              <a:avLst/>
            </a:prstGeom>
            <a:ln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853902" y="5059600"/>
              <a:ext cx="3500462" cy="1000132"/>
            </a:xfrm>
            <a:prstGeom prst="line">
              <a:avLst/>
            </a:prstGeom>
            <a:ln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Прямая соединительная линия 13"/>
          <p:cNvCxnSpPr/>
          <p:nvPr/>
        </p:nvCxnSpPr>
        <p:spPr>
          <a:xfrm rot="16200000" flipV="1">
            <a:off x="471085" y="2810097"/>
            <a:ext cx="3512142" cy="3186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496712" y="1069958"/>
            <a:ext cx="3500462" cy="4000528"/>
            <a:chOff x="853902" y="2070090"/>
            <a:chExt cx="3500462" cy="400052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5400000" flipH="1" flipV="1">
              <a:off x="650474" y="3152546"/>
              <a:ext cx="3000396" cy="835484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-289106" y="3213098"/>
              <a:ext cx="4000528" cy="1714512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015828" y="3622676"/>
              <a:ext cx="4000528" cy="895356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1961191" y="2677313"/>
              <a:ext cx="3000396" cy="1785950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06"/>
          <p:cNvGrpSpPr/>
          <p:nvPr/>
        </p:nvGrpSpPr>
        <p:grpSpPr>
          <a:xfrm>
            <a:off x="214282" y="857232"/>
            <a:ext cx="4000528" cy="4441298"/>
            <a:chOff x="571472" y="1857364"/>
            <a:chExt cx="4000528" cy="4441298"/>
          </a:xfrm>
        </p:grpSpPr>
        <p:sp>
          <p:nvSpPr>
            <p:cNvPr id="21" name="TextBox 20"/>
            <p:cNvSpPr txBox="1"/>
            <p:nvPr/>
          </p:nvSpPr>
          <p:spPr>
            <a:xfrm>
              <a:off x="2214546" y="185736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1472" y="592933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0430" y="592933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86248" y="498849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28728" y="48456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endParaRPr lang="ru-RU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071670" y="45598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214810" y="100010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ABCD – </a:t>
            </a:r>
            <a:r>
              <a:rPr lang="ru-RU" dirty="0" smtClean="0"/>
              <a:t>квадрат;</a:t>
            </a:r>
            <a:endParaRPr lang="ru-RU" dirty="0"/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/>
        </p:nvGraphicFramePr>
        <p:xfrm>
          <a:off x="4286248" y="1398574"/>
          <a:ext cx="1441358" cy="315914"/>
        </p:xfrm>
        <a:graphic>
          <a:graphicData uri="http://schemas.openxmlformats.org/presentationml/2006/ole">
            <p:oleObj spid="_x0000_s22531" name="Формула" r:id="rId3" imgW="927000" imgH="20304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335463" y="1717675"/>
          <a:ext cx="1343025" cy="393700"/>
        </p:xfrm>
        <a:graphic>
          <a:graphicData uri="http://schemas.openxmlformats.org/presentationml/2006/ole">
            <p:oleObj spid="_x0000_s22532" name="Формула" r:id="rId4" imgW="863280" imgH="25380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357686" y="2111375"/>
          <a:ext cx="1047750" cy="314325"/>
        </p:xfrm>
        <a:graphic>
          <a:graphicData uri="http://schemas.openxmlformats.org/presentationml/2006/ole">
            <p:oleObj spid="_x0000_s22533" name="Формула" r:id="rId5" imgW="672840" imgH="20304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286248" y="241672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Знайти</a:t>
            </a:r>
            <a:r>
              <a:rPr lang="ru-RU" dirty="0" smtClean="0"/>
              <a:t>: </a:t>
            </a:r>
            <a:r>
              <a:rPr lang="en-US" dirty="0" smtClean="0"/>
              <a:t>SA, SB, SC, SD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0" name="TextBox 29">
            <a:hlinkClick r:id="rId6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95414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самостійно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71472" y="1571612"/>
            <a:ext cx="3357586" cy="3643338"/>
            <a:chOff x="571472" y="1571612"/>
            <a:chExt cx="5286412" cy="364333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571472" y="4214818"/>
              <a:ext cx="52864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 flipV="1">
              <a:off x="4429124" y="4210054"/>
              <a:ext cx="1428760" cy="100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71472" y="4214818"/>
              <a:ext cx="3857652" cy="10001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1964513" y="2750339"/>
              <a:ext cx="3643338" cy="1285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143240" y="1571612"/>
              <a:ext cx="2714644" cy="2643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535753" y="1607331"/>
              <a:ext cx="2643206" cy="25717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000232" y="127371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57620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8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>
            <a:stCxn id="21" idx="0"/>
          </p:cNvCxnSpPr>
          <p:nvPr/>
        </p:nvCxnSpPr>
        <p:spPr>
          <a:xfrm rot="5400000" flipH="1" flipV="1">
            <a:off x="2929470" y="3500982"/>
            <a:ext cx="285752" cy="171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21" idx="0"/>
          </p:cNvCxnSpPr>
          <p:nvPr/>
        </p:nvCxnSpPr>
        <p:spPr>
          <a:xfrm rot="16200000" flipH="1">
            <a:off x="2250809" y="4465395"/>
            <a:ext cx="714380" cy="784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21" idx="0"/>
          </p:cNvCxnSpPr>
          <p:nvPr/>
        </p:nvCxnSpPr>
        <p:spPr>
          <a:xfrm rot="16200000" flipV="1">
            <a:off x="1250677" y="3535613"/>
            <a:ext cx="285752" cy="1644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1928794" y="1572406"/>
            <a:ext cx="309700" cy="3285354"/>
            <a:chOff x="1928794" y="1572406"/>
            <a:chExt cx="309700" cy="3285354"/>
          </a:xfrm>
        </p:grpSpPr>
        <p:sp>
          <p:nvSpPr>
            <p:cNvPr id="21" name="Овал 20"/>
            <p:cNvSpPr/>
            <p:nvPr/>
          </p:nvSpPr>
          <p:spPr>
            <a:xfrm>
              <a:off x="2192774" y="4500570"/>
              <a:ext cx="45720" cy="457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750067" y="3036091"/>
              <a:ext cx="292895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928794" y="448842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О</a:t>
              </a:r>
              <a:endParaRPr lang="ru-RU" dirty="0"/>
            </a:p>
          </p:txBody>
        </p:sp>
      </p:grp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2857488" y="1255700"/>
          <a:ext cx="6149975" cy="387350"/>
        </p:xfrm>
        <a:graphic>
          <a:graphicData uri="http://schemas.openxmlformats.org/presentationml/2006/ole">
            <p:oleObj spid="_x0000_s23557" name="Формула" r:id="rId3" imgW="3225600" imgH="20304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857488" y="1647825"/>
          <a:ext cx="3995738" cy="460375"/>
        </p:xfrm>
        <a:graphic>
          <a:graphicData uri="http://schemas.openxmlformats.org/presentationml/2006/ole">
            <p:oleObj spid="_x0000_s23558" name="Формула" r:id="rId4" imgW="2095200" imgH="24120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357554" y="2184394"/>
          <a:ext cx="2493962" cy="387350"/>
        </p:xfrm>
        <a:graphic>
          <a:graphicData uri="http://schemas.openxmlformats.org/presentationml/2006/ole">
            <p:oleObj spid="_x0000_s23559" name="Формула" r:id="rId5" imgW="1307880" imgH="203040" progId="Equation.3">
              <p:embed/>
            </p:oleObj>
          </a:graphicData>
        </a:graphic>
      </p:graphicFrame>
      <p:sp>
        <p:nvSpPr>
          <p:cNvPr id="25" name="TextBox 24">
            <a:hlinkClick r:id="rId6"/>
          </p:cNvPr>
          <p:cNvSpPr txBox="1"/>
          <p:nvPr/>
        </p:nvSpPr>
        <p:spPr>
          <a:xfrm>
            <a:off x="6286512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537</TotalTime>
  <Words>373</Words>
  <Application>Microsoft Office PowerPoint</Application>
  <PresentationFormat>Экран (4:3)</PresentationFormat>
  <Paragraphs>157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Справедливость</vt:lpstr>
      <vt:lpstr>Формула</vt:lpstr>
      <vt:lpstr>Тема уроку. Властивість точки, рівновіддаленої від вершин многокутника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уроку. Об’єм зрізаної піраміди. Об’єми подібних тіл</dc:title>
  <dc:creator>Максим</dc:creator>
  <cp:lastModifiedBy>Максим</cp:lastModifiedBy>
  <cp:revision>57</cp:revision>
  <dcterms:created xsi:type="dcterms:W3CDTF">2009-01-28T09:08:32Z</dcterms:created>
  <dcterms:modified xsi:type="dcterms:W3CDTF">2009-08-29T21:01:32Z</dcterms:modified>
</cp:coreProperties>
</file>