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0" r:id="rId4"/>
    <p:sldId id="263" r:id="rId5"/>
    <p:sldId id="264" r:id="rId6"/>
    <p:sldId id="268" r:id="rId7"/>
    <p:sldId id="270" r:id="rId8"/>
    <p:sldId id="265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3886D-0220-41E6-80AA-3F9407D661CC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AF78C-CDCC-4E28-B1C9-8E793EFCD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C7065-7EB2-4962-98B8-E26F03E202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22.10.2010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9.jpeg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1785926"/>
            <a:ext cx="8786874" cy="228601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bg2">
                    <a:lumMod val="50000"/>
                  </a:schemeClr>
                </a:solidFill>
              </a:rPr>
              <a:t>Применение интеграла к вычислению площадей различных фигур</a:t>
            </a:r>
            <a:endParaRPr lang="ru-RU" sz="4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85750" y="5500688"/>
            <a:ext cx="6429375" cy="1200150"/>
          </a:xfrm>
        </p:spPr>
        <p:txBody>
          <a:bodyPr/>
          <a:lstStyle/>
          <a:p>
            <a:pPr marR="0" algn="ctr"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A3171E"/>
                </a:solidFill>
                <a:latin typeface="Monotype Corsiva" pitchFamily="66" charset="0"/>
              </a:rPr>
              <a:t>Преподаватель ФГОУ СПО «СТК»</a:t>
            </a:r>
          </a:p>
          <a:p>
            <a:pPr marR="0" algn="ctr"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A3171E"/>
                </a:solidFill>
                <a:latin typeface="Monotype Corsiva" pitchFamily="66" charset="0"/>
              </a:rPr>
              <a:t> Якимчук Любовь Григорьевна</a:t>
            </a:r>
          </a:p>
          <a:p>
            <a:pPr marR="0" algn="ctr" eaLnBrk="1" hangingPunct="1">
              <a:buFont typeface="Wingdings" pitchFamily="2" charset="2"/>
              <a:buNone/>
            </a:pPr>
            <a:endParaRPr lang="ru-RU" sz="2800" smtClean="0">
              <a:solidFill>
                <a:srgbClr val="A3171E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072313" y="214313"/>
          <a:ext cx="1714500" cy="1619250"/>
        </p:xfrm>
        <a:graphic>
          <a:graphicData uri="http://schemas.openxmlformats.org/presentationml/2006/ole">
            <p:oleObj spid="_x0000_s1026" r:id="rId3" imgW="7267680" imgH="69141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30486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Определение:  </a:t>
            </a:r>
            <a:endParaRPr lang="ru-RU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>
              <a:buNone/>
            </a:pPr>
            <a:r>
              <a:rPr lang="ru-RU" sz="2800" b="1" dirty="0" smtClean="0"/>
              <a:t> 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Фигура, ограниченная графиком неотрицательной и непрерывной на отрезке</a:t>
            </a:r>
          </a:p>
          <a:p>
            <a:pPr algn="just">
              <a:buNone/>
            </a:pP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] функции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y=f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), осью Ох и прямыми </a:t>
            </a:r>
            <a:r>
              <a:rPr lang="ru-RU" sz="2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а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2800" b="1" i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, называется криволинейной трапецией.   </a:t>
            </a:r>
            <a:endParaRPr lang="ru-RU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Геометрический смысл определенного интеграла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5" descr="img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3" y="3929066"/>
            <a:ext cx="327397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3000364" y="2571744"/>
            <a:ext cx="4214842" cy="11430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Геометрический смысл определенного интеграла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357298"/>
            <a:ext cx="8472518" cy="1643074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ru-RU" sz="2200" b="1" i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Теорема: </a:t>
            </a:r>
          </a:p>
          <a:p>
            <a:pPr marL="0" indent="648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Определенный интеграл от 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  функции 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f(x)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 равен площади 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 соответствующей криволинейной трапеции , т.е.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3222625" y="2571750"/>
          <a:ext cx="4092575" cy="1116013"/>
        </p:xfrm>
        <a:graphic>
          <a:graphicData uri="http://schemas.openxmlformats.org/presentationml/2006/ole">
            <p:oleObj spid="_x0000_s2050" name="Формула" r:id="rId3" imgW="977760" imgH="419040" progId="Equation.3">
              <p:embed/>
            </p:oleObj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3143240" y="6072206"/>
            <a:ext cx="3000396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 flipH="1" flipV="1">
            <a:off x="2321703" y="5322107"/>
            <a:ext cx="207170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Полилиния 24"/>
          <p:cNvSpPr/>
          <p:nvPr/>
        </p:nvSpPr>
        <p:spPr>
          <a:xfrm>
            <a:off x="3167743" y="4343400"/>
            <a:ext cx="2754086" cy="1284514"/>
          </a:xfrm>
          <a:custGeom>
            <a:avLst/>
            <a:gdLst>
              <a:gd name="connsiteX0" fmla="*/ 0 w 2754086"/>
              <a:gd name="connsiteY0" fmla="*/ 1284514 h 1284514"/>
              <a:gd name="connsiteX1" fmla="*/ 119743 w 2754086"/>
              <a:gd name="connsiteY1" fmla="*/ 979714 h 1284514"/>
              <a:gd name="connsiteX2" fmla="*/ 370114 w 2754086"/>
              <a:gd name="connsiteY2" fmla="*/ 805543 h 1284514"/>
              <a:gd name="connsiteX3" fmla="*/ 816428 w 2754086"/>
              <a:gd name="connsiteY3" fmla="*/ 718457 h 1284514"/>
              <a:gd name="connsiteX4" fmla="*/ 1186543 w 2754086"/>
              <a:gd name="connsiteY4" fmla="*/ 576943 h 1284514"/>
              <a:gd name="connsiteX5" fmla="*/ 1611086 w 2754086"/>
              <a:gd name="connsiteY5" fmla="*/ 283029 h 1284514"/>
              <a:gd name="connsiteX6" fmla="*/ 2144486 w 2754086"/>
              <a:gd name="connsiteY6" fmla="*/ 174171 h 1284514"/>
              <a:gd name="connsiteX7" fmla="*/ 2481943 w 2754086"/>
              <a:gd name="connsiteY7" fmla="*/ 174171 h 1284514"/>
              <a:gd name="connsiteX8" fmla="*/ 2754086 w 2754086"/>
              <a:gd name="connsiteY8" fmla="*/ 0 h 128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4086" h="1284514">
                <a:moveTo>
                  <a:pt x="0" y="1284514"/>
                </a:moveTo>
                <a:cubicBezTo>
                  <a:pt x="29028" y="1172028"/>
                  <a:pt x="58057" y="1059542"/>
                  <a:pt x="119743" y="979714"/>
                </a:cubicBezTo>
                <a:cubicBezTo>
                  <a:pt x="181429" y="899886"/>
                  <a:pt x="254000" y="849086"/>
                  <a:pt x="370114" y="805543"/>
                </a:cubicBezTo>
                <a:cubicBezTo>
                  <a:pt x="486228" y="762000"/>
                  <a:pt x="680357" y="756557"/>
                  <a:pt x="816428" y="718457"/>
                </a:cubicBezTo>
                <a:cubicBezTo>
                  <a:pt x="952500" y="680357"/>
                  <a:pt x="1054100" y="649514"/>
                  <a:pt x="1186543" y="576943"/>
                </a:cubicBezTo>
                <a:cubicBezTo>
                  <a:pt x="1318986" y="504372"/>
                  <a:pt x="1451429" y="350158"/>
                  <a:pt x="1611086" y="283029"/>
                </a:cubicBezTo>
                <a:cubicBezTo>
                  <a:pt x="1770743" y="215900"/>
                  <a:pt x="1999343" y="192314"/>
                  <a:pt x="2144486" y="174171"/>
                </a:cubicBezTo>
                <a:cubicBezTo>
                  <a:pt x="2289629" y="156028"/>
                  <a:pt x="2380343" y="203200"/>
                  <a:pt x="2481943" y="174171"/>
                </a:cubicBezTo>
                <a:cubicBezTo>
                  <a:pt x="2583543" y="145143"/>
                  <a:pt x="2730500" y="30843"/>
                  <a:pt x="2754086" y="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3357554" y="5572140"/>
            <a:ext cx="1000132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25" idx="7"/>
          </p:cNvCxnSpPr>
          <p:nvPr/>
        </p:nvCxnSpPr>
        <p:spPr>
          <a:xfrm rot="5400000" flipH="1" flipV="1">
            <a:off x="4869310" y="5291832"/>
            <a:ext cx="1554635" cy="611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928926" y="428625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6143636" y="614364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3714744" y="61436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500694" y="614364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286248" y="428625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y=f(x)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3714744" y="464344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5429256" y="4143380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cxnSp>
        <p:nvCxnSpPr>
          <p:cNvPr id="39" name="Прямая соединительная линия 38"/>
          <p:cNvCxnSpPr>
            <a:stCxn id="25" idx="4"/>
          </p:cNvCxnSpPr>
          <p:nvPr/>
        </p:nvCxnSpPr>
        <p:spPr>
          <a:xfrm flipH="1">
            <a:off x="3857620" y="4920343"/>
            <a:ext cx="496666" cy="43748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3857620" y="4572008"/>
            <a:ext cx="1071570" cy="100013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endCxn id="25" idx="6"/>
          </p:cNvCxnSpPr>
          <p:nvPr/>
        </p:nvCxnSpPr>
        <p:spPr>
          <a:xfrm flipV="1">
            <a:off x="3857620" y="4517571"/>
            <a:ext cx="1454609" cy="134032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endCxn id="37" idx="2"/>
          </p:cNvCxnSpPr>
          <p:nvPr/>
        </p:nvCxnSpPr>
        <p:spPr>
          <a:xfrm flipV="1">
            <a:off x="3857620" y="4512712"/>
            <a:ext cx="1744119" cy="155949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4143372" y="4714884"/>
            <a:ext cx="1500198" cy="135732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4500562" y="5000636"/>
            <a:ext cx="1143008" cy="107157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 flipH="1" flipV="1">
            <a:off x="4857752" y="5286388"/>
            <a:ext cx="785818" cy="78581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 flipH="1" flipV="1">
            <a:off x="5143504" y="5572140"/>
            <a:ext cx="500066" cy="50006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572000" y="507207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" grpId="0" build="p"/>
      <p:bldP spid="25" grpId="0" animBg="1"/>
      <p:bldP spid="30" grpId="0"/>
      <p:bldP spid="31" grpId="0"/>
      <p:bldP spid="32" grpId="0"/>
      <p:bldP spid="33" grpId="0"/>
      <p:bldP spid="34" grpId="0"/>
      <p:bldP spid="36" grpId="0"/>
      <p:bldP spid="37" grpId="0"/>
      <p:bldP spid="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Прямоугольник 53"/>
          <p:cNvSpPr/>
          <p:nvPr/>
        </p:nvSpPr>
        <p:spPr>
          <a:xfrm>
            <a:off x="3929058" y="3429000"/>
            <a:ext cx="4786346" cy="1000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643438" y="1500174"/>
            <a:ext cx="3429024" cy="11430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Возможные случаи: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631371" y="2428868"/>
            <a:ext cx="2351315" cy="390532"/>
          </a:xfrm>
          <a:custGeom>
            <a:avLst/>
            <a:gdLst>
              <a:gd name="connsiteX0" fmla="*/ 0 w 2351315"/>
              <a:gd name="connsiteY0" fmla="*/ 391886 h 391886"/>
              <a:gd name="connsiteX1" fmla="*/ 1099458 w 2351315"/>
              <a:gd name="connsiteY1" fmla="*/ 293915 h 391886"/>
              <a:gd name="connsiteX2" fmla="*/ 1371600 w 2351315"/>
              <a:gd name="connsiteY2" fmla="*/ 141515 h 391886"/>
              <a:gd name="connsiteX3" fmla="*/ 2068286 w 2351315"/>
              <a:gd name="connsiteY3" fmla="*/ 54429 h 391886"/>
              <a:gd name="connsiteX4" fmla="*/ 2351315 w 2351315"/>
              <a:gd name="connsiteY4" fmla="*/ 0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315" h="391886">
                <a:moveTo>
                  <a:pt x="0" y="391886"/>
                </a:moveTo>
                <a:cubicBezTo>
                  <a:pt x="435429" y="363764"/>
                  <a:pt x="870858" y="335643"/>
                  <a:pt x="1099458" y="293915"/>
                </a:cubicBezTo>
                <a:cubicBezTo>
                  <a:pt x="1328058" y="252187"/>
                  <a:pt x="1210129" y="181429"/>
                  <a:pt x="1371600" y="141515"/>
                </a:cubicBezTo>
                <a:cubicBezTo>
                  <a:pt x="1533071" y="101601"/>
                  <a:pt x="1905000" y="78015"/>
                  <a:pt x="2068286" y="54429"/>
                </a:cubicBezTo>
                <a:cubicBezTo>
                  <a:pt x="2231572" y="30843"/>
                  <a:pt x="2296886" y="9072"/>
                  <a:pt x="2351315" y="0"/>
                </a:cubicBezTo>
              </a:path>
            </a:pathLst>
          </a:cu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821505" y="2393149"/>
            <a:ext cx="785818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2321703" y="2250273"/>
            <a:ext cx="500066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Группа 30"/>
          <p:cNvGrpSpPr/>
          <p:nvPr/>
        </p:nvGrpSpPr>
        <p:grpSpPr>
          <a:xfrm>
            <a:off x="500034" y="1071546"/>
            <a:ext cx="3757960" cy="2215372"/>
            <a:chOff x="500034" y="1071546"/>
            <a:chExt cx="3757960" cy="2215372"/>
          </a:xfrm>
        </p:grpSpPr>
        <p:cxnSp>
          <p:nvCxnSpPr>
            <p:cNvPr id="8" name="Прямая со стрелкой 7"/>
            <p:cNvCxnSpPr/>
            <p:nvPr/>
          </p:nvCxnSpPr>
          <p:spPr>
            <a:xfrm rot="5400000" flipH="1" flipV="1">
              <a:off x="-178627" y="2178835"/>
              <a:ext cx="221457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642910" y="2000240"/>
              <a:ext cx="321471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500034" y="1071546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29058" y="2071678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ru-RU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142976" y="164305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428860" y="164305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785918" y="271462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y=f(x)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1571604" y="207167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29" name="Object 6"/>
          <p:cNvGraphicFramePr>
            <a:graphicFrameLocks noChangeAspect="1"/>
          </p:cNvGraphicFramePr>
          <p:nvPr/>
        </p:nvGraphicFramePr>
        <p:xfrm>
          <a:off x="4714876" y="1571612"/>
          <a:ext cx="3143272" cy="1031134"/>
        </p:xfrm>
        <a:graphic>
          <a:graphicData uri="http://schemas.openxmlformats.org/presentationml/2006/ole">
            <p:oleObj spid="_x0000_s21506" name="Формула" r:id="rId3" imgW="812520" imgH="41904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28596" y="714356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1)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00034" y="3643314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2)</a:t>
            </a:r>
            <a:endParaRPr lang="ru-RU" dirty="0"/>
          </a:p>
        </p:txBody>
      </p:sp>
      <p:grpSp>
        <p:nvGrpSpPr>
          <p:cNvPr id="33" name="Группа 32"/>
          <p:cNvGrpSpPr/>
          <p:nvPr/>
        </p:nvGrpSpPr>
        <p:grpSpPr>
          <a:xfrm>
            <a:off x="1000100" y="3929066"/>
            <a:ext cx="3757960" cy="2215372"/>
            <a:chOff x="500034" y="1071546"/>
            <a:chExt cx="3757960" cy="2215372"/>
          </a:xfrm>
        </p:grpSpPr>
        <p:cxnSp>
          <p:nvCxnSpPr>
            <p:cNvPr id="34" name="Прямая со стрелкой 33"/>
            <p:cNvCxnSpPr/>
            <p:nvPr/>
          </p:nvCxnSpPr>
          <p:spPr>
            <a:xfrm rot="5400000" flipH="1" flipV="1">
              <a:off x="-178627" y="2178835"/>
              <a:ext cx="221457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>
              <a:off x="642910" y="2000240"/>
              <a:ext cx="321471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00034" y="1071546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929058" y="2071678"/>
              <a:ext cx="3289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X</a:t>
              </a:r>
              <a:endParaRPr lang="ru-RU" dirty="0"/>
            </a:p>
          </p:txBody>
        </p:sp>
      </p:grpSp>
      <p:sp>
        <p:nvSpPr>
          <p:cNvPr id="39" name="Полилиния 38"/>
          <p:cNvSpPr/>
          <p:nvPr/>
        </p:nvSpPr>
        <p:spPr>
          <a:xfrm>
            <a:off x="1382486" y="4201886"/>
            <a:ext cx="2837542" cy="1230085"/>
          </a:xfrm>
          <a:custGeom>
            <a:avLst/>
            <a:gdLst>
              <a:gd name="connsiteX0" fmla="*/ 0 w 2837542"/>
              <a:gd name="connsiteY0" fmla="*/ 0 h 1230085"/>
              <a:gd name="connsiteX1" fmla="*/ 511628 w 2837542"/>
              <a:gd name="connsiteY1" fmla="*/ 10885 h 1230085"/>
              <a:gd name="connsiteX2" fmla="*/ 762000 w 2837542"/>
              <a:gd name="connsiteY2" fmla="*/ 21771 h 1230085"/>
              <a:gd name="connsiteX3" fmla="*/ 914400 w 2837542"/>
              <a:gd name="connsiteY3" fmla="*/ 76200 h 1230085"/>
              <a:gd name="connsiteX4" fmla="*/ 1099457 w 2837542"/>
              <a:gd name="connsiteY4" fmla="*/ 228600 h 1230085"/>
              <a:gd name="connsiteX5" fmla="*/ 1338943 w 2837542"/>
              <a:gd name="connsiteY5" fmla="*/ 402771 h 1230085"/>
              <a:gd name="connsiteX6" fmla="*/ 1469571 w 2837542"/>
              <a:gd name="connsiteY6" fmla="*/ 620485 h 1230085"/>
              <a:gd name="connsiteX7" fmla="*/ 1665514 w 2837542"/>
              <a:gd name="connsiteY7" fmla="*/ 892628 h 1230085"/>
              <a:gd name="connsiteX8" fmla="*/ 1970314 w 2837542"/>
              <a:gd name="connsiteY8" fmla="*/ 1034143 h 1230085"/>
              <a:gd name="connsiteX9" fmla="*/ 2329543 w 2837542"/>
              <a:gd name="connsiteY9" fmla="*/ 1186543 h 1230085"/>
              <a:gd name="connsiteX10" fmla="*/ 2754085 w 2837542"/>
              <a:gd name="connsiteY10" fmla="*/ 1219200 h 1230085"/>
              <a:gd name="connsiteX11" fmla="*/ 2830285 w 2837542"/>
              <a:gd name="connsiteY11" fmla="*/ 1230085 h 1230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37542" h="1230085">
                <a:moveTo>
                  <a:pt x="0" y="0"/>
                </a:moveTo>
                <a:lnTo>
                  <a:pt x="511628" y="10885"/>
                </a:lnTo>
                <a:cubicBezTo>
                  <a:pt x="638628" y="14513"/>
                  <a:pt x="694871" y="10885"/>
                  <a:pt x="762000" y="21771"/>
                </a:cubicBezTo>
                <a:cubicBezTo>
                  <a:pt x="829129" y="32657"/>
                  <a:pt x="858157" y="41729"/>
                  <a:pt x="914400" y="76200"/>
                </a:cubicBezTo>
                <a:cubicBezTo>
                  <a:pt x="970643" y="110671"/>
                  <a:pt x="1028700" y="174172"/>
                  <a:pt x="1099457" y="228600"/>
                </a:cubicBezTo>
                <a:cubicBezTo>
                  <a:pt x="1170214" y="283028"/>
                  <a:pt x="1277257" y="337457"/>
                  <a:pt x="1338943" y="402771"/>
                </a:cubicBezTo>
                <a:cubicBezTo>
                  <a:pt x="1400629" y="468085"/>
                  <a:pt x="1415143" y="538842"/>
                  <a:pt x="1469571" y="620485"/>
                </a:cubicBezTo>
                <a:cubicBezTo>
                  <a:pt x="1523999" y="702128"/>
                  <a:pt x="1582057" y="823685"/>
                  <a:pt x="1665514" y="892628"/>
                </a:cubicBezTo>
                <a:cubicBezTo>
                  <a:pt x="1748971" y="961571"/>
                  <a:pt x="1859643" y="985157"/>
                  <a:pt x="1970314" y="1034143"/>
                </a:cubicBezTo>
                <a:cubicBezTo>
                  <a:pt x="2080985" y="1083129"/>
                  <a:pt x="2198915" y="1155700"/>
                  <a:pt x="2329543" y="1186543"/>
                </a:cubicBezTo>
                <a:cubicBezTo>
                  <a:pt x="2460171" y="1217386"/>
                  <a:pt x="2670628" y="1211943"/>
                  <a:pt x="2754085" y="1219200"/>
                </a:cubicBezTo>
                <a:cubicBezTo>
                  <a:pt x="2837542" y="1226457"/>
                  <a:pt x="2835728" y="1228271"/>
                  <a:pt x="2830285" y="1230085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5400000">
            <a:off x="1393009" y="4536289"/>
            <a:ext cx="642942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3643306" y="5143512"/>
            <a:ext cx="571504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2500298" y="4071942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y=f(x)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571604" y="492919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3786182" y="4572008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2643174" y="485776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2000232" y="4357694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ru-RU" baseline="-25000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428992" y="4929198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ru-RU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51" name="Object 6"/>
          <p:cNvGraphicFramePr>
            <a:graphicFrameLocks noChangeAspect="1"/>
          </p:cNvGraphicFramePr>
          <p:nvPr/>
        </p:nvGraphicFramePr>
        <p:xfrm>
          <a:off x="4143372" y="3429000"/>
          <a:ext cx="4479949" cy="931829"/>
        </p:xfrm>
        <a:graphic>
          <a:graphicData uri="http://schemas.openxmlformats.org/presentationml/2006/ole">
            <p:oleObj spid="_x0000_s21508" name="Формула" r:id="rId4" imgW="12826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3" grpId="0" animBg="1"/>
      <p:bldP spid="12" grpId="0" animBg="1"/>
      <p:bldP spid="25" grpId="0"/>
      <p:bldP spid="26" grpId="0"/>
      <p:bldP spid="27" grpId="0"/>
      <p:bldP spid="28" grpId="0"/>
      <p:bldP spid="30" grpId="0"/>
      <p:bldP spid="32" grpId="0"/>
      <p:bldP spid="39" grpId="0" animBg="1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Прямоугольник 53"/>
          <p:cNvSpPr/>
          <p:nvPr/>
        </p:nvSpPr>
        <p:spPr>
          <a:xfrm>
            <a:off x="4000496" y="1142984"/>
            <a:ext cx="4786346" cy="10001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286248" y="3929066"/>
            <a:ext cx="4429156" cy="11430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Возможные случаи:</a:t>
            </a:r>
            <a:endParaRPr lang="ru-RU" sz="3600" dirty="0">
              <a:solidFill>
                <a:srgbClr val="FF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-177833" y="1892289"/>
            <a:ext cx="221457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714348" y="2500306"/>
            <a:ext cx="321471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000100" y="78579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000496" y="250030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285852" y="25717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3357554" y="257174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214414" y="1571612"/>
            <a:ext cx="928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y=f(x)</a:t>
            </a:r>
            <a:endParaRPr lang="ru-RU" dirty="0"/>
          </a:p>
        </p:txBody>
      </p:sp>
      <p:graphicFrame>
        <p:nvGraphicFramePr>
          <p:cNvPr id="29" name="Object 6"/>
          <p:cNvGraphicFramePr>
            <a:graphicFrameLocks noChangeAspect="1"/>
          </p:cNvGraphicFramePr>
          <p:nvPr/>
        </p:nvGraphicFramePr>
        <p:xfrm>
          <a:off x="4286248" y="4000504"/>
          <a:ext cx="4518025" cy="1031875"/>
        </p:xfrm>
        <a:graphic>
          <a:graphicData uri="http://schemas.openxmlformats.org/presentationml/2006/ole">
            <p:oleObj spid="_x0000_s22530" name="Формула" r:id="rId3" imgW="1168200" imgH="41904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428596" y="714356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3)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00034" y="3643314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4)</a:t>
            </a:r>
            <a:endParaRPr lang="ru-RU" dirty="0"/>
          </a:p>
        </p:txBody>
      </p:sp>
      <p:cxnSp>
        <p:nvCxnSpPr>
          <p:cNvPr id="34" name="Прямая со стрелкой 33"/>
          <p:cNvCxnSpPr/>
          <p:nvPr/>
        </p:nvCxnSpPr>
        <p:spPr>
          <a:xfrm rot="5400000" flipH="1" flipV="1">
            <a:off x="321439" y="5036355"/>
            <a:ext cx="221457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1214414" y="5643578"/>
            <a:ext cx="321471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00100" y="392906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4429124" y="571501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1928794" y="3786190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y=f(x)</a:t>
            </a:r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1714480" y="564357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3357554" y="5643578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2500298" y="250030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1857356" y="2000240"/>
            <a:ext cx="407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ru-RU" baseline="-25000" dirty="0">
              <a:solidFill>
                <a:srgbClr val="FF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786050" y="2000240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ru-RU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51" name="Object 6"/>
          <p:cNvGraphicFramePr>
            <a:graphicFrameLocks noChangeAspect="1"/>
          </p:cNvGraphicFramePr>
          <p:nvPr/>
        </p:nvGraphicFramePr>
        <p:xfrm>
          <a:off x="4143372" y="1214422"/>
          <a:ext cx="4479949" cy="931829"/>
        </p:xfrm>
        <a:graphic>
          <a:graphicData uri="http://schemas.openxmlformats.org/presentationml/2006/ole">
            <p:oleObj spid="_x0000_s22531" name="Формула" r:id="rId4" imgW="1282680" imgH="419040" progId="Equation.3">
              <p:embed/>
            </p:oleObj>
          </a:graphicData>
        </a:graphic>
      </p:graphicFrame>
      <p:sp>
        <p:nvSpPr>
          <p:cNvPr id="40" name="Полилиния 39"/>
          <p:cNvSpPr/>
          <p:nvPr/>
        </p:nvSpPr>
        <p:spPr>
          <a:xfrm>
            <a:off x="566057" y="1143000"/>
            <a:ext cx="2873829" cy="1665514"/>
          </a:xfrm>
          <a:custGeom>
            <a:avLst/>
            <a:gdLst>
              <a:gd name="connsiteX0" fmla="*/ 0 w 2873829"/>
              <a:gd name="connsiteY0" fmla="*/ 1665514 h 1665514"/>
              <a:gd name="connsiteX1" fmla="*/ 576943 w 2873829"/>
              <a:gd name="connsiteY1" fmla="*/ 1556657 h 1665514"/>
              <a:gd name="connsiteX2" fmla="*/ 794657 w 2873829"/>
              <a:gd name="connsiteY2" fmla="*/ 1360714 h 1665514"/>
              <a:gd name="connsiteX3" fmla="*/ 1012372 w 2873829"/>
              <a:gd name="connsiteY3" fmla="*/ 1110343 h 1665514"/>
              <a:gd name="connsiteX4" fmla="*/ 1393372 w 2873829"/>
              <a:gd name="connsiteY4" fmla="*/ 816429 h 1665514"/>
              <a:gd name="connsiteX5" fmla="*/ 1785257 w 2873829"/>
              <a:gd name="connsiteY5" fmla="*/ 522514 h 1665514"/>
              <a:gd name="connsiteX6" fmla="*/ 2471057 w 2873829"/>
              <a:gd name="connsiteY6" fmla="*/ 272143 h 1665514"/>
              <a:gd name="connsiteX7" fmla="*/ 2873829 w 2873829"/>
              <a:gd name="connsiteY7" fmla="*/ 0 h 166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73829" h="1665514">
                <a:moveTo>
                  <a:pt x="0" y="1665514"/>
                </a:moveTo>
                <a:cubicBezTo>
                  <a:pt x="222250" y="1636485"/>
                  <a:pt x="444500" y="1607457"/>
                  <a:pt x="576943" y="1556657"/>
                </a:cubicBezTo>
                <a:cubicBezTo>
                  <a:pt x="709386" y="1505857"/>
                  <a:pt x="722086" y="1435100"/>
                  <a:pt x="794657" y="1360714"/>
                </a:cubicBezTo>
                <a:cubicBezTo>
                  <a:pt x="867229" y="1286328"/>
                  <a:pt x="912586" y="1201057"/>
                  <a:pt x="1012372" y="1110343"/>
                </a:cubicBezTo>
                <a:cubicBezTo>
                  <a:pt x="1112158" y="1019629"/>
                  <a:pt x="1264558" y="914400"/>
                  <a:pt x="1393372" y="816429"/>
                </a:cubicBezTo>
                <a:cubicBezTo>
                  <a:pt x="1522186" y="718458"/>
                  <a:pt x="1605643" y="613228"/>
                  <a:pt x="1785257" y="522514"/>
                </a:cubicBezTo>
                <a:cubicBezTo>
                  <a:pt x="1964871" y="431800"/>
                  <a:pt x="2289628" y="359229"/>
                  <a:pt x="2471057" y="272143"/>
                </a:cubicBezTo>
                <a:cubicBezTo>
                  <a:pt x="2652486" y="185057"/>
                  <a:pt x="2810329" y="45357"/>
                  <a:pt x="2873829" y="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олилиния 51"/>
          <p:cNvSpPr/>
          <p:nvPr/>
        </p:nvSpPr>
        <p:spPr>
          <a:xfrm>
            <a:off x="1857356" y="1285860"/>
            <a:ext cx="2143140" cy="1571636"/>
          </a:xfrm>
          <a:custGeom>
            <a:avLst/>
            <a:gdLst>
              <a:gd name="connsiteX0" fmla="*/ 0 w 1839685"/>
              <a:gd name="connsiteY0" fmla="*/ 0 h 1295400"/>
              <a:gd name="connsiteX1" fmla="*/ 293914 w 1839685"/>
              <a:gd name="connsiteY1" fmla="*/ 21771 h 1295400"/>
              <a:gd name="connsiteX2" fmla="*/ 446314 w 1839685"/>
              <a:gd name="connsiteY2" fmla="*/ 130628 h 1295400"/>
              <a:gd name="connsiteX3" fmla="*/ 707571 w 1839685"/>
              <a:gd name="connsiteY3" fmla="*/ 293914 h 1295400"/>
              <a:gd name="connsiteX4" fmla="*/ 914400 w 1839685"/>
              <a:gd name="connsiteY4" fmla="*/ 468086 h 1295400"/>
              <a:gd name="connsiteX5" fmla="*/ 1284514 w 1839685"/>
              <a:gd name="connsiteY5" fmla="*/ 598714 h 1295400"/>
              <a:gd name="connsiteX6" fmla="*/ 1491342 w 1839685"/>
              <a:gd name="connsiteY6" fmla="*/ 816428 h 1295400"/>
              <a:gd name="connsiteX7" fmla="*/ 1643742 w 1839685"/>
              <a:gd name="connsiteY7" fmla="*/ 1077686 h 1295400"/>
              <a:gd name="connsiteX8" fmla="*/ 1839685 w 1839685"/>
              <a:gd name="connsiteY8" fmla="*/ 129540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39685" h="1295400">
                <a:moveTo>
                  <a:pt x="0" y="0"/>
                </a:moveTo>
                <a:cubicBezTo>
                  <a:pt x="109764" y="0"/>
                  <a:pt x="219528" y="0"/>
                  <a:pt x="293914" y="21771"/>
                </a:cubicBezTo>
                <a:cubicBezTo>
                  <a:pt x="368300" y="43542"/>
                  <a:pt x="377371" y="85271"/>
                  <a:pt x="446314" y="130628"/>
                </a:cubicBezTo>
                <a:cubicBezTo>
                  <a:pt x="515257" y="175985"/>
                  <a:pt x="629557" y="237671"/>
                  <a:pt x="707571" y="293914"/>
                </a:cubicBezTo>
                <a:cubicBezTo>
                  <a:pt x="785585" y="350157"/>
                  <a:pt x="818243" y="417286"/>
                  <a:pt x="914400" y="468086"/>
                </a:cubicBezTo>
                <a:cubicBezTo>
                  <a:pt x="1010557" y="518886"/>
                  <a:pt x="1188357" y="540657"/>
                  <a:pt x="1284514" y="598714"/>
                </a:cubicBezTo>
                <a:cubicBezTo>
                  <a:pt x="1380671" y="656771"/>
                  <a:pt x="1431471" y="736599"/>
                  <a:pt x="1491342" y="816428"/>
                </a:cubicBezTo>
                <a:cubicBezTo>
                  <a:pt x="1551213" y="896257"/>
                  <a:pt x="1585685" y="997857"/>
                  <a:pt x="1643742" y="1077686"/>
                </a:cubicBezTo>
                <a:cubicBezTo>
                  <a:pt x="1701799" y="1157515"/>
                  <a:pt x="1805214" y="1259114"/>
                  <a:pt x="1839685" y="129540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rot="16200000" flipH="1">
            <a:off x="2107389" y="2035958"/>
            <a:ext cx="928694" cy="1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2928926" y="1571612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y=g(x)</a:t>
            </a:r>
            <a:endParaRPr lang="ru-RU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2143108" y="5143512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y=g(x)</a:t>
            </a:r>
            <a:endParaRPr lang="ru-RU" dirty="0"/>
          </a:p>
        </p:txBody>
      </p:sp>
      <p:sp>
        <p:nvSpPr>
          <p:cNvPr id="61" name="Полилиния 60"/>
          <p:cNvSpPr/>
          <p:nvPr/>
        </p:nvSpPr>
        <p:spPr>
          <a:xfrm>
            <a:off x="1202872" y="3873500"/>
            <a:ext cx="2781299" cy="883557"/>
          </a:xfrm>
          <a:custGeom>
            <a:avLst/>
            <a:gdLst>
              <a:gd name="connsiteX0" fmla="*/ 5442 w 2781299"/>
              <a:gd name="connsiteY0" fmla="*/ 883557 h 883557"/>
              <a:gd name="connsiteX1" fmla="*/ 27214 w 2781299"/>
              <a:gd name="connsiteY1" fmla="*/ 829129 h 883557"/>
              <a:gd name="connsiteX2" fmla="*/ 168728 w 2781299"/>
              <a:gd name="connsiteY2" fmla="*/ 698500 h 883557"/>
              <a:gd name="connsiteX3" fmla="*/ 538842 w 2781299"/>
              <a:gd name="connsiteY3" fmla="*/ 567871 h 883557"/>
              <a:gd name="connsiteX4" fmla="*/ 996042 w 2781299"/>
              <a:gd name="connsiteY4" fmla="*/ 480786 h 883557"/>
              <a:gd name="connsiteX5" fmla="*/ 1366157 w 2781299"/>
              <a:gd name="connsiteY5" fmla="*/ 208643 h 883557"/>
              <a:gd name="connsiteX6" fmla="*/ 1953985 w 2781299"/>
              <a:gd name="connsiteY6" fmla="*/ 34471 h 883557"/>
              <a:gd name="connsiteX7" fmla="*/ 2781299 w 2781299"/>
              <a:gd name="connsiteY7" fmla="*/ 1814 h 88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81299" h="883557">
                <a:moveTo>
                  <a:pt x="5442" y="883557"/>
                </a:moveTo>
                <a:cubicBezTo>
                  <a:pt x="2721" y="871764"/>
                  <a:pt x="0" y="859972"/>
                  <a:pt x="27214" y="829129"/>
                </a:cubicBezTo>
                <a:cubicBezTo>
                  <a:pt x="54428" y="798286"/>
                  <a:pt x="83457" y="742043"/>
                  <a:pt x="168728" y="698500"/>
                </a:cubicBezTo>
                <a:cubicBezTo>
                  <a:pt x="253999" y="654957"/>
                  <a:pt x="400956" y="604157"/>
                  <a:pt x="538842" y="567871"/>
                </a:cubicBezTo>
                <a:cubicBezTo>
                  <a:pt x="676728" y="531585"/>
                  <a:pt x="858156" y="540657"/>
                  <a:pt x="996042" y="480786"/>
                </a:cubicBezTo>
                <a:cubicBezTo>
                  <a:pt x="1133928" y="420915"/>
                  <a:pt x="1206500" y="283029"/>
                  <a:pt x="1366157" y="208643"/>
                </a:cubicBezTo>
                <a:cubicBezTo>
                  <a:pt x="1525814" y="134257"/>
                  <a:pt x="1718128" y="68943"/>
                  <a:pt x="1953985" y="34471"/>
                </a:cubicBezTo>
                <a:cubicBezTo>
                  <a:pt x="2189842" y="0"/>
                  <a:pt x="2592613" y="39914"/>
                  <a:pt x="2781299" y="1814"/>
                </a:cubicBezTo>
              </a:path>
            </a:pathLst>
          </a:cu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олилиния 61"/>
          <p:cNvSpPr/>
          <p:nvPr/>
        </p:nvSpPr>
        <p:spPr>
          <a:xfrm>
            <a:off x="1214414" y="5000636"/>
            <a:ext cx="3012619" cy="525931"/>
          </a:xfrm>
          <a:custGeom>
            <a:avLst/>
            <a:gdLst>
              <a:gd name="connsiteX0" fmla="*/ 0 w 3320142"/>
              <a:gd name="connsiteY0" fmla="*/ 21772 h 457200"/>
              <a:gd name="connsiteX1" fmla="*/ 283028 w 3320142"/>
              <a:gd name="connsiteY1" fmla="*/ 0 h 457200"/>
              <a:gd name="connsiteX2" fmla="*/ 664028 w 3320142"/>
              <a:gd name="connsiteY2" fmla="*/ 21772 h 457200"/>
              <a:gd name="connsiteX3" fmla="*/ 1121228 w 3320142"/>
              <a:gd name="connsiteY3" fmla="*/ 130629 h 457200"/>
              <a:gd name="connsiteX4" fmla="*/ 1948542 w 3320142"/>
              <a:gd name="connsiteY4" fmla="*/ 261258 h 457200"/>
              <a:gd name="connsiteX5" fmla="*/ 2318657 w 3320142"/>
              <a:gd name="connsiteY5" fmla="*/ 326572 h 457200"/>
              <a:gd name="connsiteX6" fmla="*/ 2743200 w 3320142"/>
              <a:gd name="connsiteY6" fmla="*/ 315686 h 457200"/>
              <a:gd name="connsiteX7" fmla="*/ 3320142 w 3320142"/>
              <a:gd name="connsiteY7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0142" h="457200">
                <a:moveTo>
                  <a:pt x="0" y="21772"/>
                </a:moveTo>
                <a:cubicBezTo>
                  <a:pt x="86178" y="10886"/>
                  <a:pt x="172357" y="0"/>
                  <a:pt x="283028" y="0"/>
                </a:cubicBezTo>
                <a:cubicBezTo>
                  <a:pt x="393699" y="0"/>
                  <a:pt x="524328" y="1"/>
                  <a:pt x="664028" y="21772"/>
                </a:cubicBezTo>
                <a:cubicBezTo>
                  <a:pt x="803728" y="43543"/>
                  <a:pt x="907142" y="90715"/>
                  <a:pt x="1121228" y="130629"/>
                </a:cubicBezTo>
                <a:cubicBezTo>
                  <a:pt x="1335314" y="170543"/>
                  <a:pt x="1748971" y="228601"/>
                  <a:pt x="1948542" y="261258"/>
                </a:cubicBezTo>
                <a:cubicBezTo>
                  <a:pt x="2148113" y="293915"/>
                  <a:pt x="2186214" y="317501"/>
                  <a:pt x="2318657" y="326572"/>
                </a:cubicBezTo>
                <a:cubicBezTo>
                  <a:pt x="2451100" y="335643"/>
                  <a:pt x="2576286" y="293915"/>
                  <a:pt x="2743200" y="315686"/>
                </a:cubicBezTo>
                <a:cubicBezTo>
                  <a:pt x="2910114" y="337457"/>
                  <a:pt x="3240314" y="455386"/>
                  <a:pt x="3320142" y="45720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rot="5400000">
            <a:off x="1250133" y="5036355"/>
            <a:ext cx="1214446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>
            <a:off x="2607455" y="4750603"/>
            <a:ext cx="1785950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2428860" y="4429132"/>
            <a:ext cx="378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77" name="Прямая соединительная линия 76"/>
          <p:cNvCxnSpPr>
            <a:endCxn id="61" idx="4"/>
          </p:cNvCxnSpPr>
          <p:nvPr/>
        </p:nvCxnSpPr>
        <p:spPr>
          <a:xfrm flipV="1">
            <a:off x="1857356" y="4354286"/>
            <a:ext cx="341558" cy="289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V="1">
            <a:off x="1857356" y="4000504"/>
            <a:ext cx="1000132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2000232" y="3929066"/>
            <a:ext cx="1285884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>
            <a:endCxn id="62" idx="3"/>
          </p:cNvCxnSpPr>
          <p:nvPr/>
        </p:nvCxnSpPr>
        <p:spPr>
          <a:xfrm rot="10800000" flipV="1">
            <a:off x="2231790" y="4071942"/>
            <a:ext cx="1268640" cy="1078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rot="10800000" flipV="1">
            <a:off x="2857488" y="4714884"/>
            <a:ext cx="642942" cy="571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10800000" flipV="1">
            <a:off x="2571736" y="4429132"/>
            <a:ext cx="928694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rot="10800000" flipV="1">
            <a:off x="3143240" y="5072074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3" grpId="0" animBg="1"/>
      <p:bldP spid="23" grpId="0"/>
      <p:bldP spid="24" grpId="0"/>
      <p:bldP spid="25" grpId="0"/>
      <p:bldP spid="26" grpId="0"/>
      <p:bldP spid="27" grpId="0"/>
      <p:bldP spid="30" grpId="0"/>
      <p:bldP spid="32" grpId="0"/>
      <p:bldP spid="36" grpId="0"/>
      <p:bldP spid="37" grpId="0"/>
      <p:bldP spid="44" grpId="0"/>
      <p:bldP spid="45" grpId="0"/>
      <p:bldP spid="46" grpId="0"/>
      <p:bldP spid="47" grpId="0"/>
      <p:bldP spid="48" grpId="0"/>
      <p:bldP spid="49" grpId="0"/>
      <p:bldP spid="40" grpId="0" animBg="1"/>
      <p:bldP spid="52" grpId="0" animBg="1"/>
      <p:bldP spid="59" grpId="0"/>
      <p:bldP spid="60" grpId="0"/>
      <p:bldP spid="61" grpId="0" animBg="1"/>
      <p:bldP spid="62" grpId="0" animBg="1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Как найти площадь фигуры?</a:t>
            </a:r>
            <a:endParaRPr lang="ru-RU" sz="3600" dirty="0">
              <a:solidFill>
                <a:srgbClr val="FF0000"/>
              </a:solidFill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5500694" y="1214422"/>
          <a:ext cx="1582738" cy="1035050"/>
        </p:xfrm>
        <a:graphic>
          <a:graphicData uri="http://schemas.openxmlformats.org/presentationml/2006/ole">
            <p:oleObj spid="_x0000_s26626" name="Формула" r:id="rId3" imgW="660240" imgH="431640" progId="Equation.3">
              <p:embed/>
            </p:oleObj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2500298" y="1643050"/>
            <a:ext cx="3786214" cy="3929090"/>
            <a:chOff x="3851275" y="1412875"/>
            <a:chExt cx="3790950" cy="4176713"/>
          </a:xfrm>
        </p:grpSpPr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51275" y="1412875"/>
              <a:ext cx="3790950" cy="417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6804025" y="2276475"/>
              <a:ext cx="0" cy="2879725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>
              <a:off x="5435600" y="4581525"/>
              <a:ext cx="0" cy="574675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1571604" y="2000240"/>
          <a:ext cx="1584325" cy="569912"/>
        </p:xfrm>
        <a:graphic>
          <a:graphicData uri="http://schemas.openxmlformats.org/presentationml/2006/ole">
            <p:oleObj spid="_x0000_s26627" name="Формула" r:id="rId5" imgW="634725" imgH="22850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Как найти площадь фигуры?</a:t>
            </a:r>
            <a:endParaRPr lang="ru-RU" sz="3600" dirty="0">
              <a:solidFill>
                <a:srgbClr val="FF0000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2428860" y="1428736"/>
            <a:ext cx="4608513" cy="4248150"/>
            <a:chOff x="3708400" y="1196975"/>
            <a:chExt cx="4608513" cy="4248150"/>
          </a:xfrm>
        </p:grpSpPr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08400" y="1196975"/>
              <a:ext cx="4608513" cy="424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5867400" y="2133600"/>
              <a:ext cx="0" cy="158273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2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5214942" y="4714884"/>
          <a:ext cx="3168650" cy="600075"/>
        </p:xfrm>
        <a:graphic>
          <a:graphicData uri="http://schemas.openxmlformats.org/presentationml/2006/ole">
            <p:oleObj spid="_x0000_s27653" name="Формула" r:id="rId4" imgW="1206500" imgH="228600" progId="Equation.3">
              <p:embed/>
            </p:oleObj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1643042" y="2000240"/>
          <a:ext cx="1357322" cy="718582"/>
        </p:xfrm>
        <a:graphic>
          <a:graphicData uri="http://schemas.openxmlformats.org/presentationml/2006/ole">
            <p:oleObj spid="_x0000_s27652" name="Формула" r:id="rId5" imgW="431613" imgH="22850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785786" y="4857760"/>
            <a:ext cx="7858180" cy="1285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i="1" dirty="0" smtClean="0">
                <a:solidFill>
                  <a:schemeClr val="accent1">
                    <a:lumMod val="75000"/>
                  </a:schemeClr>
                </a:solidFill>
              </a:rPr>
              <a:t>Вычислите площадь фигуры, ограниченной графиком функции                                и осью Х.</a:t>
            </a:r>
            <a:endParaRPr lang="ru-RU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" name="Object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785794"/>
            <a:ext cx="2895773" cy="500066"/>
          </a:xfrm>
          <a:prstGeom prst="rect">
            <a:avLst/>
          </a:prstGeom>
          <a:noFill/>
        </p:spPr>
      </p:pic>
      <p:pic>
        <p:nvPicPr>
          <p:cNvPr id="21" name="Object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5072074"/>
            <a:ext cx="7058025" cy="820737"/>
          </a:xfrm>
          <a:prstGeom prst="rect">
            <a:avLst/>
          </a:prstGeom>
          <a:noFill/>
        </p:spPr>
      </p:pic>
      <p:grpSp>
        <p:nvGrpSpPr>
          <p:cNvPr id="25" name="Группа 24"/>
          <p:cNvGrpSpPr/>
          <p:nvPr/>
        </p:nvGrpSpPr>
        <p:grpSpPr>
          <a:xfrm>
            <a:off x="1857356" y="1571612"/>
            <a:ext cx="4762523" cy="3000396"/>
            <a:chOff x="1331913" y="2273300"/>
            <a:chExt cx="6048375" cy="4327525"/>
          </a:xfrm>
        </p:grpSpPr>
        <p:sp>
          <p:nvSpPr>
            <p:cNvPr id="10" name="Line 2"/>
            <p:cNvSpPr>
              <a:spLocks noChangeShapeType="1"/>
            </p:cNvSpPr>
            <p:nvPr/>
          </p:nvSpPr>
          <p:spPr bwMode="auto">
            <a:xfrm flipV="1">
              <a:off x="1979613" y="2417763"/>
              <a:ext cx="0" cy="3744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1" name="Line 3"/>
            <p:cNvSpPr>
              <a:spLocks noChangeShapeType="1"/>
            </p:cNvSpPr>
            <p:nvPr/>
          </p:nvSpPr>
          <p:spPr bwMode="auto">
            <a:xfrm>
              <a:off x="1979613" y="6162675"/>
              <a:ext cx="4968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2" name="Freeform 4"/>
            <p:cNvSpPr>
              <a:spLocks/>
            </p:cNvSpPr>
            <p:nvPr/>
          </p:nvSpPr>
          <p:spPr bwMode="auto">
            <a:xfrm>
              <a:off x="2771776" y="2994025"/>
              <a:ext cx="3671887" cy="3457575"/>
            </a:xfrm>
            <a:custGeom>
              <a:avLst/>
              <a:gdLst/>
              <a:ahLst/>
              <a:cxnLst>
                <a:cxn ang="0">
                  <a:pos x="0" y="2178"/>
                </a:cxn>
                <a:cxn ang="0">
                  <a:pos x="680" y="0"/>
                </a:cxn>
                <a:cxn ang="0">
                  <a:pos x="1451" y="2178"/>
                </a:cxn>
              </a:cxnLst>
              <a:rect l="0" t="0" r="r" b="b"/>
              <a:pathLst>
                <a:path w="1451" h="2178">
                  <a:moveTo>
                    <a:pt x="0" y="2178"/>
                  </a:moveTo>
                  <a:cubicBezTo>
                    <a:pt x="219" y="1089"/>
                    <a:pt x="438" y="0"/>
                    <a:pt x="680" y="0"/>
                  </a:cubicBezTo>
                  <a:cubicBezTo>
                    <a:pt x="922" y="0"/>
                    <a:pt x="1186" y="1089"/>
                    <a:pt x="1451" y="2178"/>
                  </a:cubicBezTo>
                </a:path>
              </a:pathLst>
            </a:custGeom>
            <a:noFill/>
            <a:ln w="57150" cmpd="sng">
              <a:solidFill>
                <a:srgbClr val="3366CC"/>
              </a:solidFill>
              <a:round/>
              <a:headEnd/>
              <a:tailEnd/>
            </a:ln>
            <a:effectLst/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6948488" y="6162675"/>
              <a:ext cx="4318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/>
                <a:t>x</a:t>
              </a:r>
              <a:endParaRPr lang="ru-RU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1331913" y="2273300"/>
              <a:ext cx="4318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/>
                <a:t>y</a:t>
              </a:r>
              <a:endParaRPr lang="ru-RU"/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2843213" y="6162675"/>
              <a:ext cx="36036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/>
                <a:t>2</a:t>
              </a:r>
              <a:endParaRPr lang="ru-RU"/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6083301" y="6234113"/>
              <a:ext cx="4318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/>
                <a:t>5</a:t>
              </a:r>
              <a:endParaRPr lang="ru-RU"/>
            </a:p>
          </p:txBody>
        </p:sp>
        <p:sp>
          <p:nvSpPr>
            <p:cNvPr id="22" name="Freeform 48"/>
            <p:cNvSpPr>
              <a:spLocks/>
            </p:cNvSpPr>
            <p:nvPr/>
          </p:nvSpPr>
          <p:spPr bwMode="auto">
            <a:xfrm>
              <a:off x="2963863" y="3067050"/>
              <a:ext cx="3335338" cy="3167063"/>
            </a:xfrm>
            <a:custGeom>
              <a:avLst/>
              <a:gdLst/>
              <a:ahLst/>
              <a:cxnLst>
                <a:cxn ang="0">
                  <a:pos x="604" y="271"/>
                </a:cxn>
                <a:cxn ang="0">
                  <a:pos x="1149" y="45"/>
                </a:cxn>
                <a:cxn ang="0">
                  <a:pos x="468" y="544"/>
                </a:cxn>
                <a:cxn ang="0">
                  <a:pos x="1285" y="181"/>
                </a:cxn>
                <a:cxn ang="0">
                  <a:pos x="332" y="816"/>
                </a:cxn>
                <a:cxn ang="0">
                  <a:pos x="1376" y="362"/>
                </a:cxn>
                <a:cxn ang="0">
                  <a:pos x="196" y="1133"/>
                </a:cxn>
                <a:cxn ang="0">
                  <a:pos x="1512" y="589"/>
                </a:cxn>
                <a:cxn ang="0">
                  <a:pos x="106" y="1451"/>
                </a:cxn>
                <a:cxn ang="0">
                  <a:pos x="1602" y="770"/>
                </a:cxn>
                <a:cxn ang="0">
                  <a:pos x="15" y="1723"/>
                </a:cxn>
                <a:cxn ang="0">
                  <a:pos x="1693" y="997"/>
                </a:cxn>
                <a:cxn ang="0">
                  <a:pos x="151" y="1950"/>
                </a:cxn>
                <a:cxn ang="0">
                  <a:pos x="1829" y="1269"/>
                </a:cxn>
                <a:cxn ang="0">
                  <a:pos x="695" y="1950"/>
                </a:cxn>
                <a:cxn ang="0">
                  <a:pos x="1920" y="1496"/>
                </a:cxn>
                <a:cxn ang="0">
                  <a:pos x="1330" y="1950"/>
                </a:cxn>
                <a:cxn ang="0">
                  <a:pos x="2011" y="1678"/>
                </a:cxn>
                <a:cxn ang="0">
                  <a:pos x="1784" y="1950"/>
                </a:cxn>
                <a:cxn ang="0">
                  <a:pos x="2101" y="1859"/>
                </a:cxn>
              </a:cxnLst>
              <a:rect l="0" t="0" r="r" b="b"/>
              <a:pathLst>
                <a:path w="2101" h="1995">
                  <a:moveTo>
                    <a:pt x="604" y="271"/>
                  </a:moveTo>
                  <a:cubicBezTo>
                    <a:pt x="888" y="135"/>
                    <a:pt x="1172" y="0"/>
                    <a:pt x="1149" y="45"/>
                  </a:cubicBezTo>
                  <a:cubicBezTo>
                    <a:pt x="1126" y="90"/>
                    <a:pt x="445" y="521"/>
                    <a:pt x="468" y="544"/>
                  </a:cubicBezTo>
                  <a:cubicBezTo>
                    <a:pt x="491" y="567"/>
                    <a:pt x="1308" y="136"/>
                    <a:pt x="1285" y="181"/>
                  </a:cubicBezTo>
                  <a:cubicBezTo>
                    <a:pt x="1262" y="226"/>
                    <a:pt x="317" y="786"/>
                    <a:pt x="332" y="816"/>
                  </a:cubicBezTo>
                  <a:cubicBezTo>
                    <a:pt x="347" y="846"/>
                    <a:pt x="1399" y="309"/>
                    <a:pt x="1376" y="362"/>
                  </a:cubicBezTo>
                  <a:cubicBezTo>
                    <a:pt x="1353" y="415"/>
                    <a:pt x="173" y="1095"/>
                    <a:pt x="196" y="1133"/>
                  </a:cubicBezTo>
                  <a:cubicBezTo>
                    <a:pt x="219" y="1171"/>
                    <a:pt x="1527" y="536"/>
                    <a:pt x="1512" y="589"/>
                  </a:cubicBezTo>
                  <a:cubicBezTo>
                    <a:pt x="1497" y="642"/>
                    <a:pt x="91" y="1421"/>
                    <a:pt x="106" y="1451"/>
                  </a:cubicBezTo>
                  <a:cubicBezTo>
                    <a:pt x="121" y="1481"/>
                    <a:pt x="1617" y="725"/>
                    <a:pt x="1602" y="770"/>
                  </a:cubicBezTo>
                  <a:cubicBezTo>
                    <a:pt x="1587" y="815"/>
                    <a:pt x="0" y="1685"/>
                    <a:pt x="15" y="1723"/>
                  </a:cubicBezTo>
                  <a:cubicBezTo>
                    <a:pt x="30" y="1761"/>
                    <a:pt x="1670" y="959"/>
                    <a:pt x="1693" y="997"/>
                  </a:cubicBezTo>
                  <a:cubicBezTo>
                    <a:pt x="1716" y="1035"/>
                    <a:pt x="128" y="1905"/>
                    <a:pt x="151" y="1950"/>
                  </a:cubicBezTo>
                  <a:cubicBezTo>
                    <a:pt x="174" y="1995"/>
                    <a:pt x="1738" y="1269"/>
                    <a:pt x="1829" y="1269"/>
                  </a:cubicBezTo>
                  <a:cubicBezTo>
                    <a:pt x="1920" y="1269"/>
                    <a:pt x="680" y="1912"/>
                    <a:pt x="695" y="1950"/>
                  </a:cubicBezTo>
                  <a:cubicBezTo>
                    <a:pt x="710" y="1988"/>
                    <a:pt x="1814" y="1496"/>
                    <a:pt x="1920" y="1496"/>
                  </a:cubicBezTo>
                  <a:cubicBezTo>
                    <a:pt x="2026" y="1496"/>
                    <a:pt x="1315" y="1920"/>
                    <a:pt x="1330" y="1950"/>
                  </a:cubicBezTo>
                  <a:cubicBezTo>
                    <a:pt x="1345" y="1980"/>
                    <a:pt x="1935" y="1678"/>
                    <a:pt x="2011" y="1678"/>
                  </a:cubicBezTo>
                  <a:cubicBezTo>
                    <a:pt x="2087" y="1678"/>
                    <a:pt x="1769" y="1920"/>
                    <a:pt x="1784" y="1950"/>
                  </a:cubicBezTo>
                  <a:cubicBezTo>
                    <a:pt x="1799" y="1980"/>
                    <a:pt x="1950" y="1919"/>
                    <a:pt x="2101" y="185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28596" y="4857760"/>
            <a:ext cx="4857784" cy="10715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Пример: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57158" y="785794"/>
            <a:ext cx="5429288" cy="828668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90000"/>
              </a:lnSpc>
              <a:buNone/>
            </a:pPr>
            <a:r>
              <a:rPr lang="ru-RU" sz="2900" b="1" i="1" dirty="0" smtClean="0">
                <a:solidFill>
                  <a:schemeClr val="bg2">
                    <a:lumMod val="50000"/>
                  </a:schemeClr>
                </a:solidFill>
              </a:rPr>
              <a:t>Вычислить площадь криволинейной трапеции, ограниченной линиями            </a:t>
            </a:r>
          </a:p>
          <a:p>
            <a:pPr algn="just">
              <a:lnSpc>
                <a:spcPct val="90000"/>
              </a:lnSpc>
              <a:buNone/>
            </a:pPr>
            <a:r>
              <a:rPr lang="ru-RU" sz="2900" b="1" i="1" dirty="0" smtClean="0">
                <a:solidFill>
                  <a:schemeClr val="bg2">
                    <a:lumMod val="50000"/>
                  </a:schemeClr>
                </a:solidFill>
              </a:rPr>
              <a:t> 		у = 4 - </a:t>
            </a:r>
            <a:r>
              <a:rPr lang="ru-RU" sz="2900" b="1" i="1" dirty="0" err="1" smtClean="0">
                <a:solidFill>
                  <a:schemeClr val="bg2">
                    <a:lumMod val="50000"/>
                  </a:schemeClr>
                </a:solidFill>
              </a:rPr>
              <a:t>х</a:t>
            </a:r>
            <a:r>
              <a:rPr lang="en-US" sz="2900" b="1" i="1" dirty="0" smtClean="0">
                <a:solidFill>
                  <a:schemeClr val="bg2">
                    <a:lumMod val="50000"/>
                  </a:schemeClr>
                </a:solidFill>
              </a:rPr>
              <a:t>² </a:t>
            </a:r>
            <a:r>
              <a:rPr lang="ru-RU" sz="2900" b="1" i="1" dirty="0" smtClean="0">
                <a:solidFill>
                  <a:schemeClr val="bg2">
                    <a:lumMod val="50000"/>
                  </a:schemeClr>
                </a:solidFill>
              </a:rPr>
              <a:t>и у=0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1643050"/>
            <a:ext cx="5643570" cy="1428760"/>
          </a:xfrm>
        </p:spPr>
        <p:txBody>
          <a:bodyPr>
            <a:normAutofit fontScale="25000" lnSpcReduction="20000"/>
          </a:bodyPr>
          <a:lstStyle/>
          <a:p>
            <a:pPr indent="4680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b="1" i="1" u="sng" dirty="0" smtClean="0"/>
              <a:t>Решение:</a:t>
            </a:r>
            <a:endParaRPr lang="en-US" sz="7200" b="1" i="1" u="sng" dirty="0" smtClean="0"/>
          </a:p>
          <a:p>
            <a:pPr indent="4680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b="1" dirty="0" smtClean="0"/>
              <a:t>1. у = 4 - </a:t>
            </a:r>
            <a:r>
              <a:rPr lang="ru-RU" sz="7200" b="1" dirty="0" err="1" smtClean="0"/>
              <a:t>х</a:t>
            </a:r>
            <a:r>
              <a:rPr lang="en-US" sz="7200" b="1" i="1" dirty="0" smtClean="0"/>
              <a:t>²</a:t>
            </a:r>
            <a:r>
              <a:rPr lang="ru-RU" sz="7200" b="1" dirty="0" smtClean="0"/>
              <a:t>- квадратичная функция, график – парабола, ветви направлены вниз, вершина (0;4)</a:t>
            </a:r>
            <a:r>
              <a:rPr lang="ru-RU" sz="6400" b="1" dirty="0" smtClean="0"/>
              <a:t/>
            </a:r>
            <a:br>
              <a:rPr lang="ru-RU" sz="6400" b="1" dirty="0" smtClean="0"/>
            </a:br>
            <a:r>
              <a:rPr lang="ru-RU" sz="6400" b="1" dirty="0" smtClean="0"/>
              <a:t>у = 0 - ось абсцисс.</a:t>
            </a:r>
          </a:p>
          <a:p>
            <a:endParaRPr lang="ru-RU" dirty="0"/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500034" y="3571876"/>
            <a:ext cx="3971924" cy="8286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3000372"/>
            <a:ext cx="50720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b="1" dirty="0" smtClean="0"/>
              <a:t>2. Найдём точки пересечения параболы с осью Х:	4-х</a:t>
            </a:r>
            <a:r>
              <a:rPr lang="en-US" b="1" i="1" dirty="0" smtClean="0"/>
              <a:t>²</a:t>
            </a:r>
            <a:r>
              <a:rPr lang="ru-RU" b="1" dirty="0" smtClean="0"/>
              <a:t>= 0;</a:t>
            </a:r>
          </a:p>
          <a:p>
            <a:pPr indent="457200"/>
            <a:r>
              <a:rPr lang="ru-RU" b="1" dirty="0" err="1" smtClean="0"/>
              <a:t>х</a:t>
            </a:r>
            <a:r>
              <a:rPr lang="en-US" b="1" i="1" dirty="0" smtClean="0"/>
              <a:t>²</a:t>
            </a:r>
            <a:r>
              <a:rPr lang="ru-RU" b="1" dirty="0" smtClean="0"/>
              <a:t> = 4</a:t>
            </a:r>
            <a:br>
              <a:rPr lang="ru-RU" b="1" dirty="0" smtClean="0"/>
            </a:br>
            <a:r>
              <a:rPr lang="ru-RU" b="1" dirty="0" err="1" smtClean="0"/>
              <a:t>х</a:t>
            </a:r>
            <a:r>
              <a:rPr lang="ru-RU" b="1" dirty="0" smtClean="0"/>
              <a:t> = -2 или </a:t>
            </a:r>
            <a:r>
              <a:rPr lang="ru-RU" b="1" dirty="0" err="1" smtClean="0"/>
              <a:t>х</a:t>
            </a:r>
            <a:r>
              <a:rPr lang="ru-RU" b="1" dirty="0" smtClean="0"/>
              <a:t> = 2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4214818"/>
            <a:ext cx="47862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b="1" dirty="0" smtClean="0"/>
              <a:t>3. Найдём площадь криволинейной трапеции по формуле: </a:t>
            </a:r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500034" y="5000636"/>
          <a:ext cx="2955925" cy="827087"/>
        </p:xfrm>
        <a:graphic>
          <a:graphicData uri="http://schemas.openxmlformats.org/presentationml/2006/ole">
            <p:oleObj spid="_x0000_s25602" name="Формула" r:id="rId3" imgW="952200" imgH="419040" progId="Equation.3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3500430" y="5072074"/>
          <a:ext cx="1492250" cy="633412"/>
        </p:xfrm>
        <a:graphic>
          <a:graphicData uri="http://schemas.openxmlformats.org/presentationml/2006/ole">
            <p:oleObj spid="_x0000_s25603" name="Формула" r:id="rId4" imgW="533160" imgH="355320" progId="Equation.3">
              <p:embed/>
            </p:oleObj>
          </a:graphicData>
        </a:graphic>
      </p:graphicFrame>
      <p:pic>
        <p:nvPicPr>
          <p:cNvPr id="10" name="Picture 5" descr="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8" y="2071678"/>
            <a:ext cx="309416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build="p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164</TotalTime>
  <Words>225</Words>
  <Application>Microsoft Office PowerPoint</Application>
  <PresentationFormat>Экран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Открытая</vt:lpstr>
      <vt:lpstr>Формула</vt:lpstr>
      <vt:lpstr>Применение интеграла к вычислению площадей различных фигур</vt:lpstr>
      <vt:lpstr>Геометрический смысл определенного интеграла</vt:lpstr>
      <vt:lpstr>Геометрический смысл определенного интеграла</vt:lpstr>
      <vt:lpstr>Возможные случаи:</vt:lpstr>
      <vt:lpstr>Возможные случаи:</vt:lpstr>
      <vt:lpstr>Как найти площадь фигуры?</vt:lpstr>
      <vt:lpstr>Как найти площадь фигуры?</vt:lpstr>
      <vt:lpstr>Вычислите площадь фигуры, ограниченной графиком функции                                и осью Х.</vt:lpstr>
      <vt:lpstr>Пример: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интеграла к вычислению площадей различных фигур</dc:title>
  <cp:lastModifiedBy>Люба</cp:lastModifiedBy>
  <cp:revision>21</cp:revision>
  <dcterms:modified xsi:type="dcterms:W3CDTF">2010-10-22T14:53:40Z</dcterms:modified>
</cp:coreProperties>
</file>