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390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0853-651E-47D8-9289-6D4E9936B717}" type="datetimeFigureOut">
              <a:rPr lang="ru-RU" smtClean="0"/>
              <a:pPr/>
              <a:t>09.11.2010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AC19F-DF0D-420C-97CA-A65458FEA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0853-651E-47D8-9289-6D4E9936B717}" type="datetimeFigureOut">
              <a:rPr lang="ru-RU" smtClean="0"/>
              <a:pPr/>
              <a:t>09.11.2010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AC19F-DF0D-420C-97CA-A65458FEA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0853-651E-47D8-9289-6D4E9936B717}" type="datetimeFigureOut">
              <a:rPr lang="ru-RU" smtClean="0"/>
              <a:pPr/>
              <a:t>09.11.2010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AC19F-DF0D-420C-97CA-A65458FEA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0853-651E-47D8-9289-6D4E9936B717}" type="datetimeFigureOut">
              <a:rPr lang="ru-RU" smtClean="0"/>
              <a:pPr/>
              <a:t>09.11.2010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AC19F-DF0D-420C-97CA-A65458FEA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0853-651E-47D8-9289-6D4E9936B717}" type="datetimeFigureOut">
              <a:rPr lang="ru-RU" smtClean="0"/>
              <a:pPr/>
              <a:t>09.11.2010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AC19F-DF0D-420C-97CA-A65458FEA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0853-651E-47D8-9289-6D4E9936B717}" type="datetimeFigureOut">
              <a:rPr lang="ru-RU" smtClean="0"/>
              <a:pPr/>
              <a:t>09.11.2010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AC19F-DF0D-420C-97CA-A65458FEA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0853-651E-47D8-9289-6D4E9936B717}" type="datetimeFigureOut">
              <a:rPr lang="ru-RU" smtClean="0"/>
              <a:pPr/>
              <a:t>09.11.2010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AC19F-DF0D-420C-97CA-A65458FEA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0853-651E-47D8-9289-6D4E9936B717}" type="datetimeFigureOut">
              <a:rPr lang="ru-RU" smtClean="0"/>
              <a:pPr/>
              <a:t>09.11.2010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AC19F-DF0D-420C-97CA-A65458FEA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0853-651E-47D8-9289-6D4E9936B717}" type="datetimeFigureOut">
              <a:rPr lang="ru-RU" smtClean="0"/>
              <a:pPr/>
              <a:t>09.11.2010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AC19F-DF0D-420C-97CA-A65458FEA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0853-651E-47D8-9289-6D4E9936B717}" type="datetimeFigureOut">
              <a:rPr lang="ru-RU" smtClean="0"/>
              <a:pPr/>
              <a:t>09.11.2010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AC19F-DF0D-420C-97CA-A65458FEA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10853-651E-47D8-9289-6D4E9936B717}" type="datetimeFigureOut">
              <a:rPr lang="ru-RU" smtClean="0"/>
              <a:pPr/>
              <a:t>09.11.2010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AC19F-DF0D-420C-97CA-A65458FEA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10853-651E-47D8-9289-6D4E9936B717}" type="datetimeFigureOut">
              <a:rPr lang="ru-RU" smtClean="0"/>
              <a:pPr/>
              <a:t>09.11.2010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AC19F-DF0D-420C-97CA-A65458FEA7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130425"/>
            <a:ext cx="8501122" cy="1470025"/>
          </a:xfrm>
        </p:spPr>
        <p:txBody>
          <a:bodyPr>
            <a:noAutofit/>
          </a:bodyPr>
          <a:lstStyle/>
          <a:p>
            <a:r>
              <a:rPr lang="ru-RU" sz="11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rchCTT" pitchFamily="2" charset="0"/>
              </a:rPr>
              <a:t>Построение циркулем и линейкой</a:t>
            </a:r>
            <a:endParaRPr lang="ru-RU" sz="11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rchCTT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26570" y="5934670"/>
            <a:ext cx="23174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 класс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62" y="5572140"/>
            <a:ext cx="5357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Автор: Пачина Елена Николаевна, учитель математики МОУ «</a:t>
            </a:r>
            <a:r>
              <a:rPr lang="ru-RU" smtClean="0"/>
              <a:t>Лицей», </a:t>
            </a:r>
            <a:r>
              <a:rPr lang="ru-RU" dirty="0" smtClean="0"/>
              <a:t>г. Камышлов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rchCTT" pitchFamily="2" charset="0"/>
              </a:rPr>
              <a:t>Домашнее задание:</a:t>
            </a:r>
            <a:endParaRPr lang="ru-RU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rchCT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071679"/>
            <a:ext cx="8715436" cy="2214578"/>
          </a:xfrm>
        </p:spPr>
        <p:txBody>
          <a:bodyPr>
            <a:noAutofit/>
          </a:bodyPr>
          <a:lstStyle/>
          <a:p>
            <a:r>
              <a:rPr lang="ru-RU" sz="6000" dirty="0" smtClean="0"/>
              <a:t>На альбомных листах оформить задачи № 1 - 3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1143000"/>
          </a:xfrm>
        </p:spPr>
        <p:txBody>
          <a:bodyPr>
            <a:noAutofit/>
          </a:bodyPr>
          <a:lstStyle/>
          <a:p>
            <a:r>
              <a:rPr lang="ru-RU" sz="8800" dirty="0" smtClean="0">
                <a:latin typeface="BirchCTT" pitchFamily="2" charset="0"/>
              </a:rPr>
              <a:t>Окружность - </a:t>
            </a:r>
            <a:endParaRPr lang="ru-RU" sz="8800" dirty="0">
              <a:latin typeface="BirchCT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8658196" cy="4525963"/>
          </a:xfrm>
        </p:spPr>
        <p:txBody>
          <a:bodyPr>
            <a:noAutofit/>
          </a:bodyPr>
          <a:lstStyle/>
          <a:p>
            <a:r>
              <a:rPr lang="ru-RU" sz="5400" dirty="0" smtClean="0"/>
              <a:t>Геометрическая фигура, состоящая из всех точек плоскости, расположенных на заданном расстоянии (радиус) от данной точки (центр окружности)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узел 1"/>
          <p:cNvSpPr/>
          <p:nvPr/>
        </p:nvSpPr>
        <p:spPr>
          <a:xfrm>
            <a:off x="1000100" y="357166"/>
            <a:ext cx="6286544" cy="6000792"/>
          </a:xfrm>
          <a:prstGeom prst="flowChartConnector">
            <a:avLst/>
          </a:prstGeom>
          <a:solidFill>
            <a:schemeClr val="bg1"/>
          </a:solidFill>
          <a:ln w="349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>
            <a:stCxn id="3" idx="2"/>
            <a:endCxn id="2" idx="6"/>
          </p:cNvCxnSpPr>
          <p:nvPr/>
        </p:nvCxnSpPr>
        <p:spPr>
          <a:xfrm>
            <a:off x="4286248" y="3350557"/>
            <a:ext cx="3000396" cy="7005"/>
          </a:xfrm>
          <a:prstGeom prst="line">
            <a:avLst/>
          </a:prstGeom>
          <a:ln w="79375" cmpd="sng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Выноска 2 7"/>
          <p:cNvSpPr/>
          <p:nvPr/>
        </p:nvSpPr>
        <p:spPr>
          <a:xfrm>
            <a:off x="5500694" y="285728"/>
            <a:ext cx="3357586" cy="1214446"/>
          </a:xfrm>
          <a:prstGeom prst="borderCallout2">
            <a:avLst>
              <a:gd name="adj1" fmla="val 47956"/>
              <a:gd name="adj2" fmla="val -590"/>
              <a:gd name="adj3" fmla="val 48362"/>
              <a:gd name="adj4" fmla="val -26394"/>
              <a:gd name="adj5" fmla="val 239782"/>
              <a:gd name="adj6" fmla="val -3586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Центр окружности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9" name="Выноска 1 8"/>
          <p:cNvSpPr/>
          <p:nvPr/>
        </p:nvSpPr>
        <p:spPr>
          <a:xfrm>
            <a:off x="5286380" y="5572140"/>
            <a:ext cx="3571900" cy="1000132"/>
          </a:xfrm>
          <a:prstGeom prst="borderCallout1">
            <a:avLst>
              <a:gd name="adj1" fmla="val 972"/>
              <a:gd name="adj2" fmla="val 32"/>
              <a:gd name="adj3" fmla="val -216931"/>
              <a:gd name="adj4" fmla="val -716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Радиус окружности</a:t>
            </a:r>
            <a:endParaRPr lang="ru-RU" sz="4000" b="1" dirty="0">
              <a:solidFill>
                <a:schemeClr val="tx1"/>
              </a:solidFill>
            </a:endParaRPr>
          </a:p>
        </p:txBody>
      </p:sp>
      <p:cxnSp>
        <p:nvCxnSpPr>
          <p:cNvPr id="10" name="Прямая соединительная линия 9"/>
          <p:cNvCxnSpPr>
            <a:stCxn id="2" idx="0"/>
            <a:endCxn id="2" idx="4"/>
          </p:cNvCxnSpPr>
          <p:nvPr/>
        </p:nvCxnSpPr>
        <p:spPr>
          <a:xfrm rot="16200000" flipH="1">
            <a:off x="1142976" y="3357562"/>
            <a:ext cx="6000792" cy="1588"/>
          </a:xfrm>
          <a:prstGeom prst="line">
            <a:avLst/>
          </a:prstGeom>
          <a:ln w="825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Двенадцатиугольник 2"/>
          <p:cNvSpPr/>
          <p:nvPr/>
        </p:nvSpPr>
        <p:spPr>
          <a:xfrm>
            <a:off x="4071934" y="3214686"/>
            <a:ext cx="214314" cy="214314"/>
          </a:xfrm>
          <a:prstGeom prst="dodecago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Выноска 2 11"/>
          <p:cNvSpPr/>
          <p:nvPr/>
        </p:nvSpPr>
        <p:spPr>
          <a:xfrm flipH="1">
            <a:off x="285720" y="357166"/>
            <a:ext cx="3009920" cy="1152532"/>
          </a:xfrm>
          <a:prstGeom prst="borderCallout2">
            <a:avLst>
              <a:gd name="adj1" fmla="val 47956"/>
              <a:gd name="adj2" fmla="val -590"/>
              <a:gd name="adj3" fmla="val 47418"/>
              <a:gd name="adj4" fmla="val -11566"/>
              <a:gd name="adj5" fmla="val 118885"/>
              <a:gd name="adj6" fmla="val -2573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Диаметр окружности</a:t>
            </a:r>
            <a:endParaRPr lang="ru-RU" sz="4000" b="1" dirty="0">
              <a:solidFill>
                <a:schemeClr val="tx1"/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16200000" flipH="1">
            <a:off x="250001" y="3321843"/>
            <a:ext cx="3786214" cy="1857388"/>
          </a:xfrm>
          <a:prstGeom prst="line">
            <a:avLst/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rchCTT" pitchFamily="2" charset="0"/>
              </a:rPr>
              <a:t>Выполнить:</a:t>
            </a:r>
            <a:endParaRPr lang="ru-RU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rchCT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7200" b="1" dirty="0" smtClean="0">
                <a:latin typeface="BirchCTT" pitchFamily="2" charset="0"/>
              </a:rPr>
              <a:t>№ 143;</a:t>
            </a:r>
          </a:p>
          <a:p>
            <a:r>
              <a:rPr lang="ru-RU" sz="7200" b="1" dirty="0" smtClean="0">
                <a:latin typeface="BirchCTT" pitchFamily="2" charset="0"/>
              </a:rPr>
              <a:t>№ 144;</a:t>
            </a:r>
            <a:endParaRPr lang="ru-RU" sz="7200" b="1" dirty="0">
              <a:latin typeface="BirchCT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14422"/>
            <a:ext cx="9144000" cy="1143000"/>
          </a:xfrm>
        </p:spPr>
        <p:txBody>
          <a:bodyPr>
            <a:noAutofit/>
          </a:bodyPr>
          <a:lstStyle/>
          <a:p>
            <a:r>
              <a:rPr lang="ru-RU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1.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На данном луче от его начала отложить отрезок, равный данному.</a:t>
            </a:r>
            <a:endParaRPr lang="ru-RU" sz="4800" dirty="0"/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1071538" y="5500702"/>
            <a:ext cx="7215238" cy="1588"/>
          </a:xfrm>
          <a:prstGeom prst="straightConnector1">
            <a:avLst/>
          </a:prstGeom>
          <a:ln w="76200"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071538" y="3500438"/>
            <a:ext cx="3071834" cy="1588"/>
          </a:xfrm>
          <a:prstGeom prst="straightConnector1">
            <a:avLst/>
          </a:prstGeom>
          <a:ln w="69850">
            <a:solidFill>
              <a:srgbClr val="C0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1071538" y="3500438"/>
            <a:ext cx="3071834" cy="1588"/>
          </a:xfrm>
          <a:prstGeom prst="straightConnector1">
            <a:avLst/>
          </a:prstGeom>
          <a:ln w="69850">
            <a:solidFill>
              <a:srgbClr val="C000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33333E-6 L -3.88889E-6 0.2939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Autofit/>
          </a:bodyPr>
          <a:lstStyle/>
          <a:p>
            <a:r>
              <a:rPr lang="ru-RU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2.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Отложить от данного луча угол, равный данному.</a:t>
            </a:r>
            <a:endParaRPr lang="ru-RU" sz="4800" dirty="0"/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1071538" y="5715016"/>
            <a:ext cx="7215238" cy="1588"/>
          </a:xfrm>
          <a:prstGeom prst="straightConnector1">
            <a:avLst/>
          </a:prstGeom>
          <a:ln w="76200"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5400000">
            <a:off x="857224" y="2285992"/>
            <a:ext cx="1428760" cy="1143008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000100" y="3571876"/>
            <a:ext cx="214314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357158" y="2857496"/>
            <a:ext cx="1428760" cy="1357322"/>
          </a:xfrm>
          <a:prstGeom prst="ellipse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57158" y="5072074"/>
            <a:ext cx="1428760" cy="1357322"/>
          </a:xfrm>
          <a:prstGeom prst="ellipse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5400000">
            <a:off x="1357290" y="5072074"/>
            <a:ext cx="214314" cy="214314"/>
          </a:xfrm>
          <a:prstGeom prst="line">
            <a:avLst/>
          </a:prstGeom>
          <a:ln w="508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 flipH="1" flipV="1">
            <a:off x="857224" y="3929066"/>
            <a:ext cx="2000264" cy="1571636"/>
          </a:xfrm>
          <a:prstGeom prst="line">
            <a:avLst/>
          </a:prstGeom>
          <a:ln w="603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1071538" y="5715016"/>
            <a:ext cx="7215238" cy="1588"/>
          </a:xfrm>
          <a:prstGeom prst="straightConnector1">
            <a:avLst/>
          </a:prstGeom>
          <a:ln w="76200">
            <a:solidFill>
              <a:srgbClr val="00B050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8686800" cy="1143000"/>
          </a:xfrm>
        </p:spPr>
        <p:txBody>
          <a:bodyPr>
            <a:noAutofit/>
          </a:bodyPr>
          <a:lstStyle/>
          <a:p>
            <a:r>
              <a:rPr lang="ru-RU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Задача 3.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Построить биссектрису данного угла.</a:t>
            </a:r>
            <a:endParaRPr lang="ru-RU" sz="4800" dirty="0"/>
          </a:p>
        </p:txBody>
      </p:sp>
      <p:cxnSp>
        <p:nvCxnSpPr>
          <p:cNvPr id="4" name="Прямая со стрелкой 3"/>
          <p:cNvCxnSpPr/>
          <p:nvPr/>
        </p:nvCxnSpPr>
        <p:spPr>
          <a:xfrm rot="10800000" flipV="1">
            <a:off x="3571868" y="1928802"/>
            <a:ext cx="2500330" cy="2357454"/>
          </a:xfrm>
          <a:prstGeom prst="straightConnector1">
            <a:avLst/>
          </a:prstGeom>
          <a:ln w="6985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0800000">
            <a:off x="3571868" y="4286256"/>
            <a:ext cx="3205186" cy="847732"/>
          </a:xfrm>
          <a:prstGeom prst="straightConnector1">
            <a:avLst/>
          </a:prstGeom>
          <a:ln w="69850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2285984" y="2928934"/>
            <a:ext cx="2714644" cy="2714644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узел 8"/>
          <p:cNvSpPr/>
          <p:nvPr/>
        </p:nvSpPr>
        <p:spPr>
          <a:xfrm>
            <a:off x="4857752" y="4572008"/>
            <a:ext cx="214314" cy="214314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узел 9"/>
          <p:cNvSpPr/>
          <p:nvPr/>
        </p:nvSpPr>
        <p:spPr>
          <a:xfrm>
            <a:off x="4500562" y="3214686"/>
            <a:ext cx="214314" cy="214314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143240" y="2000240"/>
            <a:ext cx="2714644" cy="2714644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500430" y="3214686"/>
            <a:ext cx="2714644" cy="2714644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>
            <a:stCxn id="11" idx="3"/>
          </p:cNvCxnSpPr>
          <p:nvPr/>
        </p:nvCxnSpPr>
        <p:spPr>
          <a:xfrm rot="5400000" flipH="1" flipV="1">
            <a:off x="5148145" y="1321579"/>
            <a:ext cx="1388400" cy="4603109"/>
          </a:xfrm>
          <a:prstGeom prst="line">
            <a:avLst/>
          </a:prstGeom>
          <a:ln w="698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>
                <a:latin typeface="BirchCTT" pitchFamily="2" charset="0"/>
              </a:rPr>
              <a:t>Выполнить:</a:t>
            </a:r>
            <a:endParaRPr lang="ru-RU" sz="8000" b="1" dirty="0">
              <a:latin typeface="BirchCTT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358346" cy="45259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4000" b="1" dirty="0" smtClean="0">
                <a:latin typeface="BalticaCTT" pitchFamily="2" charset="0"/>
              </a:rPr>
              <a:t>Построить угол, равный данному</a:t>
            </a:r>
          </a:p>
          <a:p>
            <a:pPr marL="514350" indent="-514350">
              <a:buFont typeface="+mj-lt"/>
              <a:buAutoNum type="arabicPeriod"/>
            </a:pPr>
            <a:endParaRPr lang="ru-RU" sz="4000" b="1" dirty="0">
              <a:latin typeface="BalticaCTT" pitchFamily="2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sz="4000" b="1" dirty="0" smtClean="0">
              <a:latin typeface="BalticaCTT" pitchFamily="2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sz="4000" b="1" dirty="0" smtClean="0">
              <a:latin typeface="BalticaCTT" pitchFamily="2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sz="4000" b="1" dirty="0">
              <a:latin typeface="BalticaCTT" pitchFamily="2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sz="4000" b="1" dirty="0">
              <a:latin typeface="BalticaCTT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4000" b="1" dirty="0" smtClean="0">
                <a:latin typeface="BalticaCTT" pitchFamily="2" charset="0"/>
              </a:rPr>
              <a:t>Построить для него биссектрису</a:t>
            </a:r>
            <a:endParaRPr lang="ru-RU" sz="4000" b="1" dirty="0">
              <a:latin typeface="BalticaCTT" pitchFamily="2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1785918" y="2071678"/>
            <a:ext cx="2928958" cy="2000264"/>
          </a:xfrm>
          <a:prstGeom prst="straightConnector1">
            <a:avLst/>
          </a:prstGeom>
          <a:ln w="60325">
            <a:solidFill>
              <a:schemeClr val="accent4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0800000">
            <a:off x="1785918" y="4071942"/>
            <a:ext cx="3714776" cy="1143008"/>
          </a:xfrm>
          <a:prstGeom prst="straightConnector1">
            <a:avLst/>
          </a:prstGeom>
          <a:ln w="60325">
            <a:solidFill>
              <a:schemeClr val="accent4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7772400" cy="1362075"/>
          </a:xfrm>
        </p:spPr>
        <p:txBody>
          <a:bodyPr/>
          <a:lstStyle/>
          <a:p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Ответить на вопросы: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4786322"/>
            <a:ext cx="7772400" cy="1500187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4000" dirty="0" smtClean="0">
                <a:solidFill>
                  <a:schemeClr val="tx1"/>
                </a:solidFill>
              </a:rPr>
              <a:t>Какими инструментами можно пользоваться при построении простейших фигур?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4000" dirty="0" smtClean="0">
                <a:solidFill>
                  <a:schemeClr val="tx1"/>
                </a:solidFill>
              </a:rPr>
              <a:t>Как отложить на данном луче от его начала отрезок равный данному?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4000" dirty="0" smtClean="0">
                <a:solidFill>
                  <a:schemeClr val="tx1"/>
                </a:solidFill>
              </a:rPr>
              <a:t>Как отложить от данного луча угол, равный данному?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</TotalTime>
  <Words>127</Words>
  <Application>Microsoft Office PowerPoint</Application>
  <PresentationFormat>Экран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Построение циркулем и линейкой</vt:lpstr>
      <vt:lpstr>Окружность - </vt:lpstr>
      <vt:lpstr>Слайд 3</vt:lpstr>
      <vt:lpstr>Выполнить:</vt:lpstr>
      <vt:lpstr>Задача 1. На данном луче от его начала отложить отрезок, равный данному.</vt:lpstr>
      <vt:lpstr>Задача 2. Отложить от данного луча угол, равный данному.</vt:lpstr>
      <vt:lpstr>Задача 3. Построить биссектрису данного угла.</vt:lpstr>
      <vt:lpstr>Выполнить:</vt:lpstr>
      <vt:lpstr>Ответить на вопросы:</vt:lpstr>
      <vt:lpstr>Домашнее задание:</vt:lpstr>
    </vt:vector>
  </TitlesOfParts>
  <Company>г.Камышлов, МОУ "Лицей"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Построение циркулем и линейкой</dc:title>
  <dc:creator>Виталий</dc:creator>
  <cp:lastModifiedBy>Виталий</cp:lastModifiedBy>
  <cp:revision>15</cp:revision>
  <dcterms:created xsi:type="dcterms:W3CDTF">2010-02-11T05:48:47Z</dcterms:created>
  <dcterms:modified xsi:type="dcterms:W3CDTF">2010-11-09T09:33:26Z</dcterms:modified>
</cp:coreProperties>
</file>