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5" r:id="rId7"/>
    <p:sldId id="266" r:id="rId8"/>
    <p:sldId id="267" r:id="rId9"/>
    <p:sldId id="268" r:id="rId10"/>
    <p:sldId id="261" r:id="rId11"/>
    <p:sldId id="262" r:id="rId12"/>
    <p:sldId id="263" r:id="rId13"/>
    <p:sldId id="26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kiosk/>
    <p:sldAll/>
    <p:penClr>
      <a:srgbClr val="FF0000"/>
    </p:penClr>
  </p:showPr>
  <p:clrMru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5" autoAdjust="0"/>
    <p:restoredTop sz="86418" autoAdjust="0"/>
  </p:normalViewPr>
  <p:slideViewPr>
    <p:cSldViewPr>
      <p:cViewPr varScale="1">
        <p:scale>
          <a:sx n="64" d="100"/>
          <a:sy n="64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C810E5-D03D-46BA-804C-77D57606FD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776F93-7CE8-4EFA-A1D8-CFD51FE205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1B8C5E-E557-4E06-B62B-05D7F3487D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1400D-A902-4A76-AAB2-25152C77D4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7F1D0-A314-4585-A435-C1BAD43FC06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DF547-3F07-47CE-A244-F50C0EBF86C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9C9C6-2696-4899-92FD-1836CE7351B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DB2F2-3C94-4FD3-9499-1DD2E25E23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0030A-34F0-424F-80CC-F7BF7684EE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4E707-B7A7-42AD-A1FF-094060DD71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0A17C3-8D3C-4F9C-B80B-AA8B8843FB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E287BF3-4A90-4C73-92B0-6E6CDE6A02F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7" Type="http://schemas.openxmlformats.org/officeDocument/2006/relationships/image" Target="../media/image2.gi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5" Type="http://schemas.openxmlformats.org/officeDocument/2006/relationships/slide" Target="slide9.xml"/><Relationship Id="rId4" Type="http://schemas.openxmlformats.org/officeDocument/2006/relationships/slide" Target="slide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slide" Target="sl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9.xml"/><Relationship Id="rId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1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slide" Target="slide9.xml"/><Relationship Id="rId4" Type="http://schemas.openxmlformats.org/officeDocument/2006/relationships/slide" Target="slide2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" Target="slide1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7" Type="http://schemas.openxmlformats.org/officeDocument/2006/relationships/image" Target="../media/image3.gif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slide" Target="slide22.xml"/><Relationship Id="rId4" Type="http://schemas.openxmlformats.org/officeDocument/2006/relationships/slide" Target="slid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27042" y="1916832"/>
            <a:ext cx="6216958" cy="1015663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ГОСУДАРСТВО</a:t>
            </a:r>
            <a:endParaRPr lang="ru-RU" sz="60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7" name="Багетная рамка 6">
            <a:hlinkClick r:id="rId2" action="ppaction://hlinksldjump"/>
          </p:cNvPr>
          <p:cNvSpPr/>
          <p:nvPr/>
        </p:nvSpPr>
        <p:spPr>
          <a:xfrm>
            <a:off x="0" y="0"/>
            <a:ext cx="2699792" cy="1152128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ОСНОВНОЕ ПОНЯТИЕ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" name="Багетная рамка 7">
            <a:hlinkClick r:id="rId3" action="ppaction://hlinksldjump"/>
          </p:cNvPr>
          <p:cNvSpPr/>
          <p:nvPr/>
        </p:nvSpPr>
        <p:spPr>
          <a:xfrm>
            <a:off x="0" y="2852936"/>
            <a:ext cx="2699792" cy="1152128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ПРИЗНАКИ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Багетная рамка 8">
            <a:hlinkClick r:id="rId4" action="ppaction://hlinksldjump"/>
          </p:cNvPr>
          <p:cNvSpPr/>
          <p:nvPr/>
        </p:nvSpPr>
        <p:spPr>
          <a:xfrm>
            <a:off x="0" y="4293096"/>
            <a:ext cx="2699792" cy="1152128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ФУНКЦИИ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0" name="Багетная рамка 9">
            <a:hlinkClick r:id="rId5" action="ppaction://hlinksldjump"/>
          </p:cNvPr>
          <p:cNvSpPr/>
          <p:nvPr/>
        </p:nvSpPr>
        <p:spPr>
          <a:xfrm>
            <a:off x="0" y="5705872"/>
            <a:ext cx="2699792" cy="1152128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ФОРМЫ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Багетная рамка 10">
            <a:hlinkClick r:id="rId6" action="ppaction://hlinksldjump"/>
          </p:cNvPr>
          <p:cNvSpPr/>
          <p:nvPr/>
        </p:nvSpPr>
        <p:spPr>
          <a:xfrm>
            <a:off x="0" y="1412776"/>
            <a:ext cx="2699792" cy="1152128"/>
          </a:xfrm>
          <a:prstGeom prst="bevel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ПРОИСХОЖДЕНИЕ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28287" y="4710623"/>
            <a:ext cx="422423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Учитель обществознания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Алексеев Михаил Валерьевич</a:t>
            </a:r>
            <a:b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МКОУ СОШ № 5 с. Шумное </a:t>
            </a:r>
          </a:p>
          <a:p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Чугуевского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района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Приморского края</a:t>
            </a:r>
            <a:endParaRPr lang="ru-RU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14" name="Рисунок 13" descr="knigi-186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59560" y="2852936"/>
            <a:ext cx="1944688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47664" y="404664"/>
            <a:ext cx="6048672" cy="2016224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Формы государственного правления</a:t>
            </a:r>
            <a:endParaRPr lang="ru-RU" sz="3600" b="1" dirty="0"/>
          </a:p>
        </p:txBody>
      </p:sp>
      <p:sp>
        <p:nvSpPr>
          <p:cNvPr id="3" name="Овал 2">
            <a:hlinkClick r:id="rId2" action="ppaction://hlinksldjump"/>
          </p:cNvPr>
          <p:cNvSpPr/>
          <p:nvPr/>
        </p:nvSpPr>
        <p:spPr>
          <a:xfrm>
            <a:off x="179512" y="3068960"/>
            <a:ext cx="4104456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Монархия</a:t>
            </a:r>
            <a:endParaRPr lang="ru-RU" sz="3600" b="1" dirty="0"/>
          </a:p>
        </p:txBody>
      </p:sp>
      <p:sp>
        <p:nvSpPr>
          <p:cNvPr id="4" name="Овал 3">
            <a:hlinkClick r:id="rId3" action="ppaction://hlinksldjump"/>
          </p:cNvPr>
          <p:cNvSpPr/>
          <p:nvPr/>
        </p:nvSpPr>
        <p:spPr>
          <a:xfrm>
            <a:off x="4067944" y="4077072"/>
            <a:ext cx="4464496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Республика</a:t>
            </a:r>
            <a:endParaRPr lang="ru-RU" sz="3600" b="1" dirty="0"/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683568" y="1772816"/>
            <a:ext cx="1080120" cy="1584176"/>
          </a:xfrm>
          <a:prstGeom prst="curvedRightArrow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Выгнутая вправо стрелка 5"/>
          <p:cNvSpPr/>
          <p:nvPr/>
        </p:nvSpPr>
        <p:spPr>
          <a:xfrm rot="21361293">
            <a:off x="7351547" y="1679722"/>
            <a:ext cx="1566903" cy="2850484"/>
          </a:xfrm>
          <a:prstGeom prst="curvedLeftArrow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Управляющая кнопка: возврат 6">
            <a:hlinkClick r:id="rId4" action="ppaction://hlinksldjump" highlightClick="1"/>
          </p:cNvPr>
          <p:cNvSpPr/>
          <p:nvPr/>
        </p:nvSpPr>
        <p:spPr>
          <a:xfrm>
            <a:off x="4427984" y="6309320"/>
            <a:ext cx="576064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 descr="2050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9696917" flipH="1">
            <a:off x="539552" y="4725144"/>
            <a:ext cx="960107" cy="360040"/>
          </a:xfrm>
          <a:prstGeom prst="rect">
            <a:avLst/>
          </a:prstGeom>
        </p:spPr>
      </p:pic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7020272" y="6309320"/>
            <a:ext cx="504056" cy="5486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050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856863">
            <a:off x="7404358" y="5520728"/>
            <a:ext cx="952635" cy="357238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411760" y="332656"/>
            <a:ext cx="4104456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Монархия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1916832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Форма правления, при которой власть передаётся по наследству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204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44824"/>
            <a:ext cx="1314450" cy="1314450"/>
          </a:xfrm>
          <a:prstGeom prst="rect">
            <a:avLst/>
          </a:prstGeom>
        </p:spPr>
      </p:pic>
      <p:sp>
        <p:nvSpPr>
          <p:cNvPr id="9" name="Скругленный прямоугольник 8"/>
          <p:cNvSpPr/>
          <p:nvPr/>
        </p:nvSpPr>
        <p:spPr>
          <a:xfrm>
            <a:off x="251520" y="3284984"/>
            <a:ext cx="8712968" cy="2952328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сословно – представительная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 абсолютная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 ограниченная (конституционная, парламентская)</a:t>
            </a:r>
          </a:p>
          <a:p>
            <a:pPr algn="ctr"/>
            <a:endParaRPr lang="ru-RU" dirty="0"/>
          </a:p>
        </p:txBody>
      </p:sp>
      <p:sp>
        <p:nvSpPr>
          <p:cNvPr id="10" name="Управляющая кнопка: возврат 9">
            <a:hlinkClick r:id="" action="ppaction://hlinkshowjump?jump=lastslideviewed" highlightClick="1"/>
          </p:cNvPr>
          <p:cNvSpPr/>
          <p:nvPr/>
        </p:nvSpPr>
        <p:spPr>
          <a:xfrm>
            <a:off x="4067944" y="6381328"/>
            <a:ext cx="576064" cy="4766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411760" y="332656"/>
            <a:ext cx="4104456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Республика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51720" y="1916832"/>
            <a:ext cx="78488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Форма правления, при которой власть избирается</a:t>
            </a:r>
            <a:endParaRPr lang="ru-RU" sz="3200" b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204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844824"/>
            <a:ext cx="1314450" cy="1314450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251520" y="3284984"/>
            <a:ext cx="8712968" cy="2952328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президентская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 парламентская</a:t>
            </a: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/>
                </a:solidFill>
              </a:rPr>
              <a:t> смешанная</a:t>
            </a:r>
          </a:p>
          <a:p>
            <a:pPr algn="ctr"/>
            <a:endParaRPr lang="ru-RU" dirty="0"/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3995936" y="6309320"/>
            <a:ext cx="720080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547664" y="188640"/>
            <a:ext cx="6048672" cy="2016224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Формы государственного устройства</a:t>
            </a:r>
            <a:endParaRPr lang="ru-RU" sz="3600" b="1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835696" y="2708920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УНИТАРНАЯ</a:t>
            </a:r>
            <a:endParaRPr lang="ru-RU" sz="4000" b="1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1835696" y="3861048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ФЕДЕРАЦИЯ</a:t>
            </a:r>
            <a:endParaRPr lang="ru-RU" sz="4000" b="1" dirty="0"/>
          </a:p>
        </p:txBody>
      </p:sp>
      <p:sp>
        <p:nvSpPr>
          <p:cNvPr id="7" name="Скругленный прямоугольник 6">
            <a:hlinkClick r:id="rId4" action="ppaction://hlinksldjump"/>
          </p:cNvPr>
          <p:cNvSpPr/>
          <p:nvPr/>
        </p:nvSpPr>
        <p:spPr>
          <a:xfrm>
            <a:off x="1835696" y="5085184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КОНФЕДЕРАЦИЯ</a:t>
            </a:r>
            <a:endParaRPr lang="ru-RU" sz="4000" dirty="0"/>
          </a:p>
        </p:txBody>
      </p:sp>
      <p:sp>
        <p:nvSpPr>
          <p:cNvPr id="8" name="Управляющая кнопка: возврат 7">
            <a:hlinkClick r:id="rId5" action="ppaction://hlinksldjump" highlightClick="1"/>
          </p:cNvPr>
          <p:cNvSpPr/>
          <p:nvPr/>
        </p:nvSpPr>
        <p:spPr>
          <a:xfrm>
            <a:off x="4139952" y="6309320"/>
            <a:ext cx="576064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46" y="2690614"/>
            <a:ext cx="1314450" cy="1314450"/>
          </a:xfrm>
          <a:prstGeom prst="rect">
            <a:avLst/>
          </a:prstGeom>
        </p:spPr>
      </p:pic>
      <p:pic>
        <p:nvPicPr>
          <p:cNvPr id="10" name="Рисунок 9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46" y="3842742"/>
            <a:ext cx="1314450" cy="1314450"/>
          </a:xfrm>
          <a:prstGeom prst="rect">
            <a:avLst/>
          </a:prstGeom>
        </p:spPr>
      </p:pic>
      <p:pic>
        <p:nvPicPr>
          <p:cNvPr id="11" name="Рисунок 10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1246" y="4941168"/>
            <a:ext cx="1314450" cy="13144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79512" y="188640"/>
            <a:ext cx="8712968" cy="2952328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FFC000"/>
                </a:solidFill>
                <a:latin typeface="Corbel" pitchFamily="34" charset="0"/>
              </a:rPr>
              <a:t>Унитарное государство </a:t>
            </a:r>
            <a:r>
              <a:rPr lang="ru-RU" sz="3600" b="1" dirty="0" smtClean="0">
                <a:solidFill>
                  <a:schemeClr val="bg1"/>
                </a:solidFill>
                <a:latin typeface="Corbel" pitchFamily="34" charset="0"/>
              </a:rPr>
              <a:t>– это простое, единое государство, не имеющее в своём составе иных государственных образований, обладающих политической самостоятельностью </a:t>
            </a:r>
            <a:endParaRPr lang="ru-RU" sz="3600" b="1" dirty="0" smtClean="0">
              <a:solidFill>
                <a:schemeClr val="bg1"/>
              </a:solidFill>
            </a:endParaRPr>
          </a:p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3212976"/>
            <a:ext cx="22541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Признаки: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3833172"/>
            <a:ext cx="94685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- территория делится на административно – территориальные единицы , не обладающие  признаками суверенитета</a:t>
            </a:r>
          </a:p>
          <a:p>
            <a:endParaRPr lang="ru-RU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4686816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- административно – территориальные единицы подчиняются центральным органам власти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5550912"/>
            <a:ext cx="91440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- действует одна конституция , одна система высших органов власти</a:t>
            </a:r>
          </a:p>
          <a:p>
            <a:endParaRPr lang="ru-RU" dirty="0"/>
          </a:p>
        </p:txBody>
      </p:sp>
      <p:sp>
        <p:nvSpPr>
          <p:cNvPr id="11" name="Управляющая кнопка: возврат 10">
            <a:hlinkClick r:id="" action="ppaction://hlinkshowjump?jump=lastslideviewed" highlightClick="1"/>
          </p:cNvPr>
          <p:cNvSpPr/>
          <p:nvPr/>
        </p:nvSpPr>
        <p:spPr>
          <a:xfrm>
            <a:off x="4932040" y="6309320"/>
            <a:ext cx="504056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88640"/>
            <a:ext cx="8784976" cy="6480720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Федерация</a:t>
            </a:r>
          </a:p>
          <a:p>
            <a:r>
              <a:rPr lang="ru-RU" sz="3200" b="1" dirty="0" smtClean="0">
                <a:solidFill>
                  <a:schemeClr val="bg1"/>
                </a:solidFill>
              </a:rPr>
              <a:t> –это сложное союзное государство, возникшее в результате объединения ряда государств или государственных образований (субъектов федерации), обладающих относительной политической самостоятельностью;</a:t>
            </a: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bg1"/>
                </a:solidFill>
              </a:rPr>
              <a:t>это децентрализованное государство, в котором разграничивается компетенция между  центральными (федеральными) органами власти и органами его составных частей(субъектов).</a:t>
            </a:r>
            <a:endParaRPr lang="ru-RU" sz="3200" b="1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2050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8183893" y="6497960"/>
            <a:ext cx="960107" cy="3600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260648"/>
            <a:ext cx="4648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Признаки федерации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41984" y="1357025"/>
            <a:ext cx="900201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- единое социально – экономическое  пространство, единая денежная  система, единое гражданство, единые для всех субъектов федерации органы государственной власти (федеральной), федеральная конституция и законы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3382541"/>
            <a:ext cx="835292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- субъекты федерации имеют собственное административное деление, собственные конституции или уставы, законодательные и исполнительные органы</a:t>
            </a: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1" y="5118283"/>
            <a:ext cx="8892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- разграничение полномочий между субъектами федерации и федеральным центром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Управляющая кнопка: возврат 7">
            <a:hlinkClick r:id="rId2" action="ppaction://hlinksldjump" highlightClick="1"/>
          </p:cNvPr>
          <p:cNvSpPr/>
          <p:nvPr/>
        </p:nvSpPr>
        <p:spPr>
          <a:xfrm>
            <a:off x="4139952" y="6237312"/>
            <a:ext cx="576064" cy="6206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908720"/>
            <a:ext cx="8784976" cy="3456384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200" b="1" dirty="0" smtClean="0">
                <a:solidFill>
                  <a:srgbClr val="FFC000"/>
                </a:solidFill>
              </a:rPr>
              <a:t>Конфедерация </a:t>
            </a:r>
            <a:r>
              <a:rPr lang="ru-RU" sz="3200" b="1" dirty="0" smtClean="0">
                <a:solidFill>
                  <a:schemeClr val="bg1"/>
                </a:solidFill>
              </a:rPr>
              <a:t> – </a:t>
            </a:r>
            <a:r>
              <a:rPr lang="ru-RU" sz="3200" b="1" dirty="0" smtClean="0">
                <a:solidFill>
                  <a:schemeClr val="bg1"/>
                </a:solidFill>
                <a:latin typeface="Corbel" pitchFamily="34" charset="0"/>
              </a:rPr>
              <a:t>это постоянный союз суверенных государств, созданный для достижения каких- либо общих целей (экономических, военных и др.)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3995936" y="6165304"/>
            <a:ext cx="792088" cy="6926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547664" y="188640"/>
            <a:ext cx="6048672" cy="2016224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Формы политического режима</a:t>
            </a:r>
            <a:endParaRPr lang="ru-RU" sz="3600" b="1" dirty="0"/>
          </a:p>
        </p:txBody>
      </p:sp>
      <p:sp>
        <p:nvSpPr>
          <p:cNvPr id="6" name="Скругленный прямоугольник 5">
            <a:hlinkClick r:id="rId2" action="ppaction://hlinksldjump"/>
          </p:cNvPr>
          <p:cNvSpPr/>
          <p:nvPr/>
        </p:nvSpPr>
        <p:spPr>
          <a:xfrm>
            <a:off x="1890514" y="2708920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Демократия</a:t>
            </a:r>
            <a:endParaRPr lang="ru-RU" sz="4000" b="1" dirty="0"/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1890514" y="3861048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Авторитаризм</a:t>
            </a:r>
            <a:endParaRPr lang="ru-RU" sz="4000" b="1" dirty="0"/>
          </a:p>
        </p:txBody>
      </p:sp>
      <p:sp>
        <p:nvSpPr>
          <p:cNvPr id="8" name="Скругленный прямоугольник 7">
            <a:hlinkClick r:id="rId4" action="ppaction://hlinksldjump"/>
          </p:cNvPr>
          <p:cNvSpPr/>
          <p:nvPr/>
        </p:nvSpPr>
        <p:spPr>
          <a:xfrm>
            <a:off x="1979712" y="5085184"/>
            <a:ext cx="6624736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/>
              <a:t>Тоталитаризм</a:t>
            </a:r>
            <a:endParaRPr lang="ru-RU" sz="4000" dirty="0"/>
          </a:p>
        </p:txBody>
      </p:sp>
      <p:sp>
        <p:nvSpPr>
          <p:cNvPr id="9" name="Управляющая кнопка: возврат 8">
            <a:hlinkClick r:id="rId5" action="ppaction://hlinksldjump" highlightClick="1"/>
          </p:cNvPr>
          <p:cNvSpPr/>
          <p:nvPr/>
        </p:nvSpPr>
        <p:spPr>
          <a:xfrm>
            <a:off x="4572000" y="6309320"/>
            <a:ext cx="576064" cy="54868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6064" y="2636912"/>
            <a:ext cx="1314450" cy="1314450"/>
          </a:xfrm>
          <a:prstGeom prst="rect">
            <a:avLst/>
          </a:prstGeom>
        </p:spPr>
      </p:pic>
      <p:pic>
        <p:nvPicPr>
          <p:cNvPr id="11" name="Рисунок 10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9552" y="3861048"/>
            <a:ext cx="1314450" cy="1314450"/>
          </a:xfrm>
          <a:prstGeom prst="rect">
            <a:avLst/>
          </a:prstGeom>
        </p:spPr>
      </p:pic>
      <p:pic>
        <p:nvPicPr>
          <p:cNvPr id="12" name="Рисунок 11" descr="2049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5013176"/>
            <a:ext cx="1314450" cy="13144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79512" y="836712"/>
            <a:ext cx="8784976" cy="4392488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b="1" dirty="0" smtClean="0">
                <a:solidFill>
                  <a:srgbClr val="FF0000"/>
                </a:solidFill>
                <a:latin typeface="Corbel" pitchFamily="34" charset="0"/>
              </a:rPr>
              <a:t>Демократический режим </a:t>
            </a:r>
            <a:r>
              <a:rPr lang="ru-RU" sz="4000" b="1" dirty="0" smtClean="0">
                <a:solidFill>
                  <a:schemeClr val="bg1"/>
                </a:solidFill>
                <a:latin typeface="Corbel" pitchFamily="34" charset="0"/>
              </a:rPr>
              <a:t>–это </a:t>
            </a:r>
            <a:r>
              <a:rPr lang="ru-RU" sz="4000" b="1" dirty="0" err="1" smtClean="0">
                <a:solidFill>
                  <a:schemeClr val="bg1"/>
                </a:solidFill>
                <a:latin typeface="Corbel" pitchFamily="34" charset="0"/>
              </a:rPr>
              <a:t>политико</a:t>
            </a:r>
            <a:r>
              <a:rPr lang="ru-RU" sz="4000" b="1" dirty="0" smtClean="0">
                <a:solidFill>
                  <a:schemeClr val="bg1"/>
                </a:solidFill>
                <a:latin typeface="Corbel" pitchFamily="34" charset="0"/>
              </a:rPr>
              <a:t> – правовой режим, основанный на признании народа источником и субъектом власти</a:t>
            </a:r>
            <a:endParaRPr lang="ru-RU" sz="4000" b="1" dirty="0" smtClean="0">
              <a:solidFill>
                <a:schemeClr val="bg1"/>
              </a:solidFill>
            </a:endParaRPr>
          </a:p>
          <a:p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Управляющая кнопка: возврат 3">
            <a:hlinkClick r:id="rId2" action="ppaction://hlinksldjump" highlightClick="1"/>
          </p:cNvPr>
          <p:cNvSpPr/>
          <p:nvPr/>
        </p:nvSpPr>
        <p:spPr>
          <a:xfrm>
            <a:off x="4139952" y="6237312"/>
            <a:ext cx="648072" cy="62068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4427984" y="6381328"/>
            <a:ext cx="504056" cy="4766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9512" y="548680"/>
            <a:ext cx="8784976" cy="4824536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Государство</a:t>
            </a:r>
            <a:r>
              <a:rPr lang="ru-RU" sz="3200" b="1" dirty="0" smtClean="0"/>
              <a:t> – это особый институт </a:t>
            </a:r>
          </a:p>
          <a:p>
            <a:pPr algn="ctr"/>
            <a:r>
              <a:rPr lang="ru-RU" sz="3200" b="1" dirty="0" smtClean="0"/>
              <a:t>политической системы, организующий, </a:t>
            </a:r>
          </a:p>
          <a:p>
            <a:pPr algn="ctr"/>
            <a:r>
              <a:rPr lang="ru-RU" sz="3200" b="1" dirty="0" smtClean="0"/>
              <a:t>направляющий и контролирующий</a:t>
            </a:r>
          </a:p>
          <a:p>
            <a:pPr algn="ctr"/>
            <a:r>
              <a:rPr lang="ru-RU" sz="3200" b="1" dirty="0" smtClean="0"/>
              <a:t>совместную деятельность </a:t>
            </a:r>
          </a:p>
          <a:p>
            <a:pPr algn="ctr"/>
            <a:r>
              <a:rPr lang="ru-RU" sz="3200" b="1" dirty="0" smtClean="0"/>
              <a:t>и отношения индивидов, </a:t>
            </a:r>
          </a:p>
          <a:p>
            <a:pPr algn="ctr"/>
            <a:r>
              <a:rPr lang="ru-RU" sz="3200" b="1" dirty="0" smtClean="0"/>
              <a:t>общественных групп, классов. </a:t>
            </a:r>
          </a:p>
          <a:p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404664"/>
            <a:ext cx="8784976" cy="4824536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b="1" dirty="0" smtClean="0">
                <a:solidFill>
                  <a:srgbClr val="FF0000"/>
                </a:solidFill>
                <a:latin typeface="Corbel" pitchFamily="34" charset="0"/>
              </a:rPr>
              <a:t>Авторитарный режим </a:t>
            </a:r>
            <a:r>
              <a:rPr lang="ru-RU" sz="4000" dirty="0" smtClean="0">
                <a:solidFill>
                  <a:schemeClr val="bg1"/>
                </a:solidFill>
                <a:latin typeface="Corbel" pitchFamily="34" charset="0"/>
              </a:rPr>
              <a:t>– это  политический режим, сохраняющий монополию на власть и контроль над политической жизнью государства, но не претендующий  на тотальный контроль над обществом.</a:t>
            </a:r>
          </a:p>
          <a:p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3995936" y="6093296"/>
            <a:ext cx="864096" cy="76470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404664"/>
            <a:ext cx="8784976" cy="4824536"/>
          </a:xfrm>
          <a:prstGeom prst="roundRect">
            <a:avLst/>
          </a:prstGeom>
          <a:solidFill>
            <a:schemeClr val="accent4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 smtClean="0">
                <a:solidFill>
                  <a:srgbClr val="FF0000"/>
                </a:solidFill>
                <a:latin typeface="Corbel" pitchFamily="34" charset="0"/>
              </a:rPr>
              <a:t>Тоталитарный режим </a:t>
            </a:r>
            <a:r>
              <a:rPr lang="ru-RU" sz="4400" dirty="0" smtClean="0">
                <a:solidFill>
                  <a:schemeClr val="bg1"/>
                </a:solidFill>
                <a:latin typeface="Corbel" pitchFamily="34" charset="0"/>
              </a:rPr>
              <a:t>-  это политический режим, претендующий на полный контроль над личностью со стороны государства.</a:t>
            </a:r>
          </a:p>
          <a:p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Управляющая кнопка: возврат 2">
            <a:hlinkClick r:id="rId2" action="ppaction://hlinksldjump" highlightClick="1"/>
          </p:cNvPr>
          <p:cNvSpPr/>
          <p:nvPr/>
        </p:nvSpPr>
        <p:spPr>
          <a:xfrm>
            <a:off x="3923928" y="6021288"/>
            <a:ext cx="1008112" cy="83671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47664" y="188640"/>
            <a:ext cx="6048672" cy="2016224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Правовое государство</a:t>
            </a:r>
            <a:endParaRPr lang="ru-RU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2204864"/>
            <a:ext cx="44454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/>
              <a:t>Основные признаки: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2780928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</a:rPr>
              <a:t>Верховенство закона (закон над властью, а не власть над законом;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</a:rPr>
              <a:t>Равенство всех перед законом;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</a:rPr>
              <a:t>Разделение властей на законодательную, исполнительную и судебную;</a:t>
            </a:r>
          </a:p>
          <a:p>
            <a:pPr>
              <a:buFontTx/>
              <a:buChar char="-"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FF0000"/>
                </a:solidFill>
              </a:rPr>
              <a:t>Гарантированность прав и свобод граждан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Управляющая кнопка: возврат 4">
            <a:hlinkClick r:id="rId2" action="ppaction://hlinksldjump" highlightClick="1"/>
          </p:cNvPr>
          <p:cNvSpPr/>
          <p:nvPr/>
        </p:nvSpPr>
        <p:spPr>
          <a:xfrm>
            <a:off x="3923928" y="6165304"/>
            <a:ext cx="720080" cy="69269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64096"/>
            <a:ext cx="8064896" cy="9087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Функции государства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Блок-схема: перфолента 2">
            <a:hlinkClick r:id="rId2" action="ppaction://hlinksldjump"/>
          </p:cNvPr>
          <p:cNvSpPr/>
          <p:nvPr/>
        </p:nvSpPr>
        <p:spPr>
          <a:xfrm>
            <a:off x="539552" y="2276872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ВНУТРЕННИЕ</a:t>
            </a:r>
            <a:endParaRPr lang="ru-RU" sz="2400" b="1" dirty="0"/>
          </a:p>
        </p:txBody>
      </p:sp>
      <p:sp>
        <p:nvSpPr>
          <p:cNvPr id="4" name="Блок-схема: перфолента 3">
            <a:hlinkClick r:id="rId2" action="ppaction://hlinksldjump"/>
          </p:cNvPr>
          <p:cNvSpPr/>
          <p:nvPr/>
        </p:nvSpPr>
        <p:spPr>
          <a:xfrm>
            <a:off x="5508104" y="2276872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ВНЕШНИЕ</a:t>
            </a:r>
            <a:endParaRPr lang="ru-RU" sz="2400" b="1" dirty="0"/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395536" y="4077072"/>
            <a:ext cx="3888432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Охранительные</a:t>
            </a:r>
            <a:endParaRPr lang="ru-RU" sz="3200" b="1" dirty="0"/>
          </a:p>
        </p:txBody>
      </p:sp>
      <p:sp>
        <p:nvSpPr>
          <p:cNvPr id="6" name="Скругленный прямоугольник 5">
            <a:hlinkClick r:id="rId3" action="ppaction://hlinksldjump"/>
          </p:cNvPr>
          <p:cNvSpPr/>
          <p:nvPr/>
        </p:nvSpPr>
        <p:spPr>
          <a:xfrm>
            <a:off x="395536" y="5373216"/>
            <a:ext cx="3888432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Регулятивные</a:t>
            </a:r>
            <a:endParaRPr lang="ru-RU" sz="3200" b="1" dirty="0"/>
          </a:p>
        </p:txBody>
      </p:sp>
      <p:sp>
        <p:nvSpPr>
          <p:cNvPr id="7" name="Скругленный прямоугольник 6">
            <a:hlinkClick r:id="rId3" action="ppaction://hlinksldjump"/>
          </p:cNvPr>
          <p:cNvSpPr/>
          <p:nvPr/>
        </p:nvSpPr>
        <p:spPr>
          <a:xfrm>
            <a:off x="4788024" y="5373216"/>
            <a:ext cx="4211960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Внешнеполитическая деятельность</a:t>
            </a:r>
            <a:endParaRPr lang="ru-RU" sz="2800" b="1" dirty="0"/>
          </a:p>
        </p:txBody>
      </p:sp>
      <p:sp>
        <p:nvSpPr>
          <p:cNvPr id="8" name="Скругленный прямоугольник 7">
            <a:hlinkClick r:id="rId3" action="ppaction://hlinksldjump"/>
          </p:cNvPr>
          <p:cNvSpPr/>
          <p:nvPr/>
        </p:nvSpPr>
        <p:spPr>
          <a:xfrm>
            <a:off x="4932040" y="4077072"/>
            <a:ext cx="3888432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Оборонительные</a:t>
            </a:r>
            <a:endParaRPr lang="ru-RU" sz="3200" b="1" dirty="0"/>
          </a:p>
        </p:txBody>
      </p:sp>
      <p:sp>
        <p:nvSpPr>
          <p:cNvPr id="9" name="Выгнутая вправо стрелка 8"/>
          <p:cNvSpPr/>
          <p:nvPr/>
        </p:nvSpPr>
        <p:spPr>
          <a:xfrm>
            <a:off x="2411760" y="3284984"/>
            <a:ext cx="576064" cy="936104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7380312" y="3284984"/>
            <a:ext cx="576064" cy="936104"/>
          </a:xfrm>
          <a:prstGeom prst="curved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Управляющая кнопка: домой 10">
            <a:hlinkClick r:id="" action="ppaction://hlinkshowjump?jump=firstslide" highlightClick="1"/>
          </p:cNvPr>
          <p:cNvSpPr/>
          <p:nvPr/>
        </p:nvSpPr>
        <p:spPr>
          <a:xfrm>
            <a:off x="4211960" y="6309320"/>
            <a:ext cx="648072" cy="5486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864096"/>
            <a:ext cx="8064896" cy="9087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Признаки государства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>
            <a:hlinkClick r:id="rId2" action="ppaction://hlinksldjump"/>
          </p:cNvPr>
          <p:cNvSpPr/>
          <p:nvPr/>
        </p:nvSpPr>
        <p:spPr>
          <a:xfrm>
            <a:off x="1691680" y="4149080"/>
            <a:ext cx="6840760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/>
              <a:t>Суверинетет</a:t>
            </a:r>
            <a:endParaRPr lang="ru-RU" sz="3200" b="1" dirty="0"/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1547664" y="3140968"/>
            <a:ext cx="7128792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Территория, подчинённая власти</a:t>
            </a:r>
            <a:endParaRPr lang="ru-RU" sz="3200" b="1" dirty="0"/>
          </a:p>
        </p:txBody>
      </p:sp>
      <p:sp>
        <p:nvSpPr>
          <p:cNvPr id="5" name="Скругленный прямоугольник 4">
            <a:hlinkClick r:id="rId2" action="ppaction://hlinksldjump"/>
          </p:cNvPr>
          <p:cNvSpPr/>
          <p:nvPr/>
        </p:nvSpPr>
        <p:spPr>
          <a:xfrm>
            <a:off x="1691680" y="5157192"/>
            <a:ext cx="6912768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Система права</a:t>
            </a:r>
            <a:endParaRPr lang="ru-RU" sz="3200" b="1" dirty="0"/>
          </a:p>
        </p:txBody>
      </p:sp>
      <p:sp>
        <p:nvSpPr>
          <p:cNvPr id="7" name="Скругленный прямоугольник 6">
            <a:hlinkClick r:id="rId2" action="ppaction://hlinksldjump"/>
          </p:cNvPr>
          <p:cNvSpPr/>
          <p:nvPr/>
        </p:nvSpPr>
        <p:spPr>
          <a:xfrm>
            <a:off x="1691680" y="2132856"/>
            <a:ext cx="6768752" cy="936104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Наличие аппарата власти</a:t>
            </a:r>
            <a:endParaRPr lang="ru-RU" sz="3200" b="1" dirty="0"/>
          </a:p>
        </p:txBody>
      </p:sp>
      <p:sp>
        <p:nvSpPr>
          <p:cNvPr id="8" name="Управляющая кнопка: домой 7">
            <a:hlinkClick r:id="" action="ppaction://hlinkshowjump?jump=firstslide" highlightClick="1"/>
          </p:cNvPr>
          <p:cNvSpPr/>
          <p:nvPr/>
        </p:nvSpPr>
        <p:spPr>
          <a:xfrm>
            <a:off x="4139952" y="6309320"/>
            <a:ext cx="576064" cy="54868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 descr="2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970534"/>
            <a:ext cx="1314450" cy="1314450"/>
          </a:xfrm>
          <a:prstGeom prst="rect">
            <a:avLst/>
          </a:prstGeom>
        </p:spPr>
      </p:pic>
      <p:pic>
        <p:nvPicPr>
          <p:cNvPr id="10" name="Рисунок 9" descr="2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056" y="3068960"/>
            <a:ext cx="1314450" cy="1314450"/>
          </a:xfrm>
          <a:prstGeom prst="rect">
            <a:avLst/>
          </a:prstGeom>
        </p:spPr>
      </p:pic>
      <p:pic>
        <p:nvPicPr>
          <p:cNvPr id="11" name="Рисунок 10" descr="2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056" y="4077072"/>
            <a:ext cx="1314450" cy="1314450"/>
          </a:xfrm>
          <a:prstGeom prst="rect">
            <a:avLst/>
          </a:prstGeom>
        </p:spPr>
      </p:pic>
      <p:pic>
        <p:nvPicPr>
          <p:cNvPr id="12" name="Рисунок 11" descr="204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056" y="5085184"/>
            <a:ext cx="1314450" cy="131445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009146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Презентация подготовлена на основе учебника «Обществознание» 10 -11 класс под ред. Л.Н. Боголюбова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49712"/>
            <a:ext cx="75963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Презентация по теме «Государство» предназначена для изучения в 8-9 классах и подготовки к ЕГЭ в 11 классе. Используя данную интерактивную презентацию учащийся может самостоятельно изучать (повторять) материал по данной теме, выбирая необходимые вопросы темы.</a:t>
            </a:r>
            <a:endParaRPr lang="ru-RU" sz="20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Блок-схема: перфолента 8">
            <a:hlinkClick r:id="rId2" action="ppaction://hlinksldjump"/>
          </p:cNvPr>
          <p:cNvSpPr/>
          <p:nvPr/>
        </p:nvSpPr>
        <p:spPr>
          <a:xfrm>
            <a:off x="251520" y="3501008"/>
            <a:ext cx="3419872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ПАТРИАРХАЛЬНАЯ</a:t>
            </a:r>
            <a:endParaRPr lang="ru-RU" sz="2400" b="1" dirty="0"/>
          </a:p>
        </p:txBody>
      </p:sp>
      <p:sp>
        <p:nvSpPr>
          <p:cNvPr id="10" name="Блок-схема: перфолента 9">
            <a:hlinkClick r:id="rId3" action="ppaction://hlinksldjump"/>
          </p:cNvPr>
          <p:cNvSpPr/>
          <p:nvPr/>
        </p:nvSpPr>
        <p:spPr>
          <a:xfrm>
            <a:off x="2664296" y="5085184"/>
            <a:ext cx="313184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ОБЩЕСТВЕННЫЙ </a:t>
            </a:r>
          </a:p>
          <a:p>
            <a:pPr algn="ctr"/>
            <a:r>
              <a:rPr lang="ru-RU" sz="2400" b="1" dirty="0" smtClean="0"/>
              <a:t>ДОГОВОР </a:t>
            </a:r>
            <a:endParaRPr lang="ru-RU" sz="2400" b="1" dirty="0"/>
          </a:p>
        </p:txBody>
      </p:sp>
      <p:sp>
        <p:nvSpPr>
          <p:cNvPr id="17" name="Управляющая кнопка: домой 16">
            <a:hlinkClick r:id="" action="ppaction://hlinkshowjump?jump=firstslide" highlightClick="1"/>
          </p:cNvPr>
          <p:cNvSpPr/>
          <p:nvPr/>
        </p:nvSpPr>
        <p:spPr>
          <a:xfrm>
            <a:off x="7380312" y="6381328"/>
            <a:ext cx="467544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39552" y="188640"/>
            <a:ext cx="8064896" cy="1224136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Концепции происхождения государства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8" name="Блок-схема: перфолента 17">
            <a:hlinkClick r:id="rId4" action="ppaction://hlinksldjump"/>
          </p:cNvPr>
          <p:cNvSpPr/>
          <p:nvPr/>
        </p:nvSpPr>
        <p:spPr>
          <a:xfrm>
            <a:off x="5004048" y="1556792"/>
            <a:ext cx="3419872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ТЕОРИЯ НАСИЛИЯ</a:t>
            </a:r>
            <a:endParaRPr lang="ru-RU" sz="2400" b="1" dirty="0"/>
          </a:p>
        </p:txBody>
      </p:sp>
      <p:sp>
        <p:nvSpPr>
          <p:cNvPr id="19" name="Блок-схема: перфолента 18">
            <a:hlinkClick r:id="rId5" action="ppaction://hlinksldjump"/>
          </p:cNvPr>
          <p:cNvSpPr/>
          <p:nvPr/>
        </p:nvSpPr>
        <p:spPr>
          <a:xfrm>
            <a:off x="251520" y="1628800"/>
            <a:ext cx="3419872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ТЕОЛОГИЧЕСКАЯ</a:t>
            </a:r>
            <a:endParaRPr lang="ru-RU" sz="2400" b="1" dirty="0"/>
          </a:p>
        </p:txBody>
      </p:sp>
      <p:sp>
        <p:nvSpPr>
          <p:cNvPr id="20" name="Блок-схема: перфолента 19">
            <a:hlinkClick r:id="rId6" action="ppaction://hlinksldjump"/>
          </p:cNvPr>
          <p:cNvSpPr/>
          <p:nvPr/>
        </p:nvSpPr>
        <p:spPr>
          <a:xfrm>
            <a:off x="5076056" y="3356992"/>
            <a:ext cx="3419872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СОЦИАЛЬНО – </a:t>
            </a:r>
          </a:p>
          <a:p>
            <a:pPr algn="ctr"/>
            <a:r>
              <a:rPr lang="ru-RU" sz="2400" b="1" dirty="0" smtClean="0"/>
              <a:t>ЭКОНОМИЧЕСКАЯ</a:t>
            </a:r>
            <a:endParaRPr lang="ru-RU" sz="2400" b="1" dirty="0"/>
          </a:p>
        </p:txBody>
      </p:sp>
      <p:pic>
        <p:nvPicPr>
          <p:cNvPr id="11" name="Рисунок 10" descr="205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9696917" flipH="1">
            <a:off x="4234905" y="2790400"/>
            <a:ext cx="960107" cy="360040"/>
          </a:xfrm>
          <a:prstGeom prst="rect">
            <a:avLst/>
          </a:prstGeom>
        </p:spPr>
      </p:pic>
      <p:pic>
        <p:nvPicPr>
          <p:cNvPr id="12" name="Рисунок 11" descr="205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2067027">
            <a:off x="3079630" y="2762209"/>
            <a:ext cx="1077411" cy="404029"/>
          </a:xfrm>
          <a:prstGeom prst="rect">
            <a:avLst/>
          </a:prstGeom>
        </p:spPr>
      </p:pic>
      <p:pic>
        <p:nvPicPr>
          <p:cNvPr id="13" name="Рисунок 12" descr="205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9696917">
            <a:off x="3105712" y="3655288"/>
            <a:ext cx="990339" cy="455873"/>
          </a:xfrm>
          <a:prstGeom prst="rect">
            <a:avLst/>
          </a:prstGeom>
        </p:spPr>
      </p:pic>
      <p:pic>
        <p:nvPicPr>
          <p:cNvPr id="14" name="Рисунок 13" descr="205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5589754" flipH="1">
            <a:off x="3701146" y="4274290"/>
            <a:ext cx="960107" cy="441271"/>
          </a:xfrm>
          <a:prstGeom prst="rect">
            <a:avLst/>
          </a:prstGeom>
        </p:spPr>
      </p:pic>
      <p:pic>
        <p:nvPicPr>
          <p:cNvPr id="15" name="Рисунок 14" descr="2050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1185966" flipH="1">
            <a:off x="4244555" y="3652747"/>
            <a:ext cx="960107" cy="3600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6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07704" y="620688"/>
            <a:ext cx="5760640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Теологическая теория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13447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/>
            <a:r>
              <a:rPr lang="ru-RU" b="1" dirty="0" smtClean="0"/>
              <a:t> </a:t>
            </a:r>
            <a:r>
              <a:rPr lang="ru-RU" sz="5400" b="1" dirty="0" smtClean="0">
                <a:solidFill>
                  <a:srgbClr val="C00000"/>
                </a:solidFill>
              </a:rPr>
              <a:t>Бог создал государство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2223" y="4797152"/>
            <a:ext cx="6940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Авторы: </a:t>
            </a:r>
            <a:r>
              <a:rPr lang="ru-RU" sz="2400" b="1" dirty="0" smtClean="0"/>
              <a:t>Фома Аквинский, </a:t>
            </a:r>
            <a:r>
              <a:rPr lang="ru-RU" sz="2400" b="1" dirty="0" err="1" smtClean="0"/>
              <a:t>Маритен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Мерсье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3851920" y="6453336"/>
            <a:ext cx="576064" cy="4046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6732240" y="6453336"/>
            <a:ext cx="576064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1907704" y="620688"/>
            <a:ext cx="5760640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Патриархальная теория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04020" y="2466762"/>
            <a:ext cx="810343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Государство - продукт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</a:rPr>
              <a:t>развития семьи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67744" y="4797152"/>
            <a:ext cx="50091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Авторы: Аристотель, </a:t>
            </a:r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Филмер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Платон, Михайловский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Управляющая кнопка: домой 9">
            <a:hlinkClick r:id="" action="ppaction://hlinkshowjump?jump=firstslide" highlightClick="1"/>
          </p:cNvPr>
          <p:cNvSpPr/>
          <p:nvPr/>
        </p:nvSpPr>
        <p:spPr>
          <a:xfrm>
            <a:off x="6156176" y="6381328"/>
            <a:ext cx="504056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озврат 10">
            <a:hlinkClick r:id="" action="ppaction://hlinkshowjump?jump=lastslideviewed" highlightClick="1"/>
          </p:cNvPr>
          <p:cNvSpPr/>
          <p:nvPr/>
        </p:nvSpPr>
        <p:spPr>
          <a:xfrm>
            <a:off x="4139952" y="6381328"/>
            <a:ext cx="504056" cy="476672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07704" y="620688"/>
            <a:ext cx="5760640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Теория насилия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20486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b="1" dirty="0" smtClean="0"/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+mn-lt"/>
              </a:rPr>
              <a:t>Государство - результат завоевания одного племени другим.</a:t>
            </a:r>
          </a:p>
          <a:p>
            <a:pPr marL="800100" lvl="1" indent="-342900"/>
            <a:endParaRPr lang="ru-RU" sz="54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5616" y="5373216"/>
            <a:ext cx="7264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Авторы: Л. </a:t>
            </a:r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Гумплович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К. Каутский, Е. Дюринг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3851920" y="6453336"/>
            <a:ext cx="576064" cy="4046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6732240" y="6453336"/>
            <a:ext cx="576064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07704" y="620688"/>
            <a:ext cx="5760640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Общественный договор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060848"/>
            <a:ext cx="8964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sz="5400" b="1" dirty="0" smtClean="0">
                <a:solidFill>
                  <a:srgbClr val="C00000"/>
                </a:solidFill>
              </a:rPr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+mn-lt"/>
              </a:rPr>
              <a:t>Государство- результат договора между обществом и правителем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31640" y="5517232"/>
            <a:ext cx="6675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Авторы: Т. </a:t>
            </a:r>
            <a:r>
              <a:rPr lang="ru-RU" sz="24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Гобс</a:t>
            </a:r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Д. Локк, Ж.-Ж. Руссо и др.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3851920" y="6453336"/>
            <a:ext cx="576064" cy="4046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6732240" y="6453336"/>
            <a:ext cx="576064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907704" y="620688"/>
            <a:ext cx="5760640" cy="1368152"/>
          </a:xfrm>
          <a:prstGeom prst="ellipse">
            <a:avLst/>
          </a:prstGeom>
          <a:solidFill>
            <a:schemeClr val="accent5">
              <a:lumMod val="2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Социально экономическая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204864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ru-RU" b="1" dirty="0" smtClean="0"/>
              <a:t> </a:t>
            </a:r>
            <a:r>
              <a:rPr lang="ru-RU" sz="5400" b="1" dirty="0" smtClean="0">
                <a:solidFill>
                  <a:srgbClr val="C00000"/>
                </a:solidFill>
                <a:latin typeface="+mn-lt"/>
              </a:rPr>
              <a:t>Государство-результат экономического развития общества</a:t>
            </a:r>
          </a:p>
          <a:p>
            <a:pPr marL="800100" lvl="1" indent="-342900"/>
            <a:endParaRPr lang="ru-RU" sz="5400" b="1" dirty="0" smtClean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5589240"/>
            <a:ext cx="6400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Авторы: </a:t>
            </a:r>
            <a:r>
              <a:rPr lang="ru-RU" sz="2400" b="1" dirty="0" smtClean="0"/>
              <a:t>Л. Морган, К. Маркс, Ф. Энгельс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Управляющая кнопка: возврат 7">
            <a:hlinkClick r:id="" action="ppaction://hlinkshowjump?jump=lastslideviewed" highlightClick="1"/>
          </p:cNvPr>
          <p:cNvSpPr/>
          <p:nvPr/>
        </p:nvSpPr>
        <p:spPr>
          <a:xfrm>
            <a:off x="3851920" y="6453336"/>
            <a:ext cx="576064" cy="4046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домой 8">
            <a:hlinkClick r:id="" action="ppaction://hlinkshowjump?jump=firstslide" highlightClick="1"/>
          </p:cNvPr>
          <p:cNvSpPr/>
          <p:nvPr/>
        </p:nvSpPr>
        <p:spPr>
          <a:xfrm>
            <a:off x="6732240" y="6453336"/>
            <a:ext cx="576064" cy="40466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shade val="30000"/>
                <a:satMod val="115000"/>
              </a:schemeClr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Управляющая кнопка: домой 16">
            <a:hlinkClick r:id="" action="ppaction://hlinkshowjump?jump=firstslide" highlightClick="1"/>
          </p:cNvPr>
          <p:cNvSpPr/>
          <p:nvPr/>
        </p:nvSpPr>
        <p:spPr>
          <a:xfrm>
            <a:off x="7380312" y="6381328"/>
            <a:ext cx="467544" cy="47667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83568" y="260648"/>
            <a:ext cx="8064896" cy="908720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Формы государства</a:t>
            </a: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Блок-схема: перфолента 18">
            <a:hlinkClick r:id="rId2" action="ppaction://hlinksldjump"/>
          </p:cNvPr>
          <p:cNvSpPr/>
          <p:nvPr/>
        </p:nvSpPr>
        <p:spPr>
          <a:xfrm>
            <a:off x="2411760" y="1268760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ГОСУДАРСТВЕННОГО УСТРОЙСТВА</a:t>
            </a:r>
            <a:endParaRPr lang="ru-RU" sz="2400" b="1" dirty="0"/>
          </a:p>
        </p:txBody>
      </p:sp>
      <p:sp>
        <p:nvSpPr>
          <p:cNvPr id="11" name="Блок-схема: перфолента 10">
            <a:hlinkClick r:id="rId3" action="ppaction://hlinksldjump"/>
          </p:cNvPr>
          <p:cNvSpPr/>
          <p:nvPr/>
        </p:nvSpPr>
        <p:spPr>
          <a:xfrm>
            <a:off x="323528" y="3212976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ГОСУДАРСТВЕННОГО ПРАВЛЕНИЯ</a:t>
            </a:r>
            <a:endParaRPr lang="ru-RU" sz="2400" b="1" dirty="0"/>
          </a:p>
        </p:txBody>
      </p:sp>
      <p:sp>
        <p:nvSpPr>
          <p:cNvPr id="12" name="Блок-схема: перфолента 11">
            <a:hlinkClick r:id="rId4" action="ppaction://hlinksldjump"/>
          </p:cNvPr>
          <p:cNvSpPr/>
          <p:nvPr/>
        </p:nvSpPr>
        <p:spPr>
          <a:xfrm>
            <a:off x="5436096" y="2780928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ПОЛИТИЧЕСКОГО РЕЖИМА</a:t>
            </a:r>
            <a:endParaRPr lang="ru-RU" sz="2400" b="1" dirty="0"/>
          </a:p>
        </p:txBody>
      </p:sp>
      <p:sp>
        <p:nvSpPr>
          <p:cNvPr id="13" name="Блок-схема: перфолента 12">
            <a:hlinkClick r:id="rId5" action="ppaction://hlinksldjump"/>
          </p:cNvPr>
          <p:cNvSpPr/>
          <p:nvPr/>
        </p:nvSpPr>
        <p:spPr>
          <a:xfrm>
            <a:off x="2555776" y="4941168"/>
            <a:ext cx="3600400" cy="1368152"/>
          </a:xfrm>
          <a:prstGeom prst="flowChartPunchedTape">
            <a:avLst/>
          </a:prstGeom>
          <a:solidFill>
            <a:srgbClr val="3333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ПРАВОВОЕ ГОСУДАРСТВО</a:t>
            </a:r>
            <a:endParaRPr lang="ru-RU" sz="2400" b="1" dirty="0"/>
          </a:p>
        </p:txBody>
      </p:sp>
      <p:pic>
        <p:nvPicPr>
          <p:cNvPr id="8" name="Рисунок 7" descr="205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5139600" flipH="1">
            <a:off x="4234906" y="4340856"/>
            <a:ext cx="960107" cy="360040"/>
          </a:xfrm>
          <a:prstGeom prst="rect">
            <a:avLst/>
          </a:prstGeom>
        </p:spPr>
      </p:pic>
      <p:pic>
        <p:nvPicPr>
          <p:cNvPr id="9" name="Рисунок 8" descr="205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15652454" flipH="1">
            <a:off x="3985786" y="2890467"/>
            <a:ext cx="960107" cy="360040"/>
          </a:xfrm>
          <a:prstGeom prst="rect">
            <a:avLst/>
          </a:prstGeom>
        </p:spPr>
      </p:pic>
      <p:pic>
        <p:nvPicPr>
          <p:cNvPr id="10" name="Рисунок 9" descr="205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249049">
            <a:off x="3364271" y="3627683"/>
            <a:ext cx="1092150" cy="377783"/>
          </a:xfrm>
          <a:prstGeom prst="rect">
            <a:avLst/>
          </a:prstGeom>
        </p:spPr>
      </p:pic>
      <p:pic>
        <p:nvPicPr>
          <p:cNvPr id="14" name="Рисунок 13" descr="2050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rot="21314071" flipH="1">
            <a:off x="4678716" y="3533756"/>
            <a:ext cx="960107" cy="360040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Шаблон оформления 'Красно-черная рельефная бумага'">
  <a:themeElements>
    <a:clrScheme name="Шаблон оформления 'Красно-черная рельефная бумага'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оформления 'Красно-черная рельефная бумага'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оформления 'Красно-черная рельефная бумага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Красно-черная рельефная бумага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838</TotalTime>
  <Words>572</Words>
  <Application>Microsoft Office PowerPoint</Application>
  <PresentationFormat>Экран (4:3)</PresentationFormat>
  <Paragraphs>106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Шаблон оформления 'Красно-черная рельефная бумага'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</dc:creator>
  <cp:lastModifiedBy>Master</cp:lastModifiedBy>
  <cp:revision>69</cp:revision>
  <dcterms:created xsi:type="dcterms:W3CDTF">2006-11-01T20:14:00Z</dcterms:created>
  <dcterms:modified xsi:type="dcterms:W3CDTF">2012-04-07T07:25:51Z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TC101080301049</vt:lpwstr>
  </property>
</Properties>
</file>