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20D1C-AB50-421E-B0A5-2CA85712EE42}" type="datetimeFigureOut">
              <a:rPr lang="ru-RU" smtClean="0"/>
              <a:pPr/>
              <a:t>27.11.2009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A469C-BCEB-4539-8E8A-607C417A67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A469C-BCEB-4539-8E8A-607C417A677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9CC-8070-493D-8ED3-DE184DBEB3BB}" type="datetimeFigureOut">
              <a:rPr lang="ru-RU" smtClean="0"/>
              <a:pPr/>
              <a:t>27.11.2009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9358D9C-F334-447A-AD34-7E740997C4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9CC-8070-493D-8ED3-DE184DBEB3BB}" type="datetimeFigureOut">
              <a:rPr lang="ru-RU" smtClean="0"/>
              <a:pPr/>
              <a:t>27.11.2009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8D9C-F334-447A-AD34-7E740997C4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9CC-8070-493D-8ED3-DE184DBEB3BB}" type="datetimeFigureOut">
              <a:rPr lang="ru-RU" smtClean="0"/>
              <a:pPr/>
              <a:t>27.11.2009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8D9C-F334-447A-AD34-7E740997C4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9CC-8070-493D-8ED3-DE184DBEB3BB}" type="datetimeFigureOut">
              <a:rPr lang="ru-RU" smtClean="0"/>
              <a:pPr/>
              <a:t>27.11.2009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8D9C-F334-447A-AD34-7E740997C4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9CC-8070-493D-8ED3-DE184DBEB3BB}" type="datetimeFigureOut">
              <a:rPr lang="ru-RU" smtClean="0"/>
              <a:pPr/>
              <a:t>27.11.2009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9358D9C-F334-447A-AD34-7E740997C4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9CC-8070-493D-8ED3-DE184DBEB3BB}" type="datetimeFigureOut">
              <a:rPr lang="ru-RU" smtClean="0"/>
              <a:pPr/>
              <a:t>27.11.2009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8D9C-F334-447A-AD34-7E740997C4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9CC-8070-493D-8ED3-DE184DBEB3BB}" type="datetimeFigureOut">
              <a:rPr lang="ru-RU" smtClean="0"/>
              <a:pPr/>
              <a:t>27.11.2009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8D9C-F334-447A-AD34-7E740997C4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9CC-8070-493D-8ED3-DE184DBEB3BB}" type="datetimeFigureOut">
              <a:rPr lang="ru-RU" smtClean="0"/>
              <a:pPr/>
              <a:t>27.11.2009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8D9C-F334-447A-AD34-7E740997C4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9CC-8070-493D-8ED3-DE184DBEB3BB}" type="datetimeFigureOut">
              <a:rPr lang="ru-RU" smtClean="0"/>
              <a:pPr/>
              <a:t>27.11.2009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8D9C-F334-447A-AD34-7E740997C4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9CC-8070-493D-8ED3-DE184DBEB3BB}" type="datetimeFigureOut">
              <a:rPr lang="ru-RU" smtClean="0"/>
              <a:pPr/>
              <a:t>27.11.2009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8D9C-F334-447A-AD34-7E740997C4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9CC-8070-493D-8ED3-DE184DBEB3BB}" type="datetimeFigureOut">
              <a:rPr lang="ru-RU" smtClean="0"/>
              <a:pPr/>
              <a:t>27.11.2009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9358D9C-F334-447A-AD34-7E740997C4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EDC19CC-8070-493D-8ED3-DE184DBEB3BB}" type="datetimeFigureOut">
              <a:rPr lang="ru-RU" smtClean="0"/>
              <a:pPr/>
              <a:t>27.11.2009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9358D9C-F334-447A-AD34-7E740997C4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Тема уроку. </a:t>
            </a:r>
            <a:r>
              <a:rPr lang="ru-RU" dirty="0" err="1" smtClean="0"/>
              <a:t>Розв’язування</a:t>
            </a:r>
            <a:r>
              <a:rPr lang="ru-RU" dirty="0" smtClean="0"/>
              <a:t> задач </a:t>
            </a:r>
            <a:r>
              <a:rPr lang="ru-RU" dirty="0" err="1" smtClean="0"/>
              <a:t>з</a:t>
            </a:r>
            <a:r>
              <a:rPr lang="ru-RU" dirty="0" smtClean="0"/>
              <a:t> теми «</a:t>
            </a:r>
            <a:r>
              <a:rPr lang="ru-RU" dirty="0" err="1" smtClean="0"/>
              <a:t>Об’єм</a:t>
            </a:r>
            <a:r>
              <a:rPr lang="ru-RU" dirty="0" smtClean="0"/>
              <a:t> </a:t>
            </a:r>
            <a:r>
              <a:rPr lang="ru-RU" dirty="0" err="1" smtClean="0"/>
              <a:t>піраміди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8014" y="95414"/>
            <a:ext cx="8929718" cy="6627136"/>
          </a:xfrm>
          <a:prstGeom prst="roundRect">
            <a:avLst>
              <a:gd name="adj" fmla="val 4313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85720" y="996719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Основа піраміди – ромб зі стороною а і кутом </a:t>
            </a:r>
            <a:r>
              <a:rPr lang="el-GR" dirty="0" smtClean="0">
                <a:solidFill>
                  <a:schemeClr val="bg1"/>
                </a:solidFill>
              </a:rPr>
              <a:t>α</a:t>
            </a:r>
            <a:r>
              <a:rPr lang="uk-UA" dirty="0" smtClean="0">
                <a:solidFill>
                  <a:schemeClr val="bg1"/>
                </a:solidFill>
              </a:rPr>
              <a:t>, висота піраміди дорівнює </a:t>
            </a:r>
            <a:r>
              <a:rPr lang="en-US" dirty="0" smtClean="0">
                <a:solidFill>
                  <a:schemeClr val="bg1"/>
                </a:solidFill>
              </a:rPr>
              <a:t>h</a:t>
            </a:r>
            <a:r>
              <a:rPr lang="uk-UA" dirty="0" smtClean="0">
                <a:solidFill>
                  <a:schemeClr val="bg1"/>
                </a:solidFill>
              </a:rPr>
              <a:t>. Знайти об’єм піраміди.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214290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Розв’язування задач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47" name="Группа 46"/>
          <p:cNvGrpSpPr/>
          <p:nvPr/>
        </p:nvGrpSpPr>
        <p:grpSpPr>
          <a:xfrm>
            <a:off x="500034" y="4511076"/>
            <a:ext cx="3643338" cy="1132502"/>
            <a:chOff x="500034" y="4511076"/>
            <a:chExt cx="3643338" cy="1132502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500034" y="5025849"/>
              <a:ext cx="1714512" cy="617729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500034" y="4511076"/>
              <a:ext cx="1928826" cy="514774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428860" y="4511076"/>
              <a:ext cx="1714512" cy="617729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V="1">
              <a:off x="2214546" y="5128804"/>
              <a:ext cx="1928826" cy="514774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Группа 50"/>
          <p:cNvGrpSpPr/>
          <p:nvPr/>
        </p:nvGrpSpPr>
        <p:grpSpPr>
          <a:xfrm>
            <a:off x="500034" y="2143116"/>
            <a:ext cx="3643337" cy="3500463"/>
            <a:chOff x="500034" y="2143116"/>
            <a:chExt cx="3643337" cy="3500463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 rot="5400000" flipH="1" flipV="1">
              <a:off x="-351969" y="2995119"/>
              <a:ext cx="2882733" cy="1178727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H="1">
              <a:off x="196423" y="3625455"/>
              <a:ext cx="3500462" cy="53578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rot="16200000" flipH="1">
              <a:off x="1418222" y="2403655"/>
              <a:ext cx="2985688" cy="246461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16200000" flipV="1">
              <a:off x="869831" y="2952046"/>
              <a:ext cx="2367960" cy="750099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Прямая соединительная линия 22"/>
          <p:cNvCxnSpPr/>
          <p:nvPr/>
        </p:nvCxnSpPr>
        <p:spPr>
          <a:xfrm rot="5400000">
            <a:off x="288872" y="3532959"/>
            <a:ext cx="2779779" cy="2382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Группа 48"/>
          <p:cNvGrpSpPr/>
          <p:nvPr/>
        </p:nvGrpSpPr>
        <p:grpSpPr>
          <a:xfrm>
            <a:off x="579759" y="4511076"/>
            <a:ext cx="3536181" cy="1132502"/>
            <a:chOff x="579759" y="4511076"/>
            <a:chExt cx="3536181" cy="1132502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>
              <a:off x="579759" y="5025849"/>
              <a:ext cx="3536181" cy="102955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5400000">
              <a:off x="1755452" y="4970170"/>
              <a:ext cx="1132502" cy="214314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Группа 51"/>
          <p:cNvGrpSpPr/>
          <p:nvPr/>
        </p:nvGrpSpPr>
        <p:grpSpPr>
          <a:xfrm>
            <a:off x="285720" y="1908800"/>
            <a:ext cx="4000528" cy="4032672"/>
            <a:chOff x="285720" y="1908800"/>
            <a:chExt cx="4000528" cy="4032672"/>
          </a:xfrm>
        </p:grpSpPr>
        <p:sp>
          <p:nvSpPr>
            <p:cNvPr id="29" name="TextBox 28"/>
            <p:cNvSpPr txBox="1"/>
            <p:nvPr/>
          </p:nvSpPr>
          <p:spPr>
            <a:xfrm>
              <a:off x="1439586" y="190880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S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85720" y="4917056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000232" y="557214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B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000496" y="507207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357422" y="421481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D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357290" y="471488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K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3786182" y="1808796"/>
            <a:ext cx="43577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Дано: </a:t>
            </a:r>
            <a:r>
              <a:rPr lang="en-US" dirty="0" smtClean="0">
                <a:solidFill>
                  <a:schemeClr val="bg1"/>
                </a:solidFill>
              </a:rPr>
              <a:t>SABCD – </a:t>
            </a:r>
            <a:r>
              <a:rPr lang="uk-UA" dirty="0" smtClean="0">
                <a:solidFill>
                  <a:schemeClr val="bg1"/>
                </a:solidFill>
              </a:rPr>
              <a:t>піраміда; </a:t>
            </a:r>
            <a:r>
              <a:rPr lang="en-US" dirty="0" smtClean="0">
                <a:solidFill>
                  <a:schemeClr val="bg1"/>
                </a:solidFill>
              </a:rPr>
              <a:t>ABCD – </a:t>
            </a:r>
            <a:r>
              <a:rPr lang="ru-RU" dirty="0" smtClean="0">
                <a:solidFill>
                  <a:schemeClr val="bg1"/>
                </a:solidFill>
              </a:rPr>
              <a:t>ромб.</a:t>
            </a:r>
          </a:p>
          <a:p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            </a:t>
            </a:r>
            <a:r>
              <a:rPr lang="en-US" dirty="0" smtClean="0">
                <a:solidFill>
                  <a:schemeClr val="bg1"/>
                </a:solidFill>
              </a:rPr>
              <a:t>SK – </a:t>
            </a:r>
            <a:r>
              <a:rPr lang="ru-RU" dirty="0" err="1" smtClean="0">
                <a:solidFill>
                  <a:schemeClr val="bg1"/>
                </a:solidFill>
              </a:rPr>
              <a:t>висота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            </a:t>
            </a:r>
            <a:r>
              <a:rPr lang="en-US" dirty="0" smtClean="0">
                <a:solidFill>
                  <a:schemeClr val="bg1"/>
                </a:solidFill>
              </a:rPr>
              <a:t>SK=h, AB=a, &lt;DAB=</a:t>
            </a:r>
            <a:r>
              <a:rPr lang="el-GR" dirty="0" smtClean="0">
                <a:solidFill>
                  <a:schemeClr val="bg1"/>
                </a:solidFill>
                <a:latin typeface="Cambria"/>
              </a:rPr>
              <a:t>α</a:t>
            </a:r>
            <a:r>
              <a:rPr lang="en-US" dirty="0" smtClean="0">
                <a:solidFill>
                  <a:schemeClr val="bg1"/>
                </a:solidFill>
                <a:latin typeface="Cambria"/>
              </a:rPr>
              <a:t>.</a:t>
            </a:r>
          </a:p>
          <a:p>
            <a:r>
              <a:rPr lang="en-US" dirty="0" smtClean="0">
                <a:solidFill>
                  <a:schemeClr val="bg1"/>
                </a:solidFill>
                <a:latin typeface="Cambria"/>
              </a:rPr>
              <a:t>------------------------------------------------------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Знайти: </a:t>
            </a:r>
            <a:r>
              <a:rPr lang="en-US" dirty="0" smtClean="0">
                <a:solidFill>
                  <a:schemeClr val="bg1"/>
                </a:solidFill>
              </a:rPr>
              <a:t>V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50" name="Группа 49"/>
          <p:cNvGrpSpPr/>
          <p:nvPr/>
        </p:nvGrpSpPr>
        <p:grpSpPr>
          <a:xfrm>
            <a:off x="793724" y="4857760"/>
            <a:ext cx="349252" cy="369332"/>
            <a:chOff x="793724" y="4857760"/>
            <a:chExt cx="349252" cy="369332"/>
          </a:xfrm>
        </p:grpSpPr>
        <p:sp>
          <p:nvSpPr>
            <p:cNvPr id="36" name="Дуга 35"/>
            <p:cNvSpPr/>
            <p:nvPr/>
          </p:nvSpPr>
          <p:spPr>
            <a:xfrm>
              <a:off x="793724" y="4883160"/>
              <a:ext cx="142876" cy="285752"/>
            </a:xfrm>
            <a:prstGeom prst="arc">
              <a:avLst>
                <a:gd name="adj1" fmla="val 17637739"/>
                <a:gd name="adj2" fmla="val 5064621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57224" y="485776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Cambria"/>
                </a:rPr>
                <a:t>α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4572000" y="3345420"/>
            <a:ext cx="428628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Розв’язання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V</a:t>
            </a:r>
            <a:r>
              <a:rPr lang="uk-UA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=1/3 </a:t>
            </a:r>
            <a:r>
              <a:rPr lang="en-US" sz="2400" dirty="0" err="1" smtClean="0">
                <a:solidFill>
                  <a:schemeClr val="bg1"/>
                </a:solidFill>
              </a:rPr>
              <a:t>Sh</a:t>
            </a:r>
            <a:r>
              <a:rPr lang="en-US" sz="24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S</a:t>
            </a:r>
            <a:r>
              <a:rPr lang="uk-UA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= </a:t>
            </a:r>
            <a:r>
              <a:rPr lang="en-US" sz="2400" dirty="0" err="1" smtClean="0">
                <a:solidFill>
                  <a:schemeClr val="bg1"/>
                </a:solidFill>
              </a:rPr>
              <a:t>AD∙AB∙sin</a:t>
            </a:r>
            <a:r>
              <a:rPr lang="en-US" sz="2400" dirty="0" smtClean="0">
                <a:solidFill>
                  <a:schemeClr val="bg1"/>
                </a:solidFill>
              </a:rPr>
              <a:t> &lt;DAB; </a:t>
            </a:r>
            <a:r>
              <a:rPr lang="uk-UA" sz="2400" dirty="0" smtClean="0">
                <a:solidFill>
                  <a:schemeClr val="bg1"/>
                </a:solidFill>
              </a:rPr>
              <a:t>(формула площі паралелограма)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S</a:t>
            </a:r>
            <a:r>
              <a:rPr lang="uk-UA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= </a:t>
            </a:r>
            <a:r>
              <a:rPr lang="en-US" sz="2400" i="1" dirty="0" smtClean="0">
                <a:solidFill>
                  <a:schemeClr val="bg1"/>
                </a:solidFill>
              </a:rPr>
              <a:t>a</a:t>
            </a:r>
            <a:r>
              <a:rPr lang="en-US" sz="2400" baseline="30000" dirty="0" smtClean="0">
                <a:solidFill>
                  <a:schemeClr val="bg1"/>
                </a:solidFill>
              </a:rPr>
              <a:t>2</a:t>
            </a:r>
            <a:r>
              <a:rPr lang="en-US" sz="2400" dirty="0" smtClean="0">
                <a:solidFill>
                  <a:schemeClr val="bg1"/>
                </a:solidFill>
              </a:rPr>
              <a:t> sin </a:t>
            </a:r>
            <a:r>
              <a:rPr lang="el-GR" dirty="0" smtClean="0">
                <a:solidFill>
                  <a:schemeClr val="bg1"/>
                </a:solidFill>
                <a:latin typeface="Cambria"/>
              </a:rPr>
              <a:t>α</a:t>
            </a:r>
            <a:endParaRPr lang="uk-UA" dirty="0" smtClean="0">
              <a:solidFill>
                <a:schemeClr val="bg1"/>
              </a:solidFill>
              <a:latin typeface="Cambria"/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V= 1/3 S</a:t>
            </a:r>
            <a:r>
              <a:rPr lang="en-US" sz="2400" baseline="-25000" dirty="0" smtClean="0">
                <a:solidFill>
                  <a:schemeClr val="bg1"/>
                </a:solidFill>
              </a:rPr>
              <a:t>ABCD</a:t>
            </a:r>
            <a:r>
              <a:rPr lang="en-US" sz="2400" dirty="0" smtClean="0">
                <a:solidFill>
                  <a:schemeClr val="bg1"/>
                </a:solidFill>
              </a:rPr>
              <a:t>∙SK = 1/3 </a:t>
            </a:r>
            <a:r>
              <a:rPr lang="en-US" sz="2400" i="1" dirty="0" smtClean="0">
                <a:solidFill>
                  <a:schemeClr val="bg1"/>
                </a:solidFill>
              </a:rPr>
              <a:t>a</a:t>
            </a:r>
            <a:r>
              <a:rPr lang="en-US" sz="2400" baseline="30000" dirty="0" smtClean="0">
                <a:solidFill>
                  <a:schemeClr val="bg1"/>
                </a:solidFill>
              </a:rPr>
              <a:t>2</a:t>
            </a:r>
            <a:r>
              <a:rPr lang="en-US" sz="2400" i="1" dirty="0" smtClean="0">
                <a:solidFill>
                  <a:schemeClr val="bg1"/>
                </a:solidFill>
              </a:rPr>
              <a:t>h</a:t>
            </a:r>
            <a:r>
              <a:rPr lang="en-US" sz="2400" dirty="0" smtClean="0">
                <a:solidFill>
                  <a:schemeClr val="bg1"/>
                </a:solidFill>
              </a:rPr>
              <a:t> sin </a:t>
            </a:r>
            <a:r>
              <a:rPr lang="el-GR" dirty="0" smtClean="0">
                <a:solidFill>
                  <a:schemeClr val="bg1"/>
                </a:solidFill>
              </a:rPr>
              <a:t>α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uk-UA" dirty="0" smtClean="0">
                <a:solidFill>
                  <a:schemeClr val="bg1"/>
                </a:solidFill>
              </a:rPr>
              <a:t>Відповідь. </a:t>
            </a:r>
            <a:r>
              <a:rPr lang="en-US" dirty="0" smtClean="0">
                <a:solidFill>
                  <a:schemeClr val="bg1"/>
                </a:solidFill>
              </a:rPr>
              <a:t>V = 1/3 </a:t>
            </a:r>
            <a:r>
              <a:rPr lang="en-US" i="1" dirty="0" smtClean="0">
                <a:solidFill>
                  <a:schemeClr val="bg1"/>
                </a:solidFill>
              </a:rPr>
              <a:t>a</a:t>
            </a:r>
            <a:r>
              <a:rPr lang="en-US" baseline="30000" dirty="0" smtClean="0">
                <a:solidFill>
                  <a:schemeClr val="bg1"/>
                </a:solidFill>
              </a:rPr>
              <a:t>2</a:t>
            </a:r>
            <a:r>
              <a:rPr lang="en-US" i="1" dirty="0" smtClean="0">
                <a:solidFill>
                  <a:schemeClr val="bg1"/>
                </a:solidFill>
              </a:rPr>
              <a:t>h</a:t>
            </a:r>
            <a:r>
              <a:rPr lang="en-US" dirty="0" smtClean="0">
                <a:solidFill>
                  <a:schemeClr val="bg1"/>
                </a:solidFill>
              </a:rPr>
              <a:t> sin </a:t>
            </a:r>
            <a:r>
              <a:rPr lang="el-GR" dirty="0" smtClean="0">
                <a:solidFill>
                  <a:schemeClr val="bg1"/>
                </a:solidFill>
              </a:rPr>
              <a:t>α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47740" y="524158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a</a:t>
            </a:r>
            <a:endParaRPr lang="ru-RU" sz="24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6" grpId="0" build="p"/>
      <p:bldP spid="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4064" y="99308"/>
            <a:ext cx="8929718" cy="6627136"/>
          </a:xfrm>
          <a:prstGeom prst="roundRect">
            <a:avLst>
              <a:gd name="adj" fmla="val 4313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олилиния 45"/>
          <p:cNvSpPr/>
          <p:nvPr/>
        </p:nvSpPr>
        <p:spPr>
          <a:xfrm>
            <a:off x="417710" y="5214257"/>
            <a:ext cx="2928958" cy="718457"/>
          </a:xfrm>
          <a:custGeom>
            <a:avLst/>
            <a:gdLst>
              <a:gd name="connsiteX0" fmla="*/ 1023257 w 2939143"/>
              <a:gd name="connsiteY0" fmla="*/ 0 h 718457"/>
              <a:gd name="connsiteX1" fmla="*/ 0 w 2939143"/>
              <a:gd name="connsiteY1" fmla="*/ 718457 h 718457"/>
              <a:gd name="connsiteX2" fmla="*/ 2939143 w 2939143"/>
              <a:gd name="connsiteY2" fmla="*/ 718457 h 718457"/>
              <a:gd name="connsiteX3" fmla="*/ 1023257 w 2939143"/>
              <a:gd name="connsiteY3" fmla="*/ 0 h 718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39143" h="718457">
                <a:moveTo>
                  <a:pt x="1023257" y="0"/>
                </a:moveTo>
                <a:lnTo>
                  <a:pt x="0" y="718457"/>
                </a:lnTo>
                <a:lnTo>
                  <a:pt x="2939143" y="718457"/>
                </a:lnTo>
                <a:lnTo>
                  <a:pt x="1023257" y="0"/>
                </a:lnTo>
                <a:close/>
              </a:path>
            </a:pathLst>
          </a:custGeom>
          <a:solidFill>
            <a:schemeClr val="accent1"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85720" y="214290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Розв’язування задач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996719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Основа піраміди – прямокутник, діагональ якого дорівнює </a:t>
            </a:r>
            <a:r>
              <a:rPr lang="en-US" i="1" dirty="0" smtClean="0">
                <a:solidFill>
                  <a:schemeClr val="bg1"/>
                </a:solidFill>
              </a:rPr>
              <a:t>d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і утворює зі стороною кут </a:t>
            </a:r>
            <a:r>
              <a:rPr lang="el-GR" dirty="0" smtClean="0">
                <a:solidFill>
                  <a:schemeClr val="bg1"/>
                </a:solidFill>
              </a:rPr>
              <a:t>φ</a:t>
            </a:r>
            <a:r>
              <a:rPr lang="uk-UA" dirty="0" smtClean="0">
                <a:solidFill>
                  <a:schemeClr val="bg1"/>
                </a:solidFill>
              </a:rPr>
              <a:t>. Висота піраміди дорівнює </a:t>
            </a:r>
            <a:r>
              <a:rPr lang="en-US" dirty="0" smtClean="0">
                <a:solidFill>
                  <a:schemeClr val="bg1"/>
                </a:solidFill>
              </a:rPr>
              <a:t>h. </a:t>
            </a:r>
            <a:r>
              <a:rPr lang="uk-UA" dirty="0" smtClean="0">
                <a:solidFill>
                  <a:schemeClr val="bg1"/>
                </a:solidFill>
              </a:rPr>
              <a:t>Знайдіть об’єм піраміди.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386076" y="5213362"/>
            <a:ext cx="4114486" cy="715968"/>
            <a:chOff x="886142" y="5070486"/>
            <a:chExt cx="3503784" cy="1001720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890791" y="6069744"/>
              <a:ext cx="2604008" cy="2462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1785918" y="5070486"/>
              <a:ext cx="2604008" cy="2462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5400000" flipH="1" flipV="1">
              <a:off x="835308" y="5123782"/>
              <a:ext cx="996796" cy="895127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rot="5400000" flipH="1" flipV="1">
              <a:off x="3438859" y="5123782"/>
              <a:ext cx="996797" cy="895127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Группа 11"/>
          <p:cNvGrpSpPr/>
          <p:nvPr/>
        </p:nvGrpSpPr>
        <p:grpSpPr>
          <a:xfrm>
            <a:off x="389816" y="5213362"/>
            <a:ext cx="4039308" cy="705082"/>
            <a:chOff x="853902" y="5059600"/>
            <a:chExt cx="3500462" cy="1000132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>
              <a:off x="1743816" y="5059600"/>
              <a:ext cx="1714512" cy="1000132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853902" y="5059600"/>
              <a:ext cx="3500462" cy="1000132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Группа 14"/>
          <p:cNvGrpSpPr/>
          <p:nvPr/>
        </p:nvGrpSpPr>
        <p:grpSpPr>
          <a:xfrm>
            <a:off x="368044" y="2143116"/>
            <a:ext cx="4132521" cy="3786215"/>
            <a:chOff x="368044" y="2143116"/>
            <a:chExt cx="4132521" cy="3786215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 rot="5400000" flipH="1" flipV="1">
              <a:off x="-864260" y="3375424"/>
              <a:ext cx="3786211" cy="1321603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16200000" flipH="1">
              <a:off x="716730" y="3212305"/>
              <a:ext cx="3710010" cy="171451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rot="16200000" flipH="1">
              <a:off x="1553745" y="2268132"/>
              <a:ext cx="3071835" cy="2821804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rot="5400000" flipH="1" flipV="1">
              <a:off x="17828" y="3554016"/>
              <a:ext cx="3071834" cy="250034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Прямая соединительная линия 26"/>
          <p:cNvCxnSpPr/>
          <p:nvPr/>
        </p:nvCxnSpPr>
        <p:spPr>
          <a:xfrm rot="5400000">
            <a:off x="-16724" y="3804027"/>
            <a:ext cx="3356444" cy="36911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Группа 28"/>
          <p:cNvGrpSpPr/>
          <p:nvPr/>
        </p:nvGrpSpPr>
        <p:grpSpPr>
          <a:xfrm>
            <a:off x="214282" y="1857364"/>
            <a:ext cx="4522366" cy="4429156"/>
            <a:chOff x="214282" y="1908800"/>
            <a:chExt cx="4522366" cy="4429156"/>
          </a:xfrm>
        </p:grpSpPr>
        <p:sp>
          <p:nvSpPr>
            <p:cNvPr id="30" name="TextBox 29"/>
            <p:cNvSpPr txBox="1"/>
            <p:nvPr/>
          </p:nvSpPr>
          <p:spPr>
            <a:xfrm>
              <a:off x="1439586" y="190880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S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14282" y="596862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357554" y="596862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B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450896" y="507207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142976" y="498063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D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357290" y="533782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K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2593508" y="5583026"/>
            <a:ext cx="613550" cy="504420"/>
            <a:chOff x="2593508" y="5583026"/>
            <a:chExt cx="613550" cy="504420"/>
          </a:xfrm>
        </p:grpSpPr>
        <p:sp>
          <p:nvSpPr>
            <p:cNvPr id="36" name="Дуга 35"/>
            <p:cNvSpPr/>
            <p:nvPr/>
          </p:nvSpPr>
          <p:spPr>
            <a:xfrm>
              <a:off x="2849868" y="5730256"/>
              <a:ext cx="357190" cy="357190"/>
            </a:xfrm>
            <a:prstGeom prst="arc">
              <a:avLst>
                <a:gd name="adj1" fmla="val 10628936"/>
                <a:gd name="adj2" fmla="val 14261591"/>
              </a:avLst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593508" y="5583026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>
                  <a:solidFill>
                    <a:schemeClr val="bg1"/>
                  </a:solidFill>
                </a:rPr>
                <a:t>φ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3786182" y="1808796"/>
            <a:ext cx="49292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Дано: </a:t>
            </a:r>
            <a:r>
              <a:rPr lang="en-US" dirty="0" smtClean="0">
                <a:solidFill>
                  <a:schemeClr val="bg1"/>
                </a:solidFill>
              </a:rPr>
              <a:t>SABCD – </a:t>
            </a:r>
            <a:r>
              <a:rPr lang="uk-UA" dirty="0" smtClean="0">
                <a:solidFill>
                  <a:schemeClr val="bg1"/>
                </a:solidFill>
              </a:rPr>
              <a:t>піраміда; </a:t>
            </a:r>
            <a:r>
              <a:rPr lang="en-US" dirty="0" smtClean="0">
                <a:solidFill>
                  <a:schemeClr val="bg1"/>
                </a:solidFill>
              </a:rPr>
              <a:t>ABCD – </a:t>
            </a:r>
            <a:r>
              <a:rPr lang="uk-UA" dirty="0" smtClean="0">
                <a:solidFill>
                  <a:schemeClr val="bg1"/>
                </a:solidFill>
              </a:rPr>
              <a:t>прямокутник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            </a:t>
            </a:r>
            <a:r>
              <a:rPr lang="en-US" dirty="0" smtClean="0">
                <a:solidFill>
                  <a:schemeClr val="bg1"/>
                </a:solidFill>
              </a:rPr>
              <a:t>SK – </a:t>
            </a:r>
            <a:r>
              <a:rPr lang="ru-RU" dirty="0" err="1" smtClean="0">
                <a:solidFill>
                  <a:schemeClr val="bg1"/>
                </a:solidFill>
              </a:rPr>
              <a:t>висота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            </a:t>
            </a:r>
            <a:r>
              <a:rPr lang="en-US" dirty="0" smtClean="0">
                <a:solidFill>
                  <a:schemeClr val="bg1"/>
                </a:solidFill>
              </a:rPr>
              <a:t>SK=h, BD=</a:t>
            </a:r>
            <a:r>
              <a:rPr lang="en-US" i="1" dirty="0" smtClean="0">
                <a:solidFill>
                  <a:schemeClr val="bg1"/>
                </a:solidFill>
              </a:rPr>
              <a:t>d</a:t>
            </a:r>
            <a:r>
              <a:rPr lang="en-US" dirty="0" smtClean="0">
                <a:solidFill>
                  <a:schemeClr val="bg1"/>
                </a:solidFill>
              </a:rPr>
              <a:t>, &lt;DBA=</a:t>
            </a:r>
            <a:r>
              <a:rPr lang="el-GR" dirty="0" smtClean="0">
                <a:solidFill>
                  <a:schemeClr val="bg1"/>
                </a:solidFill>
                <a:latin typeface="Cambria"/>
              </a:rPr>
              <a:t>φ</a:t>
            </a:r>
            <a:r>
              <a:rPr lang="en-US" dirty="0" smtClean="0">
                <a:solidFill>
                  <a:schemeClr val="bg1"/>
                </a:solidFill>
                <a:latin typeface="Cambria"/>
              </a:rPr>
              <a:t>.</a:t>
            </a:r>
          </a:p>
          <a:p>
            <a:r>
              <a:rPr lang="en-US" dirty="0" smtClean="0">
                <a:solidFill>
                  <a:schemeClr val="bg1"/>
                </a:solidFill>
                <a:latin typeface="Cambria"/>
              </a:rPr>
              <a:t>------------------------------------------------------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Знайти: </a:t>
            </a:r>
            <a:r>
              <a:rPr lang="en-US" dirty="0" smtClean="0">
                <a:solidFill>
                  <a:schemeClr val="bg1"/>
                </a:solidFill>
              </a:rPr>
              <a:t>V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44" name="Группа 43"/>
          <p:cNvGrpSpPr/>
          <p:nvPr/>
        </p:nvGrpSpPr>
        <p:grpSpPr>
          <a:xfrm>
            <a:off x="583716" y="5786454"/>
            <a:ext cx="285752" cy="142876"/>
            <a:chOff x="583716" y="5786454"/>
            <a:chExt cx="285752" cy="142876"/>
          </a:xfrm>
        </p:grpSpPr>
        <p:cxnSp>
          <p:nvCxnSpPr>
            <p:cNvPr id="41" name="Прямая соединительная линия 40"/>
            <p:cNvCxnSpPr/>
            <p:nvPr/>
          </p:nvCxnSpPr>
          <p:spPr>
            <a:xfrm>
              <a:off x="583716" y="5786454"/>
              <a:ext cx="285752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flipV="1">
              <a:off x="645630" y="5797566"/>
              <a:ext cx="223838" cy="13176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4572000" y="3214686"/>
            <a:ext cx="42862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Розв’язання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V</a:t>
            </a:r>
            <a:r>
              <a:rPr lang="uk-UA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=1/3 </a:t>
            </a:r>
            <a:r>
              <a:rPr lang="en-US" sz="2400" dirty="0" err="1" smtClean="0">
                <a:solidFill>
                  <a:schemeClr val="bg1"/>
                </a:solidFill>
              </a:rPr>
              <a:t>Sh</a:t>
            </a:r>
            <a:r>
              <a:rPr lang="en-US" sz="24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S</a:t>
            </a:r>
            <a:r>
              <a:rPr lang="en-US" sz="2000" dirty="0" smtClean="0">
                <a:solidFill>
                  <a:schemeClr val="bg1"/>
                </a:solidFill>
              </a:rPr>
              <a:t> = AD∙AB (</a:t>
            </a:r>
            <a:r>
              <a:rPr lang="uk-UA" sz="2000" dirty="0" smtClean="0">
                <a:solidFill>
                  <a:schemeClr val="bg1"/>
                </a:solidFill>
              </a:rPr>
              <a:t>площа прямокутника</a:t>
            </a:r>
            <a:r>
              <a:rPr lang="en-US" sz="2000" dirty="0" smtClean="0">
                <a:solidFill>
                  <a:schemeClr val="bg1"/>
                </a:solidFill>
              </a:rPr>
              <a:t>)</a:t>
            </a:r>
            <a:endParaRPr lang="uk-UA" sz="2000" dirty="0" smtClean="0">
              <a:solidFill>
                <a:schemeClr val="bg1"/>
              </a:solidFill>
            </a:endParaRPr>
          </a:p>
          <a:p>
            <a:r>
              <a:rPr lang="uk-UA" sz="2000" dirty="0" smtClean="0">
                <a:solidFill>
                  <a:schemeClr val="bg1"/>
                </a:solidFill>
              </a:rPr>
              <a:t>З трикутника </a:t>
            </a:r>
            <a:r>
              <a:rPr lang="en-US" sz="2000" dirty="0" smtClean="0">
                <a:solidFill>
                  <a:schemeClr val="bg1"/>
                </a:solidFill>
              </a:rPr>
              <a:t>ADB: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AB=d </a:t>
            </a:r>
            <a:r>
              <a:rPr lang="en-US" sz="2000" dirty="0" err="1" smtClean="0">
                <a:solidFill>
                  <a:schemeClr val="bg1"/>
                </a:solidFill>
              </a:rPr>
              <a:t>cos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Cambria"/>
              </a:rPr>
              <a:t>φ</a:t>
            </a:r>
            <a:r>
              <a:rPr lang="en-US" sz="2000" dirty="0" smtClean="0">
                <a:solidFill>
                  <a:schemeClr val="bg1"/>
                </a:solidFill>
                <a:latin typeface="Cambria"/>
              </a:rPr>
              <a:t>; AD=d sin </a:t>
            </a:r>
            <a:r>
              <a:rPr lang="el-GR" sz="2000" dirty="0" smtClean="0">
                <a:solidFill>
                  <a:schemeClr val="bg1"/>
                </a:solidFill>
                <a:latin typeface="Cambria"/>
              </a:rPr>
              <a:t>φ</a:t>
            </a:r>
            <a:endParaRPr lang="en-US" sz="2000" dirty="0" smtClean="0">
              <a:solidFill>
                <a:schemeClr val="bg1"/>
              </a:solidFill>
              <a:latin typeface="Cambria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Cambria"/>
              </a:rPr>
              <a:t>    S = </a:t>
            </a:r>
            <a:r>
              <a:rPr lang="en-US" sz="2000" dirty="0" err="1" smtClean="0">
                <a:solidFill>
                  <a:schemeClr val="bg1"/>
                </a:solidFill>
                <a:latin typeface="Cambria"/>
              </a:rPr>
              <a:t>d∙sin</a:t>
            </a:r>
            <a:r>
              <a:rPr lang="en-US" sz="2000" dirty="0" smtClean="0">
                <a:solidFill>
                  <a:schemeClr val="bg1"/>
                </a:solidFill>
                <a:latin typeface="Cambria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Cambria"/>
              </a:rPr>
              <a:t>φ∙</a:t>
            </a:r>
            <a:r>
              <a:rPr lang="en-US" sz="2000" dirty="0" err="1" smtClean="0">
                <a:solidFill>
                  <a:schemeClr val="bg1"/>
                </a:solidFill>
                <a:latin typeface="Cambria"/>
              </a:rPr>
              <a:t>d∙cos</a:t>
            </a:r>
            <a:r>
              <a:rPr lang="en-US" sz="2000" dirty="0" smtClean="0">
                <a:solidFill>
                  <a:schemeClr val="bg1"/>
                </a:solidFill>
                <a:latin typeface="Cambria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Cambria"/>
              </a:rPr>
              <a:t>φ</a:t>
            </a:r>
            <a:r>
              <a:rPr lang="en-US" sz="2000" dirty="0" smtClean="0">
                <a:solidFill>
                  <a:schemeClr val="bg1"/>
                </a:solidFill>
                <a:latin typeface="Cambria"/>
              </a:rPr>
              <a:t> = d</a:t>
            </a:r>
            <a:r>
              <a:rPr lang="en-US" sz="2000" baseline="30000" dirty="0" smtClean="0">
                <a:solidFill>
                  <a:schemeClr val="bg1"/>
                </a:solidFill>
                <a:latin typeface="Cambria"/>
              </a:rPr>
              <a:t>2</a:t>
            </a:r>
            <a:r>
              <a:rPr lang="en-US" sz="2000" dirty="0" smtClean="0">
                <a:solidFill>
                  <a:schemeClr val="bg1"/>
                </a:solidFill>
                <a:latin typeface="Cambria"/>
              </a:rPr>
              <a:t>sin </a:t>
            </a:r>
            <a:r>
              <a:rPr lang="el-GR" sz="2000" dirty="0" smtClean="0">
                <a:solidFill>
                  <a:schemeClr val="bg1"/>
                </a:solidFill>
                <a:latin typeface="Cambria"/>
              </a:rPr>
              <a:t>φ</a:t>
            </a:r>
            <a:r>
              <a:rPr lang="en-US" sz="2000" dirty="0" smtClean="0">
                <a:solidFill>
                  <a:schemeClr val="bg1"/>
                </a:solidFill>
                <a:latin typeface="Cambria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Cambria"/>
              </a:rPr>
              <a:t>cos</a:t>
            </a:r>
            <a:r>
              <a:rPr lang="en-US" sz="2000" dirty="0" smtClean="0">
                <a:solidFill>
                  <a:schemeClr val="bg1"/>
                </a:solidFill>
                <a:latin typeface="Cambria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Cambria"/>
              </a:rPr>
              <a:t>φ</a:t>
            </a:r>
            <a:endParaRPr lang="en-US" sz="2000" dirty="0" smtClean="0">
              <a:solidFill>
                <a:schemeClr val="bg1"/>
              </a:solidFill>
              <a:latin typeface="Cambria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236318" y="525849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</a:rPr>
              <a:t>d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428728" y="58905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</a:rPr>
              <a:t>d </a:t>
            </a:r>
            <a:r>
              <a:rPr lang="en-US" dirty="0" err="1" smtClean="0">
                <a:solidFill>
                  <a:schemeClr val="bg1"/>
                </a:solidFill>
              </a:rPr>
              <a:t>cos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sz="1600" dirty="0" smtClean="0">
                <a:solidFill>
                  <a:schemeClr val="bg1"/>
                </a:solidFill>
                <a:latin typeface="Cambria"/>
              </a:rPr>
              <a:t>φ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 rot="19331567">
            <a:off x="440933" y="5242801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</a:rPr>
              <a:t>d </a:t>
            </a:r>
            <a:r>
              <a:rPr lang="en-US" dirty="0" smtClean="0">
                <a:solidFill>
                  <a:schemeClr val="bg1"/>
                </a:solidFill>
              </a:rPr>
              <a:t>sin </a:t>
            </a:r>
            <a:r>
              <a:rPr lang="el-GR" sz="1600" dirty="0" smtClean="0">
                <a:solidFill>
                  <a:schemeClr val="bg1"/>
                </a:solidFill>
                <a:latin typeface="Cambria"/>
              </a:rPr>
              <a:t>φ</a:t>
            </a:r>
            <a:endParaRPr lang="ru-RU" sz="1600" dirty="0">
              <a:solidFill>
                <a:schemeClr val="bg1"/>
              </a:solidFill>
            </a:endParaRPr>
          </a:p>
        </p:txBody>
      </p:sp>
      <p:graphicFrame>
        <p:nvGraphicFramePr>
          <p:cNvPr id="50" name="Объект 49"/>
          <p:cNvGraphicFramePr>
            <a:graphicFrameLocks noChangeAspect="1"/>
          </p:cNvGraphicFramePr>
          <p:nvPr/>
        </p:nvGraphicFramePr>
        <p:xfrm>
          <a:off x="4643437" y="5500702"/>
          <a:ext cx="3779301" cy="571504"/>
        </p:xfrm>
        <a:graphic>
          <a:graphicData uri="http://schemas.openxmlformats.org/presentationml/2006/ole">
            <p:oleObj spid="_x0000_s16386" name="Формула" r:id="rId4" imgW="26031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uiExpand="1" animBg="1"/>
      <p:bldP spid="39" grpId="0"/>
      <p:bldP spid="45" grpId="0" uiExpand="1" build="p"/>
      <p:bldP spid="47" grpId="0"/>
      <p:bldP spid="48" grpId="0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5422" y="97974"/>
            <a:ext cx="8929718" cy="6627136"/>
          </a:xfrm>
          <a:prstGeom prst="roundRect">
            <a:avLst>
              <a:gd name="adj" fmla="val 4313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Полилиния 81"/>
          <p:cNvSpPr/>
          <p:nvPr/>
        </p:nvSpPr>
        <p:spPr>
          <a:xfrm>
            <a:off x="2571736" y="2090810"/>
            <a:ext cx="1353805" cy="3482676"/>
          </a:xfrm>
          <a:custGeom>
            <a:avLst/>
            <a:gdLst>
              <a:gd name="connsiteX0" fmla="*/ 1353805 w 1353805"/>
              <a:gd name="connsiteY0" fmla="*/ 3482676 h 3482676"/>
              <a:gd name="connsiteX1" fmla="*/ 3976 w 1353805"/>
              <a:gd name="connsiteY1" fmla="*/ 10133 h 3482676"/>
              <a:gd name="connsiteX2" fmla="*/ 3976 w 1353805"/>
              <a:gd name="connsiteY2" fmla="*/ 42790 h 3482676"/>
              <a:gd name="connsiteX3" fmla="*/ 36633 w 1353805"/>
              <a:gd name="connsiteY3" fmla="*/ 3450019 h 3482676"/>
              <a:gd name="connsiteX4" fmla="*/ 1353805 w 1353805"/>
              <a:gd name="connsiteY4" fmla="*/ 3482676 h 3482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3805" h="3482676">
                <a:moveTo>
                  <a:pt x="1353805" y="3482676"/>
                </a:moveTo>
                <a:cubicBezTo>
                  <a:pt x="903862" y="2325162"/>
                  <a:pt x="457623" y="1166201"/>
                  <a:pt x="3976" y="10133"/>
                </a:cubicBezTo>
                <a:cubicBezTo>
                  <a:pt x="0" y="0"/>
                  <a:pt x="3976" y="31904"/>
                  <a:pt x="3976" y="42790"/>
                </a:cubicBezTo>
                <a:lnTo>
                  <a:pt x="36633" y="3450019"/>
                </a:lnTo>
                <a:lnTo>
                  <a:pt x="1353805" y="3482676"/>
                </a:lnTo>
                <a:close/>
              </a:path>
            </a:pathLst>
          </a:custGeom>
          <a:solidFill>
            <a:srgbClr val="92D05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85720" y="214290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Розв’язування задач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996719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Бічне ребро правильної чотирикутної піраміди дорівнює 2 см, плоский кут при вершині дорівнює 60</a:t>
            </a:r>
            <a:r>
              <a:rPr lang="uk-UA" baseline="30000" dirty="0" smtClean="0">
                <a:solidFill>
                  <a:schemeClr val="bg1"/>
                </a:solidFill>
              </a:rPr>
              <a:t>0</a:t>
            </a:r>
            <a:r>
              <a:rPr lang="uk-UA" dirty="0" smtClean="0">
                <a:solidFill>
                  <a:schemeClr val="bg1"/>
                </a:solidFill>
              </a:rPr>
              <a:t>. Знайти об’єм піраміди.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104" name="Группа 103"/>
          <p:cNvGrpSpPr/>
          <p:nvPr/>
        </p:nvGrpSpPr>
        <p:grpSpPr>
          <a:xfrm>
            <a:off x="886142" y="5070486"/>
            <a:ext cx="3503784" cy="1001720"/>
            <a:chOff x="886142" y="5070486"/>
            <a:chExt cx="3503784" cy="1001720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890791" y="6069744"/>
              <a:ext cx="2604008" cy="2462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1785918" y="5070486"/>
              <a:ext cx="2604008" cy="2462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rot="5400000" flipH="1" flipV="1">
              <a:off x="835308" y="5123782"/>
              <a:ext cx="996796" cy="895127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5400000" flipH="1" flipV="1">
              <a:off x="3407075" y="5123782"/>
              <a:ext cx="996796" cy="895127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Группа 104"/>
          <p:cNvGrpSpPr/>
          <p:nvPr/>
        </p:nvGrpSpPr>
        <p:grpSpPr>
          <a:xfrm>
            <a:off x="853902" y="5059600"/>
            <a:ext cx="3500462" cy="1000132"/>
            <a:chOff x="853902" y="5059600"/>
            <a:chExt cx="3500462" cy="1000132"/>
          </a:xfrm>
        </p:grpSpPr>
        <p:cxnSp>
          <p:nvCxnSpPr>
            <p:cNvPr id="21" name="Прямая соединительная линия 20"/>
            <p:cNvCxnSpPr/>
            <p:nvPr/>
          </p:nvCxnSpPr>
          <p:spPr>
            <a:xfrm>
              <a:off x="1743816" y="5059600"/>
              <a:ext cx="1714512" cy="1000132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flipV="1">
              <a:off x="853902" y="5059600"/>
              <a:ext cx="3500462" cy="1000132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Прямая соединительная линия 24"/>
          <p:cNvCxnSpPr/>
          <p:nvPr/>
        </p:nvCxnSpPr>
        <p:spPr>
          <a:xfrm rot="16200000" flipV="1">
            <a:off x="828275" y="3810229"/>
            <a:ext cx="3512142" cy="31864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Группа 105"/>
          <p:cNvGrpSpPr/>
          <p:nvPr/>
        </p:nvGrpSpPr>
        <p:grpSpPr>
          <a:xfrm>
            <a:off x="853902" y="2070090"/>
            <a:ext cx="3500462" cy="4000528"/>
            <a:chOff x="853902" y="2070090"/>
            <a:chExt cx="3500462" cy="4000528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 rot="5400000" flipH="1" flipV="1">
              <a:off x="650474" y="3152546"/>
              <a:ext cx="3000396" cy="835484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5400000">
              <a:off x="-289106" y="3213098"/>
              <a:ext cx="4000528" cy="1714512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16200000" flipH="1">
              <a:off x="1015828" y="3622676"/>
              <a:ext cx="4000528" cy="895356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 rot="16200000" flipH="1">
              <a:off x="1961191" y="2677313"/>
              <a:ext cx="3000396" cy="178595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Группа 107"/>
          <p:cNvGrpSpPr/>
          <p:nvPr/>
        </p:nvGrpSpPr>
        <p:grpSpPr>
          <a:xfrm>
            <a:off x="571472" y="1857364"/>
            <a:ext cx="4000528" cy="4441298"/>
            <a:chOff x="571472" y="1857364"/>
            <a:chExt cx="4000528" cy="4441298"/>
          </a:xfrm>
        </p:grpSpPr>
        <p:grpSp>
          <p:nvGrpSpPr>
            <p:cNvPr id="107" name="Группа 106"/>
            <p:cNvGrpSpPr/>
            <p:nvPr/>
          </p:nvGrpSpPr>
          <p:grpSpPr>
            <a:xfrm>
              <a:off x="571472" y="1857364"/>
              <a:ext cx="4000528" cy="4441298"/>
              <a:chOff x="571472" y="1857364"/>
              <a:chExt cx="4000528" cy="4441298"/>
            </a:xfrm>
          </p:grpSpPr>
          <p:sp>
            <p:nvSpPr>
              <p:cNvPr id="45" name="TextBox 44"/>
              <p:cNvSpPr txBox="1"/>
              <p:nvPr/>
            </p:nvSpPr>
            <p:spPr>
              <a:xfrm>
                <a:off x="2285984" y="1857364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S</a:t>
                </a:r>
                <a:endParaRPr lang="ru-RU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571472" y="5929330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A</a:t>
                </a:r>
                <a:endParaRPr lang="ru-RU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3500430" y="5929330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B</a:t>
                </a:r>
                <a:endParaRPr lang="ru-RU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4286248" y="4988494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C</a:t>
                </a:r>
                <a:endParaRPr lang="ru-RU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1428728" y="4845618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D</a:t>
                </a:r>
                <a:endParaRPr lang="ru-RU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0" name="TextBox 49"/>
            <p:cNvSpPr txBox="1"/>
            <p:nvPr/>
          </p:nvSpPr>
          <p:spPr>
            <a:xfrm>
              <a:off x="2428860" y="555999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>
                  <a:solidFill>
                    <a:schemeClr val="bg1"/>
                  </a:solidFill>
                </a:rPr>
                <a:t>О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0" name="Группа 109"/>
          <p:cNvGrpSpPr/>
          <p:nvPr/>
        </p:nvGrpSpPr>
        <p:grpSpPr>
          <a:xfrm>
            <a:off x="2511184" y="2346544"/>
            <a:ext cx="917808" cy="500066"/>
            <a:chOff x="2511184" y="2346544"/>
            <a:chExt cx="917808" cy="500066"/>
          </a:xfrm>
        </p:grpSpPr>
        <p:sp>
          <p:nvSpPr>
            <p:cNvPr id="52" name="Дуга 51"/>
            <p:cNvSpPr/>
            <p:nvPr/>
          </p:nvSpPr>
          <p:spPr>
            <a:xfrm>
              <a:off x="2511184" y="2346544"/>
              <a:ext cx="428628" cy="500066"/>
            </a:xfrm>
            <a:prstGeom prst="arc">
              <a:avLst>
                <a:gd name="adj1" fmla="val 1335966"/>
                <a:gd name="adj2" fmla="val 5001016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867012" y="2416726"/>
              <a:ext cx="5619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>
                  <a:solidFill>
                    <a:schemeClr val="bg1"/>
                  </a:solidFill>
                </a:rPr>
                <a:t>60</a:t>
              </a:r>
              <a:r>
                <a:rPr lang="uk-UA" baseline="30000" dirty="0" smtClean="0">
                  <a:solidFill>
                    <a:schemeClr val="bg1"/>
                  </a:solidFill>
                </a:rPr>
                <a:t>0</a:t>
              </a:r>
              <a:endParaRPr lang="ru-RU" baseline="30000" dirty="0">
                <a:solidFill>
                  <a:schemeClr val="bg1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4000496" y="1843809"/>
            <a:ext cx="50006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Розв’язання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V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=1/3 </a:t>
            </a:r>
            <a:r>
              <a:rPr lang="en-US" dirty="0" err="1" smtClean="0">
                <a:solidFill>
                  <a:schemeClr val="bg1"/>
                </a:solidFill>
              </a:rPr>
              <a:t>Sh</a:t>
            </a:r>
            <a:r>
              <a:rPr lang="en-US" dirty="0" smtClean="0">
                <a:solidFill>
                  <a:schemeClr val="bg1"/>
                </a:solidFill>
              </a:rPr>
              <a:t>;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Проведемо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SK – </a:t>
            </a:r>
            <a:r>
              <a:rPr lang="uk-UA" dirty="0" smtClean="0">
                <a:solidFill>
                  <a:schemeClr val="bg1"/>
                </a:solidFill>
              </a:rPr>
              <a:t>апофему.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Розглянемо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трикутник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SKB.</a:t>
            </a:r>
            <a:endParaRPr lang="uk-UA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&lt;BSK=30</a:t>
            </a:r>
            <a:r>
              <a:rPr lang="en-US" baseline="30000" dirty="0" smtClean="0">
                <a:solidFill>
                  <a:schemeClr val="bg1"/>
                </a:solidFill>
              </a:rPr>
              <a:t>0</a:t>
            </a:r>
            <a:endParaRPr lang="en-US" baseline="30000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SB=2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Катет, що </a:t>
            </a:r>
            <a:r>
              <a:rPr lang="uk-UA" dirty="0" err="1" smtClean="0">
                <a:solidFill>
                  <a:schemeClr val="bg1"/>
                </a:solidFill>
              </a:rPr>
              <a:t>протилежить</a:t>
            </a:r>
            <a:r>
              <a:rPr lang="uk-UA" dirty="0" smtClean="0">
                <a:solidFill>
                  <a:schemeClr val="bg1"/>
                </a:solidFill>
              </a:rPr>
              <a:t> куту 30</a:t>
            </a:r>
            <a:r>
              <a:rPr lang="uk-UA" baseline="30000" dirty="0" smtClean="0">
                <a:solidFill>
                  <a:schemeClr val="bg1"/>
                </a:solidFill>
              </a:rPr>
              <a:t>0</a:t>
            </a:r>
            <a:r>
              <a:rPr lang="uk-UA" dirty="0" smtClean="0">
                <a:solidFill>
                  <a:schemeClr val="bg1"/>
                </a:solidFill>
              </a:rPr>
              <a:t>, дорівнює половині гіпотенузи.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Отже, </a:t>
            </a:r>
            <a:r>
              <a:rPr lang="en-US" dirty="0" smtClean="0">
                <a:solidFill>
                  <a:schemeClr val="bg1"/>
                </a:solidFill>
              </a:rPr>
              <a:t>BK=KC=1, BC=</a:t>
            </a:r>
            <a:r>
              <a:rPr lang="en-US" dirty="0" smtClean="0"/>
              <a:t>2</a:t>
            </a:r>
            <a:r>
              <a:rPr lang="en-US" dirty="0" smtClean="0">
                <a:solidFill>
                  <a:schemeClr val="bg1"/>
                </a:solidFill>
              </a:rPr>
              <a:t>, S</a:t>
            </a:r>
            <a:r>
              <a:rPr lang="ru-RU" baseline="-25000" dirty="0" err="1" smtClean="0">
                <a:solidFill>
                  <a:schemeClr val="bg1"/>
                </a:solidFill>
              </a:rPr>
              <a:t>осн</a:t>
            </a:r>
            <a:r>
              <a:rPr lang="ru-RU" dirty="0" err="1" smtClean="0">
                <a:solidFill>
                  <a:schemeClr val="bg1"/>
                </a:solidFill>
              </a:rPr>
              <a:t>=</a:t>
            </a:r>
            <a:r>
              <a:rPr lang="en-US" dirty="0" smtClean="0">
                <a:solidFill>
                  <a:schemeClr val="bg1"/>
                </a:solidFill>
              </a:rPr>
              <a:t>S</a:t>
            </a:r>
            <a:r>
              <a:rPr lang="en-US" baseline="-25000" dirty="0" smtClean="0">
                <a:solidFill>
                  <a:schemeClr val="bg1"/>
                </a:solidFill>
              </a:rPr>
              <a:t>ABCD</a:t>
            </a:r>
            <a:r>
              <a:rPr lang="en-US" dirty="0" smtClean="0">
                <a:solidFill>
                  <a:schemeClr val="bg1"/>
                </a:solidFill>
              </a:rPr>
              <a:t>=2</a:t>
            </a:r>
            <a:r>
              <a:rPr lang="en-US" baseline="30000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=</a:t>
            </a:r>
            <a:r>
              <a:rPr lang="en-US" dirty="0" smtClean="0"/>
              <a:t>4</a:t>
            </a:r>
            <a:r>
              <a:rPr lang="en-US" dirty="0" smtClean="0">
                <a:solidFill>
                  <a:schemeClr val="bg1"/>
                </a:solidFill>
              </a:rPr>
              <a:t> (</a:t>
            </a:r>
            <a:r>
              <a:rPr lang="ru-RU" dirty="0" smtClean="0">
                <a:solidFill>
                  <a:schemeClr val="bg1"/>
                </a:solidFill>
              </a:rPr>
              <a:t>см</a:t>
            </a:r>
            <a:r>
              <a:rPr lang="en-US" baseline="30000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).</a:t>
            </a:r>
          </a:p>
          <a:p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   З того ж </a:t>
            </a:r>
            <a:r>
              <a:rPr lang="ru-RU" dirty="0" err="1" smtClean="0">
                <a:solidFill>
                  <a:schemeClr val="bg1"/>
                </a:solidFill>
              </a:rPr>
              <a:t>трикутника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SBK:  SK=</a:t>
            </a:r>
            <a:r>
              <a:rPr lang="en-US" dirty="0" err="1" smtClean="0">
                <a:solidFill>
                  <a:schemeClr val="bg1"/>
                </a:solidFill>
              </a:rPr>
              <a:t>SB∙cos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&lt;BSK = </a:t>
            </a:r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</a:t>
            </a:r>
            <a:r>
              <a:rPr lang="ru-RU" dirty="0" smtClean="0">
                <a:solidFill>
                  <a:schemeClr val="bg1"/>
                </a:solidFill>
              </a:rPr>
              <a:t>З квадрата </a:t>
            </a:r>
            <a:r>
              <a:rPr lang="en-US" dirty="0" smtClean="0">
                <a:solidFill>
                  <a:schemeClr val="bg1"/>
                </a:solidFill>
              </a:rPr>
              <a:t>ABCD: OK=</a:t>
            </a:r>
            <a:r>
              <a:rPr lang="en-US" dirty="0" smtClean="0"/>
              <a:t>1</a:t>
            </a:r>
            <a:r>
              <a:rPr lang="en-US" dirty="0" smtClean="0">
                <a:solidFill>
                  <a:schemeClr val="bg1"/>
                </a:solidFill>
              </a:rPr>
              <a:t> (</a:t>
            </a:r>
            <a:r>
              <a:rPr lang="ru-RU" dirty="0" smtClean="0">
                <a:solidFill>
                  <a:schemeClr val="bg1"/>
                </a:solidFill>
              </a:rPr>
              <a:t>половина </a:t>
            </a:r>
            <a:r>
              <a:rPr lang="ru-RU" dirty="0" err="1" smtClean="0">
                <a:solidFill>
                  <a:schemeClr val="bg1"/>
                </a:solidFill>
              </a:rPr>
              <a:t>сторони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            квадрата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           З </a:t>
            </a:r>
            <a:r>
              <a:rPr lang="ru-RU" dirty="0" err="1" smtClean="0">
                <a:solidFill>
                  <a:schemeClr val="bg1"/>
                </a:solidFill>
              </a:rPr>
              <a:t>трикутника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SOK </a:t>
            </a:r>
            <a:r>
              <a:rPr lang="ru-RU" dirty="0" smtClean="0">
                <a:solidFill>
                  <a:schemeClr val="bg1"/>
                </a:solidFill>
              </a:rPr>
              <a:t>за теоремою</a:t>
            </a:r>
          </a:p>
          <a:p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           </a:t>
            </a:r>
            <a:r>
              <a:rPr lang="uk-UA" dirty="0" smtClean="0">
                <a:solidFill>
                  <a:schemeClr val="bg1"/>
                </a:solidFill>
              </a:rPr>
              <a:t>Піфагора: </a:t>
            </a:r>
            <a:r>
              <a:rPr lang="en-US" dirty="0" smtClean="0">
                <a:solidFill>
                  <a:schemeClr val="bg1"/>
                </a:solidFill>
              </a:rPr>
              <a:t>SO=      </a:t>
            </a:r>
            <a:r>
              <a:rPr lang="ru-RU" dirty="0" smtClean="0">
                <a:solidFill>
                  <a:schemeClr val="bg1"/>
                </a:solidFill>
              </a:rPr>
              <a:t>см.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Отже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en-US" dirty="0" smtClean="0">
                <a:solidFill>
                  <a:schemeClr val="bg1"/>
                </a:solidFill>
              </a:rPr>
              <a:t>h=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     </a:t>
            </a:r>
            <a:r>
              <a:rPr lang="uk-UA" dirty="0" smtClean="0">
                <a:solidFill>
                  <a:schemeClr val="bg1"/>
                </a:solidFill>
              </a:rPr>
              <a:t>Об’єм піраміди </a:t>
            </a:r>
            <a:r>
              <a:rPr lang="en-US" dirty="0" smtClean="0">
                <a:solidFill>
                  <a:schemeClr val="bg1"/>
                </a:solidFill>
              </a:rPr>
              <a:t>V=</a:t>
            </a:r>
            <a:r>
              <a:rPr lang="ru-RU" dirty="0" smtClean="0">
                <a:solidFill>
                  <a:schemeClr val="bg1"/>
                </a:solidFill>
              </a:rPr>
              <a:t>1/3 </a:t>
            </a:r>
            <a:r>
              <a:rPr lang="en-US" dirty="0" err="1" smtClean="0">
                <a:solidFill>
                  <a:schemeClr val="bg1"/>
                </a:solidFill>
              </a:rPr>
              <a:t>Sh</a:t>
            </a:r>
            <a:r>
              <a:rPr lang="en-US" dirty="0" smtClean="0">
                <a:solidFill>
                  <a:schemeClr val="bg1"/>
                </a:solidFill>
              </a:rPr>
              <a:t>=</a:t>
            </a:r>
            <a:r>
              <a:rPr lang="ru-RU" dirty="0" smtClean="0">
                <a:solidFill>
                  <a:schemeClr val="bg1"/>
                </a:solidFill>
              </a:rPr>
              <a:t>         см</a:t>
            </a:r>
            <a:r>
              <a:rPr lang="ru-RU" baseline="30000" dirty="0" smtClean="0">
                <a:solidFill>
                  <a:schemeClr val="bg1"/>
                </a:solidFill>
              </a:rPr>
              <a:t>3</a:t>
            </a:r>
            <a:endParaRPr lang="uk-UA" baseline="30000" dirty="0" smtClean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929058" y="548856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K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1" name="Полилиния 60"/>
          <p:cNvSpPr/>
          <p:nvPr/>
        </p:nvSpPr>
        <p:spPr>
          <a:xfrm>
            <a:off x="2557458" y="2068286"/>
            <a:ext cx="1371600" cy="4005943"/>
          </a:xfrm>
          <a:custGeom>
            <a:avLst/>
            <a:gdLst>
              <a:gd name="connsiteX0" fmla="*/ 0 w 1371600"/>
              <a:gd name="connsiteY0" fmla="*/ 0 h 4005943"/>
              <a:gd name="connsiteX1" fmla="*/ 903514 w 1371600"/>
              <a:gd name="connsiteY1" fmla="*/ 4005943 h 4005943"/>
              <a:gd name="connsiteX2" fmla="*/ 1371600 w 1371600"/>
              <a:gd name="connsiteY2" fmla="*/ 3483428 h 4005943"/>
              <a:gd name="connsiteX3" fmla="*/ 0 w 1371600"/>
              <a:gd name="connsiteY3" fmla="*/ 0 h 400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1600" h="4005943">
                <a:moveTo>
                  <a:pt x="0" y="0"/>
                </a:moveTo>
                <a:lnTo>
                  <a:pt x="903514" y="4005943"/>
                </a:lnTo>
                <a:lnTo>
                  <a:pt x="1371600" y="34834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3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3" name="Объект 62"/>
          <p:cNvGraphicFramePr>
            <a:graphicFrameLocks noChangeAspect="1"/>
          </p:cNvGraphicFramePr>
          <p:nvPr/>
        </p:nvGraphicFramePr>
        <p:xfrm>
          <a:off x="8669684" y="4357694"/>
          <a:ext cx="285752" cy="285752"/>
        </p:xfrm>
        <a:graphic>
          <a:graphicData uri="http://schemas.openxmlformats.org/presentationml/2006/ole">
            <p:oleObj spid="_x0000_s1027" name="Формула" r:id="rId3" imgW="228600" imgH="228600" progId="Equation.3">
              <p:embed/>
            </p:oleObj>
          </a:graphicData>
        </a:graphic>
      </p:graphicFrame>
      <p:grpSp>
        <p:nvGrpSpPr>
          <p:cNvPr id="111" name="Группа 110"/>
          <p:cNvGrpSpPr/>
          <p:nvPr/>
        </p:nvGrpSpPr>
        <p:grpSpPr>
          <a:xfrm>
            <a:off x="2571736" y="2042030"/>
            <a:ext cx="1357322" cy="3588851"/>
            <a:chOff x="2571736" y="2042030"/>
            <a:chExt cx="1357322" cy="3588851"/>
          </a:xfrm>
        </p:grpSpPr>
        <p:cxnSp>
          <p:nvCxnSpPr>
            <p:cNvPr id="57" name="Прямая соединительная линия 56"/>
            <p:cNvCxnSpPr>
              <a:stCxn id="45" idx="3"/>
            </p:cNvCxnSpPr>
            <p:nvPr/>
          </p:nvCxnSpPr>
          <p:spPr>
            <a:xfrm>
              <a:off x="2571736" y="2042030"/>
              <a:ext cx="1357322" cy="353011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8" name="Группа 87"/>
            <p:cNvGrpSpPr/>
            <p:nvPr/>
          </p:nvGrpSpPr>
          <p:grpSpPr>
            <a:xfrm>
              <a:off x="3795704" y="5420529"/>
              <a:ext cx="74618" cy="210352"/>
              <a:chOff x="3795704" y="5420529"/>
              <a:chExt cx="74618" cy="210352"/>
            </a:xfrm>
          </p:grpSpPr>
          <p:cxnSp>
            <p:nvCxnSpPr>
              <p:cNvPr id="65" name="Прямая соединительная линия 64"/>
              <p:cNvCxnSpPr/>
              <p:nvPr/>
            </p:nvCxnSpPr>
            <p:spPr>
              <a:xfrm rot="5400000" flipH="1" flipV="1">
                <a:off x="3795704" y="5420529"/>
                <a:ext cx="71438" cy="71438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Прямая соединительная линия 77"/>
              <p:cNvCxnSpPr/>
              <p:nvPr/>
            </p:nvCxnSpPr>
            <p:spPr>
              <a:xfrm rot="16200000" flipH="1">
                <a:off x="3763163" y="5523722"/>
                <a:ext cx="142878" cy="7144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2" name="Группа 111"/>
          <p:cNvGrpSpPr/>
          <p:nvPr/>
        </p:nvGrpSpPr>
        <p:grpSpPr>
          <a:xfrm>
            <a:off x="2571736" y="5429264"/>
            <a:ext cx="1357322" cy="142876"/>
            <a:chOff x="2571736" y="5429264"/>
            <a:chExt cx="1357322" cy="142876"/>
          </a:xfrm>
        </p:grpSpPr>
        <p:cxnSp>
          <p:nvCxnSpPr>
            <p:cNvPr id="59" name="Прямая соединительная линия 58"/>
            <p:cNvCxnSpPr>
              <a:stCxn id="50" idx="0"/>
            </p:cNvCxnSpPr>
            <p:nvPr/>
          </p:nvCxnSpPr>
          <p:spPr>
            <a:xfrm rot="16200000" flipH="1">
              <a:off x="3244326" y="4887408"/>
              <a:ext cx="12142" cy="1357322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7" name="Группа 86"/>
            <p:cNvGrpSpPr/>
            <p:nvPr/>
          </p:nvGrpSpPr>
          <p:grpSpPr>
            <a:xfrm>
              <a:off x="2600990" y="5429264"/>
              <a:ext cx="113622" cy="142876"/>
              <a:chOff x="2600990" y="5352380"/>
              <a:chExt cx="214314" cy="219760"/>
            </a:xfrm>
          </p:grpSpPr>
          <p:cxnSp>
            <p:nvCxnSpPr>
              <p:cNvPr id="84" name="Прямая соединительная линия 83"/>
              <p:cNvCxnSpPr/>
              <p:nvPr/>
            </p:nvCxnSpPr>
            <p:spPr>
              <a:xfrm>
                <a:off x="2600990" y="5352380"/>
                <a:ext cx="214314" cy="1588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Прямая соединительная линия 84"/>
              <p:cNvCxnSpPr/>
              <p:nvPr/>
            </p:nvCxnSpPr>
            <p:spPr>
              <a:xfrm rot="5400000">
                <a:off x="2703502" y="5464189"/>
                <a:ext cx="214314" cy="1588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6135688" y="5437188"/>
          <a:ext cx="301625" cy="269875"/>
        </p:xfrm>
        <a:graphic>
          <a:graphicData uri="http://schemas.openxmlformats.org/presentationml/2006/ole">
            <p:oleObj spid="_x0000_s1028" name="Формула" r:id="rId4" imgW="241200" imgH="21564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7699399" y="5429264"/>
          <a:ext cx="301625" cy="269875"/>
        </p:xfrm>
        <a:graphic>
          <a:graphicData uri="http://schemas.openxmlformats.org/presentationml/2006/ole">
            <p:oleObj spid="_x0000_s1029" name="Формула" r:id="rId5" imgW="241200" imgH="21564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6972998" y="5850866"/>
          <a:ext cx="428625" cy="539750"/>
        </p:xfrm>
        <a:graphic>
          <a:graphicData uri="http://schemas.openxmlformats.org/presentationml/2006/ole">
            <p:oleObj spid="_x0000_s1030" name="Формула" r:id="rId6" imgW="342720" imgH="431640" progId="Equation.3">
              <p:embed/>
            </p:oleObj>
          </a:graphicData>
        </a:graphic>
      </p:graphicFrame>
      <p:sp>
        <p:nvSpPr>
          <p:cNvPr id="92" name="TextBox 91"/>
          <p:cNvSpPr txBox="1"/>
          <p:nvPr/>
        </p:nvSpPr>
        <p:spPr>
          <a:xfrm>
            <a:off x="2666987" y="2809871"/>
            <a:ext cx="5000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  <a:latin typeface="Cambria" pitchFamily="18" charset="0"/>
              </a:rPr>
              <a:t>3</a:t>
            </a:r>
            <a:r>
              <a:rPr lang="uk-UA" sz="800" dirty="0" smtClean="0">
                <a:solidFill>
                  <a:schemeClr val="bg1"/>
                </a:solidFill>
              </a:rPr>
              <a:t>0</a:t>
            </a:r>
            <a:r>
              <a:rPr lang="uk-UA" sz="800" baseline="30000" dirty="0" smtClean="0">
                <a:solidFill>
                  <a:schemeClr val="bg1"/>
                </a:solidFill>
              </a:rPr>
              <a:t>0</a:t>
            </a:r>
            <a:endParaRPr lang="ru-RU" sz="800" baseline="30000" dirty="0">
              <a:solidFill>
                <a:schemeClr val="bg1"/>
              </a:solidFill>
            </a:endParaRPr>
          </a:p>
        </p:txBody>
      </p:sp>
      <p:grpSp>
        <p:nvGrpSpPr>
          <p:cNvPr id="109" name="Группа 108"/>
          <p:cNvGrpSpPr/>
          <p:nvPr/>
        </p:nvGrpSpPr>
        <p:grpSpPr>
          <a:xfrm>
            <a:off x="1571604" y="3131106"/>
            <a:ext cx="1928826" cy="810102"/>
            <a:chOff x="1571604" y="3131106"/>
            <a:chExt cx="1928826" cy="810102"/>
          </a:xfrm>
        </p:grpSpPr>
        <p:sp>
          <p:nvSpPr>
            <p:cNvPr id="93" name="TextBox 92"/>
            <p:cNvSpPr txBox="1"/>
            <p:nvPr/>
          </p:nvSpPr>
          <p:spPr>
            <a:xfrm>
              <a:off x="1571604" y="3559734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2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686037" y="3571876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2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3286116" y="3131106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2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185971" y="3143248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2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4" name="Группа 113"/>
          <p:cNvGrpSpPr/>
          <p:nvPr/>
        </p:nvGrpSpPr>
        <p:grpSpPr>
          <a:xfrm>
            <a:off x="1142976" y="4786322"/>
            <a:ext cx="1428760" cy="1583778"/>
            <a:chOff x="1142976" y="4786322"/>
            <a:chExt cx="1428760" cy="1583778"/>
          </a:xfrm>
        </p:grpSpPr>
        <p:sp>
          <p:nvSpPr>
            <p:cNvPr id="97" name="TextBox 96"/>
            <p:cNvSpPr txBox="1"/>
            <p:nvPr/>
          </p:nvSpPr>
          <p:spPr>
            <a:xfrm>
              <a:off x="2143108" y="6000768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2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1142976" y="5214950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2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2357422" y="4786322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2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3" name="Группа 112"/>
          <p:cNvGrpSpPr/>
          <p:nvPr/>
        </p:nvGrpSpPr>
        <p:grpSpPr>
          <a:xfrm>
            <a:off x="3648069" y="5214950"/>
            <a:ext cx="676959" cy="819156"/>
            <a:chOff x="3648069" y="5214950"/>
            <a:chExt cx="676959" cy="819156"/>
          </a:xfrm>
        </p:grpSpPr>
        <p:sp>
          <p:nvSpPr>
            <p:cNvPr id="100" name="TextBox 99"/>
            <p:cNvSpPr txBox="1"/>
            <p:nvPr/>
          </p:nvSpPr>
          <p:spPr>
            <a:xfrm>
              <a:off x="3648069" y="5664774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1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4110714" y="5214950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1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3381367" y="4029079"/>
          <a:ext cx="214314" cy="214314"/>
        </p:xfrm>
        <a:graphic>
          <a:graphicData uri="http://schemas.openxmlformats.org/presentationml/2006/ole">
            <p:oleObj spid="_x0000_s1031" name="Формула" r:id="rId7" imgW="228600" imgH="228600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285984" y="3929066"/>
          <a:ext cx="301625" cy="269875"/>
        </p:xfrm>
        <a:graphic>
          <a:graphicData uri="http://schemas.openxmlformats.org/presentationml/2006/ole">
            <p:oleObj spid="_x0000_s1032" name="Формула" r:id="rId8" imgW="241200" imgH="215640" progId="Equation.3">
              <p:embed/>
            </p:oleObj>
          </a:graphicData>
        </a:graphic>
      </p:graphicFrame>
      <p:sp>
        <p:nvSpPr>
          <p:cNvPr id="115" name="TextBox 114"/>
          <p:cNvSpPr txBox="1"/>
          <p:nvPr/>
        </p:nvSpPr>
        <p:spPr>
          <a:xfrm>
            <a:off x="3071802" y="550070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500"/>
                                        <p:tgtEl>
                                          <p:spTgt spid="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55" grpId="0" uiExpand="1" build="p"/>
      <p:bldP spid="60" grpId="0"/>
      <p:bldP spid="61" grpId="0" animBg="1"/>
      <p:bldP spid="92" grpId="0"/>
      <p:bldP spid="1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10218" y="99308"/>
            <a:ext cx="8929718" cy="6627136"/>
          </a:xfrm>
          <a:prstGeom prst="roundRect">
            <a:avLst>
              <a:gd name="adj" fmla="val 4313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Полилиния 89"/>
          <p:cNvSpPr/>
          <p:nvPr/>
        </p:nvSpPr>
        <p:spPr>
          <a:xfrm>
            <a:off x="2070100" y="4851400"/>
            <a:ext cx="1555750" cy="444500"/>
          </a:xfrm>
          <a:custGeom>
            <a:avLst/>
            <a:gdLst>
              <a:gd name="connsiteX0" fmla="*/ 0 w 1555750"/>
              <a:gd name="connsiteY0" fmla="*/ 0 h 444500"/>
              <a:gd name="connsiteX1" fmla="*/ 1555750 w 1555750"/>
              <a:gd name="connsiteY1" fmla="*/ 12700 h 444500"/>
              <a:gd name="connsiteX2" fmla="*/ 800100 w 1555750"/>
              <a:gd name="connsiteY2" fmla="*/ 444500 h 444500"/>
              <a:gd name="connsiteX3" fmla="*/ 0 w 1555750"/>
              <a:gd name="connsiteY3" fmla="*/ 0 h 44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5750" h="444500">
                <a:moveTo>
                  <a:pt x="0" y="0"/>
                </a:moveTo>
                <a:lnTo>
                  <a:pt x="1555750" y="12700"/>
                </a:lnTo>
                <a:lnTo>
                  <a:pt x="800100" y="4445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3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85720" y="214290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Розв’язування задач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996719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Сторона основи правильної шестикутної піраміди дорівнює 3 см, бічне ребро утворює з основою кут 45</a:t>
            </a:r>
            <a:r>
              <a:rPr lang="uk-UA" baseline="30000" dirty="0" smtClean="0">
                <a:solidFill>
                  <a:schemeClr val="bg1"/>
                </a:solidFill>
              </a:rPr>
              <a:t>0</a:t>
            </a:r>
            <a:r>
              <a:rPr lang="uk-UA" dirty="0" smtClean="0">
                <a:solidFill>
                  <a:schemeClr val="bg1"/>
                </a:solidFill>
              </a:rPr>
              <a:t>. Знайти об’єм піраміди.</a:t>
            </a:r>
            <a:endParaRPr lang="uk-UA" dirty="0">
              <a:solidFill>
                <a:schemeClr val="bg1"/>
              </a:solidFill>
            </a:endParaRPr>
          </a:p>
        </p:txBody>
      </p:sp>
      <p:grpSp>
        <p:nvGrpSpPr>
          <p:cNvPr id="55" name="Группа 54"/>
          <p:cNvGrpSpPr/>
          <p:nvPr/>
        </p:nvGrpSpPr>
        <p:grpSpPr>
          <a:xfrm>
            <a:off x="447646" y="4374129"/>
            <a:ext cx="3181931" cy="928695"/>
            <a:chOff x="947712" y="4886337"/>
            <a:chExt cx="3181931" cy="928695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1720830" y="4888253"/>
              <a:ext cx="1928826" cy="430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16200000" flipH="1">
              <a:off x="3641690" y="4887953"/>
              <a:ext cx="489569" cy="486337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V="1">
              <a:off x="1428728" y="5812855"/>
              <a:ext cx="1928826" cy="43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3357554" y="5373606"/>
              <a:ext cx="772089" cy="441426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H="1">
              <a:off x="946096" y="5319755"/>
              <a:ext cx="489569" cy="486337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V="1">
              <a:off x="947712" y="4889510"/>
              <a:ext cx="772089" cy="441426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Группа 55"/>
          <p:cNvGrpSpPr/>
          <p:nvPr/>
        </p:nvGrpSpPr>
        <p:grpSpPr>
          <a:xfrm>
            <a:off x="459756" y="4378210"/>
            <a:ext cx="3175930" cy="928694"/>
            <a:chOff x="959822" y="4890418"/>
            <a:chExt cx="3175930" cy="928694"/>
          </a:xfrm>
        </p:grpSpPr>
        <p:cxnSp>
          <p:nvCxnSpPr>
            <p:cNvPr id="23" name="Прямая соединительная линия 22"/>
            <p:cNvCxnSpPr/>
            <p:nvPr/>
          </p:nvCxnSpPr>
          <p:spPr>
            <a:xfrm>
              <a:off x="1714480" y="4890418"/>
              <a:ext cx="1643074" cy="928694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959822" y="5343674"/>
              <a:ext cx="3175930" cy="21772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flipV="1">
              <a:off x="1466828" y="4921578"/>
              <a:ext cx="2191718" cy="864876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Прямая соединительная линия 30"/>
          <p:cNvCxnSpPr/>
          <p:nvPr/>
        </p:nvCxnSpPr>
        <p:spPr>
          <a:xfrm rot="5400000" flipH="1" flipV="1">
            <a:off x="607085" y="3380451"/>
            <a:ext cx="2929752" cy="217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Группа 56"/>
          <p:cNvGrpSpPr/>
          <p:nvPr/>
        </p:nvGrpSpPr>
        <p:grpSpPr>
          <a:xfrm>
            <a:off x="453996" y="1916660"/>
            <a:ext cx="3176610" cy="3376636"/>
            <a:chOff x="954062" y="2428868"/>
            <a:chExt cx="3176610" cy="3376636"/>
          </a:xfrm>
        </p:grpSpPr>
        <p:cxnSp>
          <p:nvCxnSpPr>
            <p:cNvPr id="33" name="Прямая соединительная линия 32"/>
            <p:cNvCxnSpPr/>
            <p:nvPr/>
          </p:nvCxnSpPr>
          <p:spPr>
            <a:xfrm rot="5400000">
              <a:off x="905643" y="3237705"/>
              <a:ext cx="2474930" cy="857256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rot="16200000" flipV="1">
              <a:off x="1893077" y="3132930"/>
              <a:ext cx="2428891" cy="1071569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 rot="16200000" flipH="1">
              <a:off x="1880375" y="3113879"/>
              <a:ext cx="2928958" cy="1571636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 rot="16200000" flipH="1">
              <a:off x="1285852" y="3733802"/>
              <a:ext cx="3357586" cy="785818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 rot="5400000">
              <a:off x="354777" y="3574257"/>
              <a:ext cx="3357586" cy="1092208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 rot="5400000">
              <a:off x="304770" y="3078160"/>
              <a:ext cx="2916258" cy="1617674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Группа 66"/>
          <p:cNvGrpSpPr/>
          <p:nvPr/>
        </p:nvGrpSpPr>
        <p:grpSpPr>
          <a:xfrm>
            <a:off x="214282" y="1630908"/>
            <a:ext cx="3643338" cy="3941232"/>
            <a:chOff x="714348" y="2143116"/>
            <a:chExt cx="3643338" cy="3941232"/>
          </a:xfrm>
        </p:grpSpPr>
        <p:grpSp>
          <p:nvGrpSpPr>
            <p:cNvPr id="58" name="Группа 57"/>
            <p:cNvGrpSpPr/>
            <p:nvPr/>
          </p:nvGrpSpPr>
          <p:grpSpPr>
            <a:xfrm>
              <a:off x="714348" y="2143116"/>
              <a:ext cx="3643338" cy="3941232"/>
              <a:chOff x="-192574" y="1908800"/>
              <a:chExt cx="3643338" cy="3941232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1439586" y="1908800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S</a:t>
                </a:r>
                <a:endParaRPr lang="ru-RU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-192574" y="5052072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A</a:t>
                </a:r>
                <a:endParaRPr lang="ru-RU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585624" y="4375792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B</a:t>
                </a:r>
                <a:endParaRPr lang="ru-RU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2386814" y="4360552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C</a:t>
                </a:r>
                <a:endParaRPr lang="ru-RU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3165012" y="4968492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D</a:t>
                </a:r>
                <a:endParaRPr lang="ru-RU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2450632" y="5480700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E</a:t>
                </a:r>
                <a:endParaRPr lang="ru-RU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>
              <a:off x="1191554" y="5715016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F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360280" y="529996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O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3195628" y="4985877"/>
            <a:ext cx="214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chemeClr val="bg1"/>
                </a:solidFill>
              </a:rPr>
              <a:t>3</a:t>
            </a:r>
            <a:endParaRPr lang="ru-RU" sz="1400" dirty="0">
              <a:solidFill>
                <a:schemeClr val="bg1"/>
              </a:solidFill>
            </a:endParaRPr>
          </a:p>
        </p:txBody>
      </p:sp>
      <p:grpSp>
        <p:nvGrpSpPr>
          <p:cNvPr id="87" name="Группа 86"/>
          <p:cNvGrpSpPr/>
          <p:nvPr/>
        </p:nvGrpSpPr>
        <p:grpSpPr>
          <a:xfrm>
            <a:off x="2171683" y="4597966"/>
            <a:ext cx="776294" cy="679255"/>
            <a:chOff x="2171683" y="4597966"/>
            <a:chExt cx="776294" cy="679255"/>
          </a:xfrm>
        </p:grpSpPr>
        <p:sp>
          <p:nvSpPr>
            <p:cNvPr id="72" name="TextBox 71"/>
            <p:cNvSpPr txBox="1"/>
            <p:nvPr/>
          </p:nvSpPr>
          <p:spPr>
            <a:xfrm>
              <a:off x="2733663" y="4597966"/>
              <a:ext cx="2143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400" dirty="0" smtClean="0">
                  <a:solidFill>
                    <a:schemeClr val="bg1"/>
                  </a:solidFill>
                </a:rPr>
                <a:t>3</a:t>
              </a:r>
              <a:endParaRPr lang="ru-RU" sz="1400" dirty="0">
                <a:solidFill>
                  <a:schemeClr val="bg1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171683" y="4969444"/>
              <a:ext cx="2143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400" dirty="0" smtClean="0">
                  <a:solidFill>
                    <a:schemeClr val="bg1"/>
                  </a:solidFill>
                </a:rPr>
                <a:t>3</a:t>
              </a:r>
              <a:endParaRPr lang="ru-RU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6" name="Группа 75"/>
          <p:cNvGrpSpPr/>
          <p:nvPr/>
        </p:nvGrpSpPr>
        <p:grpSpPr>
          <a:xfrm>
            <a:off x="2428860" y="4882946"/>
            <a:ext cx="795343" cy="486551"/>
            <a:chOff x="2928926" y="5395154"/>
            <a:chExt cx="795343" cy="486551"/>
          </a:xfrm>
        </p:grpSpPr>
        <p:sp>
          <p:nvSpPr>
            <p:cNvPr id="74" name="Дуга 73"/>
            <p:cNvSpPr/>
            <p:nvPr/>
          </p:nvSpPr>
          <p:spPr>
            <a:xfrm>
              <a:off x="3152765" y="5524515"/>
              <a:ext cx="571504" cy="357190"/>
            </a:xfrm>
            <a:prstGeom prst="arc">
              <a:avLst>
                <a:gd name="adj1" fmla="val 10875834"/>
                <a:gd name="adj2" fmla="val 13854396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928926" y="5395154"/>
              <a:ext cx="4286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200" dirty="0" smtClean="0">
                  <a:solidFill>
                    <a:schemeClr val="bg1"/>
                  </a:solidFill>
                </a:rPr>
                <a:t>45</a:t>
              </a:r>
              <a:r>
                <a:rPr lang="uk-UA" sz="1200" baseline="30000" dirty="0" smtClean="0">
                  <a:solidFill>
                    <a:schemeClr val="bg1"/>
                  </a:solidFill>
                </a:rPr>
                <a:t>0</a:t>
              </a:r>
              <a:endParaRPr lang="ru-RU" sz="1200" baseline="30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5" name="Группа 84"/>
          <p:cNvGrpSpPr/>
          <p:nvPr/>
        </p:nvGrpSpPr>
        <p:grpSpPr>
          <a:xfrm>
            <a:off x="2071670" y="4702740"/>
            <a:ext cx="107159" cy="214316"/>
            <a:chOff x="4536281" y="5143512"/>
            <a:chExt cx="107159" cy="214316"/>
          </a:xfrm>
        </p:grpSpPr>
        <p:cxnSp>
          <p:nvCxnSpPr>
            <p:cNvPr id="78" name="Прямая соединительная линия 77"/>
            <p:cNvCxnSpPr/>
            <p:nvPr/>
          </p:nvCxnSpPr>
          <p:spPr>
            <a:xfrm>
              <a:off x="4536281" y="5143512"/>
              <a:ext cx="107157" cy="7143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80"/>
            <p:cNvCxnSpPr/>
            <p:nvPr/>
          </p:nvCxnSpPr>
          <p:spPr>
            <a:xfrm rot="16200000" flipH="1">
              <a:off x="4572000" y="5286388"/>
              <a:ext cx="142878" cy="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TextBox 85"/>
          <p:cNvSpPr txBox="1"/>
          <p:nvPr/>
        </p:nvSpPr>
        <p:spPr>
          <a:xfrm>
            <a:off x="4000496" y="1714488"/>
            <a:ext cx="457203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Розв’язання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V</a:t>
            </a:r>
            <a:r>
              <a:rPr lang="uk-UA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=1/3 </a:t>
            </a:r>
            <a:r>
              <a:rPr lang="en-US" sz="2400" dirty="0" err="1" smtClean="0">
                <a:solidFill>
                  <a:schemeClr val="bg1"/>
                </a:solidFill>
              </a:rPr>
              <a:t>Sh</a:t>
            </a:r>
            <a:endParaRPr lang="uk-UA" sz="2400" dirty="0" smtClean="0">
              <a:solidFill>
                <a:schemeClr val="bg1"/>
              </a:solidFill>
            </a:endParaRPr>
          </a:p>
          <a:p>
            <a:r>
              <a:rPr lang="uk-UA" sz="2000" dirty="0" smtClean="0">
                <a:solidFill>
                  <a:schemeClr val="bg1"/>
                </a:solidFill>
              </a:rPr>
              <a:t>Трикутник </a:t>
            </a:r>
            <a:r>
              <a:rPr lang="en-US" sz="2000" dirty="0" smtClean="0">
                <a:solidFill>
                  <a:schemeClr val="bg1"/>
                </a:solidFill>
              </a:rPr>
              <a:t>OED </a:t>
            </a:r>
            <a:r>
              <a:rPr lang="uk-UA" sz="2000" dirty="0" smtClean="0">
                <a:solidFill>
                  <a:schemeClr val="bg1"/>
                </a:solidFill>
              </a:rPr>
              <a:t>рівносторонній: </a:t>
            </a:r>
            <a:r>
              <a:rPr lang="en-US" sz="2000" dirty="0" smtClean="0">
                <a:solidFill>
                  <a:schemeClr val="bg1"/>
                </a:solidFill>
              </a:rPr>
              <a:t>OD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=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DE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=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OE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=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3 </a:t>
            </a:r>
            <a:r>
              <a:rPr lang="ru-RU" sz="2000" dirty="0" smtClean="0">
                <a:solidFill>
                  <a:schemeClr val="bg1"/>
                </a:solidFill>
              </a:rPr>
              <a:t>см.</a:t>
            </a:r>
          </a:p>
          <a:p>
            <a:endParaRPr lang="uk-UA" sz="2000" dirty="0" smtClean="0">
              <a:solidFill>
                <a:schemeClr val="bg1"/>
              </a:solidFill>
            </a:endParaRPr>
          </a:p>
          <a:p>
            <a:endParaRPr lang="uk-UA" sz="2000" dirty="0" smtClean="0">
              <a:solidFill>
                <a:schemeClr val="bg1"/>
              </a:solidFill>
            </a:endParaRPr>
          </a:p>
          <a:p>
            <a:endParaRPr lang="uk-UA" sz="2000" dirty="0" smtClean="0">
              <a:solidFill>
                <a:schemeClr val="bg1"/>
              </a:solidFill>
            </a:endParaRPr>
          </a:p>
          <a:p>
            <a:endParaRPr lang="uk-UA" sz="2000" dirty="0" smtClean="0">
              <a:solidFill>
                <a:schemeClr val="bg1"/>
              </a:solidFill>
            </a:endParaRPr>
          </a:p>
          <a:p>
            <a:endParaRPr lang="uk-UA" sz="2000" dirty="0" smtClean="0">
              <a:solidFill>
                <a:schemeClr val="bg1"/>
              </a:solidFill>
            </a:endParaRPr>
          </a:p>
          <a:p>
            <a:r>
              <a:rPr lang="uk-UA" sz="2000" dirty="0" smtClean="0">
                <a:solidFill>
                  <a:schemeClr val="bg1"/>
                </a:solidFill>
              </a:rPr>
              <a:t>Трикутник </a:t>
            </a:r>
            <a:r>
              <a:rPr lang="en-US" sz="2000" dirty="0" smtClean="0">
                <a:solidFill>
                  <a:schemeClr val="bg1"/>
                </a:solidFill>
              </a:rPr>
              <a:t>SOE </a:t>
            </a:r>
            <a:r>
              <a:rPr lang="uk-UA" sz="2000" dirty="0" smtClean="0">
                <a:solidFill>
                  <a:schemeClr val="bg1"/>
                </a:solidFill>
              </a:rPr>
              <a:t>рівнобедрений: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SO = OE = 3 </a:t>
            </a:r>
            <a:r>
              <a:rPr lang="ru-RU" sz="2000" dirty="0" smtClean="0">
                <a:solidFill>
                  <a:schemeClr val="bg1"/>
                </a:solidFill>
              </a:rPr>
              <a:t>см. </a:t>
            </a:r>
            <a:r>
              <a:rPr lang="uk-UA" sz="2000" dirty="0" smtClean="0">
                <a:solidFill>
                  <a:schemeClr val="bg1"/>
                </a:solidFill>
              </a:rPr>
              <a:t>Отже, висота </a:t>
            </a:r>
            <a:r>
              <a:rPr lang="en-US" sz="2000" dirty="0" smtClean="0">
                <a:solidFill>
                  <a:schemeClr val="bg1"/>
                </a:solidFill>
              </a:rPr>
              <a:t>SO = 3 </a:t>
            </a:r>
            <a:r>
              <a:rPr lang="ru-RU" sz="2000" dirty="0" smtClean="0">
                <a:solidFill>
                  <a:schemeClr val="bg1"/>
                </a:solidFill>
              </a:rPr>
              <a:t>см.</a:t>
            </a:r>
          </a:p>
        </p:txBody>
      </p:sp>
      <p:graphicFrame>
        <p:nvGraphicFramePr>
          <p:cNvPr id="88" name="Объект 87"/>
          <p:cNvGraphicFramePr>
            <a:graphicFrameLocks noChangeAspect="1"/>
          </p:cNvGraphicFramePr>
          <p:nvPr/>
        </p:nvGraphicFramePr>
        <p:xfrm>
          <a:off x="4071934" y="3000372"/>
          <a:ext cx="2442707" cy="715966"/>
        </p:xfrm>
        <a:graphic>
          <a:graphicData uri="http://schemas.openxmlformats.org/presentationml/2006/ole">
            <p:oleObj spid="_x0000_s17410" name="Формула" r:id="rId3" imgW="1473120" imgH="431640" progId="Equation.3">
              <p:embed/>
            </p:oleObj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4071934" y="3713163"/>
          <a:ext cx="3011488" cy="715962"/>
        </p:xfrm>
        <a:graphic>
          <a:graphicData uri="http://schemas.openxmlformats.org/presentationml/2006/ole">
            <p:oleObj spid="_x0000_s17411" name="Формула" r:id="rId4" imgW="1815840" imgH="431640" progId="Equation.3">
              <p:embed/>
            </p:oleObj>
          </a:graphicData>
        </a:graphic>
      </p:graphicFrame>
      <p:sp>
        <p:nvSpPr>
          <p:cNvPr id="92" name="Полилиния 91"/>
          <p:cNvSpPr/>
          <p:nvPr/>
        </p:nvSpPr>
        <p:spPr>
          <a:xfrm>
            <a:off x="2082800" y="2044700"/>
            <a:ext cx="755650" cy="3244850"/>
          </a:xfrm>
          <a:custGeom>
            <a:avLst/>
            <a:gdLst>
              <a:gd name="connsiteX0" fmla="*/ 0 w 755650"/>
              <a:gd name="connsiteY0" fmla="*/ 0 h 3244850"/>
              <a:gd name="connsiteX1" fmla="*/ 0 w 755650"/>
              <a:gd name="connsiteY1" fmla="*/ 0 h 3244850"/>
              <a:gd name="connsiteX2" fmla="*/ 0 w 755650"/>
              <a:gd name="connsiteY2" fmla="*/ 2800350 h 3244850"/>
              <a:gd name="connsiteX3" fmla="*/ 755650 w 755650"/>
              <a:gd name="connsiteY3" fmla="*/ 3244850 h 3244850"/>
              <a:gd name="connsiteX4" fmla="*/ 0 w 755650"/>
              <a:gd name="connsiteY4" fmla="*/ 0 h 324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5650" h="3244850">
                <a:moveTo>
                  <a:pt x="0" y="0"/>
                </a:moveTo>
                <a:lnTo>
                  <a:pt x="0" y="0"/>
                </a:lnTo>
                <a:lnTo>
                  <a:pt x="0" y="2800350"/>
                </a:lnTo>
                <a:lnTo>
                  <a:pt x="755650" y="3244850"/>
                </a:lnTo>
                <a:lnTo>
                  <a:pt x="0" y="0"/>
                </a:lnTo>
                <a:close/>
              </a:path>
            </a:pathLst>
          </a:custGeom>
          <a:solidFill>
            <a:srgbClr val="92D050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TextBox 92"/>
          <p:cNvSpPr txBox="1"/>
          <p:nvPr/>
        </p:nvSpPr>
        <p:spPr>
          <a:xfrm>
            <a:off x="1857356" y="3429000"/>
            <a:ext cx="214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chemeClr val="bg1"/>
                </a:solidFill>
              </a:rPr>
              <a:t>3</a:t>
            </a:r>
            <a:endParaRPr lang="ru-RU" sz="1400" dirty="0">
              <a:solidFill>
                <a:schemeClr val="bg1"/>
              </a:solidFill>
            </a:endParaRPr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4143372" y="5284805"/>
          <a:ext cx="3748087" cy="715963"/>
        </p:xfrm>
        <a:graphic>
          <a:graphicData uri="http://schemas.openxmlformats.org/presentationml/2006/ole">
            <p:oleObj spid="_x0000_s17412" name="Формула" r:id="rId5" imgW="226044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71" grpId="0"/>
      <p:bldP spid="86" grpId="0" uiExpand="1" build="p"/>
      <p:bldP spid="92" grpId="0" animBg="1"/>
      <p:bldP spid="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10218" y="99308"/>
            <a:ext cx="8929718" cy="6627136"/>
          </a:xfrm>
          <a:prstGeom prst="roundRect">
            <a:avLst>
              <a:gd name="adj" fmla="val 4313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Розв’язування задач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1142984"/>
            <a:ext cx="81439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Для самостійної роботи:</a:t>
            </a:r>
          </a:p>
          <a:p>
            <a:pPr marL="342900" indent="-342900">
              <a:buAutoNum type="arabicPeriod"/>
            </a:pPr>
            <a:r>
              <a:rPr lang="uk-UA" dirty="0" smtClean="0">
                <a:solidFill>
                  <a:schemeClr val="bg1"/>
                </a:solidFill>
              </a:rPr>
              <a:t>Знайдіть об’єм піраміди, висота якої дорівнює </a:t>
            </a:r>
            <a:r>
              <a:rPr lang="en-US" dirty="0" smtClean="0">
                <a:solidFill>
                  <a:schemeClr val="bg1"/>
                </a:solidFill>
              </a:rPr>
              <a:t>h, </a:t>
            </a:r>
            <a:r>
              <a:rPr lang="uk-UA" dirty="0" smtClean="0">
                <a:solidFill>
                  <a:schemeClr val="bg1"/>
                </a:solidFill>
              </a:rPr>
              <a:t>а основа – прямокутний трикутник з основою </a:t>
            </a:r>
            <a:r>
              <a:rPr lang="uk-UA" i="1" dirty="0" smtClean="0">
                <a:solidFill>
                  <a:schemeClr val="bg1"/>
                </a:solidFill>
              </a:rPr>
              <a:t>с</a:t>
            </a:r>
            <a:r>
              <a:rPr lang="uk-UA" dirty="0" smtClean="0">
                <a:solidFill>
                  <a:schemeClr val="bg1"/>
                </a:solidFill>
              </a:rPr>
              <a:t> і гострим кутом </a:t>
            </a:r>
            <a:r>
              <a:rPr lang="el-GR" dirty="0" smtClean="0">
                <a:solidFill>
                  <a:schemeClr val="bg1"/>
                </a:solidFill>
                <a:latin typeface="Cambria"/>
              </a:rPr>
              <a:t>α</a:t>
            </a:r>
            <a:r>
              <a:rPr lang="uk-UA" dirty="0" smtClean="0">
                <a:solidFill>
                  <a:schemeClr val="bg1"/>
                </a:solidFill>
                <a:latin typeface="Cambria"/>
              </a:rPr>
              <a:t>.</a:t>
            </a:r>
          </a:p>
          <a:p>
            <a:pPr marL="342900" indent="-342900">
              <a:buAutoNum type="arabicPeriod"/>
            </a:pPr>
            <a:r>
              <a:rPr lang="uk-UA" dirty="0" smtClean="0">
                <a:solidFill>
                  <a:schemeClr val="bg1"/>
                </a:solidFill>
                <a:latin typeface="Cambria"/>
              </a:rPr>
              <a:t>Діагональ основи правильної чотирикутної піраміди дорівнює 4 см, бічна грань утворює з основою кут 60</a:t>
            </a:r>
            <a:r>
              <a:rPr lang="uk-UA" baseline="30000" dirty="0" smtClean="0">
                <a:solidFill>
                  <a:schemeClr val="bg1"/>
                </a:solidFill>
                <a:latin typeface="Cambria"/>
              </a:rPr>
              <a:t>0</a:t>
            </a:r>
            <a:r>
              <a:rPr lang="uk-UA" dirty="0" smtClean="0">
                <a:solidFill>
                  <a:schemeClr val="bg1"/>
                </a:solidFill>
                <a:latin typeface="Cambria"/>
              </a:rPr>
              <a:t>. Знайти об’єм піраміди.</a:t>
            </a:r>
          </a:p>
          <a:p>
            <a:pPr marL="342900" indent="-342900">
              <a:buAutoNum type="arabicPeriod"/>
            </a:pPr>
            <a:r>
              <a:rPr lang="uk-UA" dirty="0" smtClean="0">
                <a:solidFill>
                  <a:schemeClr val="bg1"/>
                </a:solidFill>
                <a:latin typeface="Cambria"/>
              </a:rPr>
              <a:t>Основа піраміди – рівнобедрений трикутник з кутом </a:t>
            </a:r>
            <a:r>
              <a:rPr lang="el-GR" dirty="0" smtClean="0">
                <a:solidFill>
                  <a:schemeClr val="bg1"/>
                </a:solidFill>
                <a:latin typeface="Cambria"/>
              </a:rPr>
              <a:t>α</a:t>
            </a:r>
            <a:r>
              <a:rPr lang="uk-UA" dirty="0" smtClean="0">
                <a:solidFill>
                  <a:schemeClr val="bg1"/>
                </a:solidFill>
                <a:latin typeface="Cambria"/>
              </a:rPr>
              <a:t> при вершині, а його висота, що проведена до основи, дорівнює </a:t>
            </a:r>
            <a:r>
              <a:rPr lang="en-US" i="1" dirty="0" smtClean="0">
                <a:solidFill>
                  <a:schemeClr val="bg1"/>
                </a:solidFill>
                <a:latin typeface="Cambria"/>
              </a:rPr>
              <a:t>h</a:t>
            </a:r>
            <a:r>
              <a:rPr lang="en-US" dirty="0" smtClean="0">
                <a:solidFill>
                  <a:schemeClr val="bg1"/>
                </a:solidFill>
                <a:latin typeface="Cambria"/>
              </a:rPr>
              <a:t>. </a:t>
            </a:r>
            <a:r>
              <a:rPr lang="uk-UA" dirty="0" smtClean="0">
                <a:solidFill>
                  <a:schemeClr val="bg1"/>
                </a:solidFill>
                <a:latin typeface="Cambria"/>
              </a:rPr>
              <a:t>Висота піраміди дорівнює </a:t>
            </a:r>
            <a:r>
              <a:rPr lang="uk-UA" i="1" dirty="0" smtClean="0">
                <a:solidFill>
                  <a:schemeClr val="bg1"/>
                </a:solidFill>
                <a:latin typeface="Cambria"/>
              </a:rPr>
              <a:t>Н</a:t>
            </a:r>
            <a:r>
              <a:rPr lang="uk-UA" dirty="0" smtClean="0">
                <a:solidFill>
                  <a:schemeClr val="bg1"/>
                </a:solidFill>
                <a:latin typeface="Cambria"/>
              </a:rPr>
              <a:t>. Знайти об’єм піраміди.</a:t>
            </a:r>
          </a:p>
          <a:p>
            <a:pPr marL="342900" indent="-342900">
              <a:buAutoNum type="arabicPeriod"/>
            </a:pPr>
            <a:r>
              <a:rPr lang="uk-UA" dirty="0" smtClean="0">
                <a:solidFill>
                  <a:schemeClr val="bg1"/>
                </a:solidFill>
                <a:latin typeface="Cambria"/>
              </a:rPr>
              <a:t>Висота основи правильної трикутної піраміди дорівнює 2 см, бічне ребро утворює з висотою піраміди кут 30</a:t>
            </a:r>
            <a:r>
              <a:rPr lang="uk-UA" baseline="30000" dirty="0" smtClean="0">
                <a:solidFill>
                  <a:schemeClr val="bg1"/>
                </a:solidFill>
                <a:latin typeface="Cambria"/>
              </a:rPr>
              <a:t>0</a:t>
            </a:r>
            <a:r>
              <a:rPr lang="uk-UA" dirty="0" smtClean="0">
                <a:solidFill>
                  <a:schemeClr val="bg1"/>
                </a:solidFill>
                <a:latin typeface="Cambria"/>
              </a:rPr>
              <a:t>. Знайти об’єм піраміди.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10218" y="99308"/>
            <a:ext cx="8929718" cy="6627136"/>
          </a:xfrm>
          <a:prstGeom prst="roundRect">
            <a:avLst>
              <a:gd name="adj" fmla="val 4313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85720" y="214290"/>
            <a:ext cx="40719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Об’єм зрізаної піраміди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99" name="Группа 98"/>
          <p:cNvGrpSpPr/>
          <p:nvPr/>
        </p:nvGrpSpPr>
        <p:grpSpPr>
          <a:xfrm>
            <a:off x="357158" y="1857364"/>
            <a:ext cx="3239716" cy="2178548"/>
            <a:chOff x="357158" y="1857364"/>
            <a:chExt cx="3239716" cy="2178548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357158" y="1868642"/>
              <a:ext cx="2714725" cy="2167270"/>
              <a:chOff x="1117970" y="2785194"/>
              <a:chExt cx="2714725" cy="2167270"/>
            </a:xfrm>
          </p:grpSpPr>
          <p:sp>
            <p:nvSpPr>
              <p:cNvPr id="6" name="Полилиния 5"/>
              <p:cNvSpPr/>
              <p:nvPr/>
            </p:nvSpPr>
            <p:spPr>
              <a:xfrm rot="21186297">
                <a:off x="1117970" y="4016292"/>
                <a:ext cx="2699657" cy="936172"/>
              </a:xfrm>
              <a:custGeom>
                <a:avLst/>
                <a:gdLst>
                  <a:gd name="connsiteX0" fmla="*/ 0 w 2699657"/>
                  <a:gd name="connsiteY0" fmla="*/ 370114 h 936172"/>
                  <a:gd name="connsiteX1" fmla="*/ 1088571 w 2699657"/>
                  <a:gd name="connsiteY1" fmla="*/ 0 h 936172"/>
                  <a:gd name="connsiteX2" fmla="*/ 2275114 w 2699657"/>
                  <a:gd name="connsiteY2" fmla="*/ 130629 h 936172"/>
                  <a:gd name="connsiteX3" fmla="*/ 2699657 w 2699657"/>
                  <a:gd name="connsiteY3" fmla="*/ 674914 h 936172"/>
                  <a:gd name="connsiteX4" fmla="*/ 1698171 w 2699657"/>
                  <a:gd name="connsiteY4" fmla="*/ 936172 h 936172"/>
                  <a:gd name="connsiteX5" fmla="*/ 337457 w 2699657"/>
                  <a:gd name="connsiteY5" fmla="*/ 805543 h 936172"/>
                  <a:gd name="connsiteX6" fmla="*/ 0 w 2699657"/>
                  <a:gd name="connsiteY6" fmla="*/ 370114 h 936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699657" h="936172">
                    <a:moveTo>
                      <a:pt x="0" y="370114"/>
                    </a:moveTo>
                    <a:lnTo>
                      <a:pt x="1088571" y="0"/>
                    </a:lnTo>
                    <a:lnTo>
                      <a:pt x="2275114" y="130629"/>
                    </a:lnTo>
                    <a:lnTo>
                      <a:pt x="2699657" y="674914"/>
                    </a:lnTo>
                    <a:lnTo>
                      <a:pt x="1698171" y="936172"/>
                    </a:lnTo>
                    <a:lnTo>
                      <a:pt x="337457" y="805543"/>
                    </a:lnTo>
                    <a:lnTo>
                      <a:pt x="0" y="370114"/>
                    </a:lnTo>
                    <a:close/>
                  </a:path>
                </a:pathLst>
              </a:custGeom>
              <a:solidFill>
                <a:schemeClr val="accent1">
                  <a:alpha val="3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олилиния 6"/>
              <p:cNvSpPr/>
              <p:nvPr/>
            </p:nvSpPr>
            <p:spPr>
              <a:xfrm rot="21186297">
                <a:off x="1778900" y="2785194"/>
                <a:ext cx="1200811" cy="416411"/>
              </a:xfrm>
              <a:custGeom>
                <a:avLst/>
                <a:gdLst>
                  <a:gd name="connsiteX0" fmla="*/ 0 w 2699657"/>
                  <a:gd name="connsiteY0" fmla="*/ 370114 h 936172"/>
                  <a:gd name="connsiteX1" fmla="*/ 1088571 w 2699657"/>
                  <a:gd name="connsiteY1" fmla="*/ 0 h 936172"/>
                  <a:gd name="connsiteX2" fmla="*/ 2275114 w 2699657"/>
                  <a:gd name="connsiteY2" fmla="*/ 130629 h 936172"/>
                  <a:gd name="connsiteX3" fmla="*/ 2699657 w 2699657"/>
                  <a:gd name="connsiteY3" fmla="*/ 674914 h 936172"/>
                  <a:gd name="connsiteX4" fmla="*/ 1698171 w 2699657"/>
                  <a:gd name="connsiteY4" fmla="*/ 936172 h 936172"/>
                  <a:gd name="connsiteX5" fmla="*/ 337457 w 2699657"/>
                  <a:gd name="connsiteY5" fmla="*/ 805543 h 936172"/>
                  <a:gd name="connsiteX6" fmla="*/ 0 w 2699657"/>
                  <a:gd name="connsiteY6" fmla="*/ 370114 h 936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699657" h="936172">
                    <a:moveTo>
                      <a:pt x="0" y="370114"/>
                    </a:moveTo>
                    <a:lnTo>
                      <a:pt x="1088571" y="0"/>
                    </a:lnTo>
                    <a:lnTo>
                      <a:pt x="2275114" y="130629"/>
                    </a:lnTo>
                    <a:lnTo>
                      <a:pt x="2699657" y="674914"/>
                    </a:lnTo>
                    <a:lnTo>
                      <a:pt x="1698171" y="936172"/>
                    </a:lnTo>
                    <a:lnTo>
                      <a:pt x="337457" y="805543"/>
                    </a:lnTo>
                    <a:lnTo>
                      <a:pt x="0" y="370114"/>
                    </a:lnTo>
                    <a:close/>
                  </a:path>
                </a:pathLst>
              </a:custGeom>
              <a:solidFill>
                <a:schemeClr val="accent1">
                  <a:alpha val="3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9" name="Прямая соединительная линия 8"/>
              <p:cNvCxnSpPr>
                <a:stCxn id="7" idx="0"/>
              </p:cNvCxnSpPr>
              <p:nvPr/>
            </p:nvCxnSpPr>
            <p:spPr>
              <a:xfrm flipH="1">
                <a:off x="1121205" y="3022215"/>
                <a:ext cx="656806" cy="150012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единительная линия 11"/>
              <p:cNvCxnSpPr>
                <a:stCxn id="7" idx="5"/>
                <a:endCxn id="6" idx="5"/>
              </p:cNvCxnSpPr>
              <p:nvPr/>
            </p:nvCxnSpPr>
            <p:spPr>
              <a:xfrm flipH="1">
                <a:off x="1503261" y="3196475"/>
                <a:ext cx="447017" cy="17444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единительная линия 13"/>
              <p:cNvCxnSpPr>
                <a:stCxn id="7" idx="4"/>
                <a:endCxn id="6" idx="4"/>
              </p:cNvCxnSpPr>
              <p:nvPr/>
            </p:nvCxnSpPr>
            <p:spPr>
              <a:xfrm>
                <a:off x="2558124" y="3181498"/>
                <a:ext cx="311693" cy="172576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>
                <a:stCxn id="7" idx="3"/>
                <a:endCxn id="6" idx="3"/>
              </p:cNvCxnSpPr>
              <p:nvPr/>
            </p:nvCxnSpPr>
            <p:spPr>
              <a:xfrm>
                <a:off x="2986413" y="3012652"/>
                <a:ext cx="846282" cy="151501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>
                <a:stCxn id="7" idx="2"/>
                <a:endCxn id="6" idx="2"/>
              </p:cNvCxnSpPr>
              <p:nvPr/>
            </p:nvCxnSpPr>
            <p:spPr>
              <a:xfrm>
                <a:off x="2769878" y="2794974"/>
                <a:ext cx="576003" cy="1243306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>
                <a:endCxn id="6" idx="1"/>
              </p:cNvCxnSpPr>
              <p:nvPr/>
            </p:nvCxnSpPr>
            <p:spPr>
              <a:xfrm rot="5400000">
                <a:off x="1550901" y="3387396"/>
                <a:ext cx="1264982" cy="62309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Прямая соединительная линия 23"/>
            <p:cNvCxnSpPr/>
            <p:nvPr/>
          </p:nvCxnSpPr>
          <p:spPr>
            <a:xfrm flipV="1">
              <a:off x="2225601" y="2083820"/>
              <a:ext cx="1371273" cy="122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5400000">
              <a:off x="2703899" y="2848208"/>
              <a:ext cx="1500198" cy="1588"/>
            </a:xfrm>
            <a:prstGeom prst="line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 rot="16200000">
              <a:off x="3197894" y="268497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i="1" dirty="0" smtClean="0">
                  <a:solidFill>
                    <a:srgbClr val="C00000"/>
                  </a:solidFill>
                </a:rPr>
                <a:t>Н</a:t>
              </a:r>
              <a:endParaRPr lang="ru-RU" i="1" dirty="0">
                <a:solidFill>
                  <a:srgbClr val="C0000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525172" y="344114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rgbClr val="C00000"/>
                  </a:solidFill>
                </a:rPr>
                <a:t>S</a:t>
              </a:r>
              <a:r>
                <a:rPr lang="en-US" baseline="-25000" dirty="0" smtClean="0">
                  <a:solidFill>
                    <a:srgbClr val="C00000"/>
                  </a:solidFill>
                </a:rPr>
                <a:t>1</a:t>
              </a:r>
              <a:endParaRPr lang="ru-RU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525172" y="185736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rgbClr val="C00000"/>
                  </a:solidFill>
                </a:rPr>
                <a:t>S</a:t>
              </a:r>
              <a:r>
                <a:rPr lang="en-US" baseline="-25000" dirty="0" smtClean="0">
                  <a:solidFill>
                    <a:srgbClr val="C00000"/>
                  </a:solidFill>
                </a:rPr>
                <a:t>2</a:t>
              </a:r>
              <a:endParaRPr lang="ru-RU" baseline="-25000" dirty="0">
                <a:solidFill>
                  <a:srgbClr val="C00000"/>
                </a:solidFill>
              </a:endParaRPr>
            </a:p>
          </p:txBody>
        </p:sp>
        <p:cxnSp>
          <p:nvCxnSpPr>
            <p:cNvPr id="40" name="Прямая соединительная линия 39"/>
            <p:cNvCxnSpPr/>
            <p:nvPr/>
          </p:nvCxnSpPr>
          <p:spPr>
            <a:xfrm>
              <a:off x="3072993" y="3612596"/>
              <a:ext cx="50006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3" name="Объект 42"/>
          <p:cNvGraphicFramePr>
            <a:graphicFrameLocks noChangeAspect="1"/>
          </p:cNvGraphicFramePr>
          <p:nvPr/>
        </p:nvGraphicFramePr>
        <p:xfrm>
          <a:off x="428596" y="4143380"/>
          <a:ext cx="2880565" cy="714380"/>
        </p:xfrm>
        <a:graphic>
          <a:graphicData uri="http://schemas.openxmlformats.org/presentationml/2006/ole">
            <p:oleObj spid="_x0000_s18434" name="Формула" r:id="rId3" imgW="1587240" imgH="393480" progId="Equation.3">
              <p:embed/>
            </p:oleObj>
          </a:graphicData>
        </a:graphic>
      </p:graphicFrame>
      <p:cxnSp>
        <p:nvCxnSpPr>
          <p:cNvPr id="45" name="Прямая соединительная линия 44"/>
          <p:cNvCxnSpPr/>
          <p:nvPr/>
        </p:nvCxnSpPr>
        <p:spPr>
          <a:xfrm rot="5400000">
            <a:off x="1322365" y="3750471"/>
            <a:ext cx="4786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214810" y="996719"/>
            <a:ext cx="4643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Приклад.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Знайти об’єм правильної чотирикутної зрізаної піраміди, якщо бічне ребро дорівнює 3 см, а сторони основ 5 і 1 см.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47" name="Группа 46"/>
          <p:cNvGrpSpPr/>
          <p:nvPr/>
        </p:nvGrpSpPr>
        <p:grpSpPr>
          <a:xfrm>
            <a:off x="5795970" y="2649533"/>
            <a:ext cx="1042652" cy="298091"/>
            <a:chOff x="886142" y="5070486"/>
            <a:chExt cx="3503784" cy="1001720"/>
          </a:xfrm>
        </p:grpSpPr>
        <p:cxnSp>
          <p:nvCxnSpPr>
            <p:cNvPr id="48" name="Прямая соединительная линия 47"/>
            <p:cNvCxnSpPr/>
            <p:nvPr/>
          </p:nvCxnSpPr>
          <p:spPr>
            <a:xfrm>
              <a:off x="890791" y="6069744"/>
              <a:ext cx="2604008" cy="2462"/>
            </a:xfrm>
            <a:prstGeom prst="line">
              <a:avLst/>
            </a:prstGeom>
            <a:ln w="19050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1785918" y="5070486"/>
              <a:ext cx="2604008" cy="2462"/>
            </a:xfrm>
            <a:prstGeom prst="line">
              <a:avLst/>
            </a:prstGeom>
            <a:ln w="19050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rot="5400000" flipH="1" flipV="1">
              <a:off x="835308" y="5123782"/>
              <a:ext cx="996796" cy="895127"/>
            </a:xfrm>
            <a:prstGeom prst="line">
              <a:avLst/>
            </a:prstGeom>
            <a:ln w="19050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 rot="5400000" flipH="1" flipV="1">
              <a:off x="3407075" y="5123782"/>
              <a:ext cx="996796" cy="895127"/>
            </a:xfrm>
            <a:prstGeom prst="line">
              <a:avLst/>
            </a:prstGeom>
            <a:ln w="19050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Группа 51"/>
          <p:cNvGrpSpPr/>
          <p:nvPr/>
        </p:nvGrpSpPr>
        <p:grpSpPr>
          <a:xfrm>
            <a:off x="5153028" y="3994516"/>
            <a:ext cx="2292018" cy="655281"/>
            <a:chOff x="886142" y="5070486"/>
            <a:chExt cx="3503784" cy="1001720"/>
          </a:xfrm>
        </p:grpSpPr>
        <p:cxnSp>
          <p:nvCxnSpPr>
            <p:cNvPr id="53" name="Прямая соединительная линия 52"/>
            <p:cNvCxnSpPr/>
            <p:nvPr/>
          </p:nvCxnSpPr>
          <p:spPr>
            <a:xfrm>
              <a:off x="890791" y="6069744"/>
              <a:ext cx="2604008" cy="2462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>
              <a:off x="1785918" y="5070486"/>
              <a:ext cx="2604008" cy="2462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rot="5400000" flipH="1" flipV="1">
              <a:off x="835308" y="5123782"/>
              <a:ext cx="996796" cy="895127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 rot="5400000" flipH="1" flipV="1">
              <a:off x="3440358" y="5123782"/>
              <a:ext cx="996796" cy="895127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Группа 114"/>
          <p:cNvGrpSpPr/>
          <p:nvPr/>
        </p:nvGrpSpPr>
        <p:grpSpPr>
          <a:xfrm>
            <a:off x="5153028" y="2649533"/>
            <a:ext cx="2286016" cy="2000264"/>
            <a:chOff x="5153028" y="2649533"/>
            <a:chExt cx="2286016" cy="2000264"/>
          </a:xfrm>
        </p:grpSpPr>
        <p:cxnSp>
          <p:nvCxnSpPr>
            <p:cNvPr id="58" name="Прямая соединительная линия 57"/>
            <p:cNvCxnSpPr/>
            <p:nvPr/>
          </p:nvCxnSpPr>
          <p:spPr>
            <a:xfrm rot="5400000">
              <a:off x="4617243" y="3471070"/>
              <a:ext cx="1714512" cy="642942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rot="16200000" flipH="1">
              <a:off x="5867408" y="3649665"/>
              <a:ext cx="1714512" cy="285752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/>
            <p:nvPr/>
          </p:nvCxnSpPr>
          <p:spPr>
            <a:xfrm rot="16200000" flipV="1">
              <a:off x="6458756" y="3026567"/>
              <a:ext cx="1357322" cy="603254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 rot="5400000">
              <a:off x="5224466" y="3149599"/>
              <a:ext cx="1357322" cy="357190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Группа 115"/>
          <p:cNvGrpSpPr/>
          <p:nvPr/>
        </p:nvGrpSpPr>
        <p:grpSpPr>
          <a:xfrm>
            <a:off x="5653094" y="2936079"/>
            <a:ext cx="914404" cy="1727213"/>
            <a:chOff x="5653094" y="2936079"/>
            <a:chExt cx="914404" cy="1727213"/>
          </a:xfrm>
        </p:grpSpPr>
        <p:cxnSp>
          <p:nvCxnSpPr>
            <p:cNvPr id="75" name="Прямая соединительная линия 74"/>
            <p:cNvCxnSpPr/>
            <p:nvPr/>
          </p:nvCxnSpPr>
          <p:spPr>
            <a:xfrm rot="5400000">
              <a:off x="4866707" y="3722466"/>
              <a:ext cx="1713718" cy="140943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Прямая соединительная линия 76"/>
            <p:cNvCxnSpPr/>
            <p:nvPr/>
          </p:nvCxnSpPr>
          <p:spPr>
            <a:xfrm rot="5400000">
              <a:off x="5640168" y="3735961"/>
              <a:ext cx="1713718" cy="140943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/>
          <p:cNvSpPr txBox="1"/>
          <p:nvPr/>
        </p:nvSpPr>
        <p:spPr>
          <a:xfrm>
            <a:off x="6081722" y="2689420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chemeClr val="bg1"/>
                </a:solidFill>
              </a:rPr>
              <a:t>1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224730" y="4056520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chemeClr val="bg1"/>
                </a:solidFill>
              </a:rPr>
              <a:t>5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938846" y="4599196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chemeClr val="bg1"/>
                </a:solidFill>
              </a:rPr>
              <a:t>1</a:t>
            </a:r>
            <a:endParaRPr lang="ru-RU" sz="1400" dirty="0">
              <a:solidFill>
                <a:schemeClr val="bg1"/>
              </a:solidFill>
            </a:endParaRPr>
          </a:p>
        </p:txBody>
      </p:sp>
      <p:grpSp>
        <p:nvGrpSpPr>
          <p:cNvPr id="118" name="Группа 117"/>
          <p:cNvGrpSpPr/>
          <p:nvPr/>
        </p:nvGrpSpPr>
        <p:grpSpPr>
          <a:xfrm>
            <a:off x="5224466" y="4608721"/>
            <a:ext cx="1571636" cy="320277"/>
            <a:chOff x="5224466" y="4608721"/>
            <a:chExt cx="1571636" cy="320277"/>
          </a:xfrm>
        </p:grpSpPr>
        <p:sp>
          <p:nvSpPr>
            <p:cNvPr id="81" name="TextBox 80"/>
            <p:cNvSpPr txBox="1"/>
            <p:nvPr/>
          </p:nvSpPr>
          <p:spPr>
            <a:xfrm>
              <a:off x="6510350" y="4621221"/>
              <a:ext cx="2857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400" dirty="0" smtClean="0">
                  <a:solidFill>
                    <a:schemeClr val="bg1"/>
                  </a:solidFill>
                </a:rPr>
                <a:t>2</a:t>
              </a:r>
              <a:endParaRPr lang="ru-RU" sz="1400" dirty="0">
                <a:solidFill>
                  <a:schemeClr val="bg1"/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224466" y="4608721"/>
              <a:ext cx="2857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400" dirty="0" smtClean="0">
                  <a:solidFill>
                    <a:schemeClr val="bg1"/>
                  </a:solidFill>
                </a:rPr>
                <a:t>2</a:t>
              </a:r>
              <a:endParaRPr lang="ru-RU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84" name="TextBox 83"/>
          <p:cNvSpPr txBox="1"/>
          <p:nvPr/>
        </p:nvSpPr>
        <p:spPr>
          <a:xfrm>
            <a:off x="6662750" y="3506788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chemeClr val="bg1"/>
                </a:solidFill>
              </a:rPr>
              <a:t>3</a:t>
            </a:r>
            <a:endParaRPr lang="ru-RU" sz="1400" dirty="0">
              <a:solidFill>
                <a:schemeClr val="bg1"/>
              </a:solidFill>
            </a:endParaRP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 rot="5400000">
            <a:off x="5831689" y="3685383"/>
            <a:ext cx="1500198" cy="1588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9" name="Группа 118"/>
          <p:cNvGrpSpPr/>
          <p:nvPr/>
        </p:nvGrpSpPr>
        <p:grpSpPr>
          <a:xfrm>
            <a:off x="6438912" y="4435482"/>
            <a:ext cx="642942" cy="214314"/>
            <a:chOff x="6438912" y="4435482"/>
            <a:chExt cx="642942" cy="214314"/>
          </a:xfrm>
        </p:grpSpPr>
        <p:cxnSp>
          <p:nvCxnSpPr>
            <p:cNvPr id="88" name="Прямая соединительная линия 87"/>
            <p:cNvCxnSpPr/>
            <p:nvPr/>
          </p:nvCxnSpPr>
          <p:spPr>
            <a:xfrm rot="5400000">
              <a:off x="6403193" y="4471201"/>
              <a:ext cx="214314" cy="142876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Прямая соединительная линия 89"/>
            <p:cNvCxnSpPr/>
            <p:nvPr/>
          </p:nvCxnSpPr>
          <p:spPr>
            <a:xfrm>
              <a:off x="6581788" y="4435482"/>
              <a:ext cx="500066" cy="1588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4" name="Прямая соединительная линия 93"/>
          <p:cNvCxnSpPr/>
          <p:nvPr/>
        </p:nvCxnSpPr>
        <p:spPr>
          <a:xfrm>
            <a:off x="6581788" y="4435482"/>
            <a:ext cx="285752" cy="214314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Дуга 94"/>
          <p:cNvSpPr/>
          <p:nvPr/>
        </p:nvSpPr>
        <p:spPr>
          <a:xfrm>
            <a:off x="6602426" y="4500570"/>
            <a:ext cx="642942" cy="571504"/>
          </a:xfrm>
          <a:prstGeom prst="arc">
            <a:avLst>
              <a:gd name="adj1" fmla="val 13793974"/>
              <a:gd name="adj2" fmla="val 738509"/>
            </a:avLst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TextBox 95"/>
          <p:cNvSpPr txBox="1"/>
          <p:nvPr/>
        </p:nvSpPr>
        <p:spPr>
          <a:xfrm>
            <a:off x="6867540" y="4467232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chemeClr val="bg1"/>
                </a:solidFill>
              </a:rPr>
              <a:t>2</a:t>
            </a:r>
            <a:endParaRPr lang="ru-RU" sz="1400" dirty="0">
              <a:solidFill>
                <a:schemeClr val="bg1"/>
              </a:solidFill>
            </a:endParaRPr>
          </a:p>
        </p:txBody>
      </p:sp>
      <p:graphicFrame>
        <p:nvGraphicFramePr>
          <p:cNvPr id="97" name="Объект 96"/>
          <p:cNvGraphicFramePr>
            <a:graphicFrameLocks noChangeAspect="1"/>
          </p:cNvGraphicFramePr>
          <p:nvPr/>
        </p:nvGraphicFramePr>
        <p:xfrm>
          <a:off x="7000892" y="4786322"/>
          <a:ext cx="228600" cy="228600"/>
        </p:xfrm>
        <a:graphic>
          <a:graphicData uri="http://schemas.openxmlformats.org/presentationml/2006/ole">
            <p:oleObj spid="_x0000_s18435" name="Формула" r:id="rId4" imgW="228600" imgH="228600" progId="Equation.3">
              <p:embed/>
            </p:oleObj>
          </a:graphicData>
        </a:graphic>
      </p:graphicFrame>
      <p:sp>
        <p:nvSpPr>
          <p:cNvPr id="98" name="TextBox 97"/>
          <p:cNvSpPr txBox="1"/>
          <p:nvPr/>
        </p:nvSpPr>
        <p:spPr>
          <a:xfrm>
            <a:off x="6491300" y="3699077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chemeClr val="bg1"/>
                </a:solidFill>
              </a:rPr>
              <a:t>1</a:t>
            </a:r>
            <a:endParaRPr lang="ru-RU" sz="1400" dirty="0">
              <a:solidFill>
                <a:schemeClr val="bg1"/>
              </a:solidFill>
            </a:endParaRPr>
          </a:p>
        </p:txBody>
      </p:sp>
      <p:grpSp>
        <p:nvGrpSpPr>
          <p:cNvPr id="100" name="Группа 99"/>
          <p:cNvGrpSpPr/>
          <p:nvPr/>
        </p:nvGrpSpPr>
        <p:grpSpPr>
          <a:xfrm>
            <a:off x="5493210" y="2363780"/>
            <a:ext cx="1517206" cy="797960"/>
            <a:chOff x="1911786" y="2194552"/>
            <a:chExt cx="1517206" cy="797960"/>
          </a:xfrm>
        </p:grpSpPr>
        <p:sp>
          <p:nvSpPr>
            <p:cNvPr id="102" name="TextBox 101"/>
            <p:cNvSpPr txBox="1"/>
            <p:nvPr/>
          </p:nvSpPr>
          <p:spPr>
            <a:xfrm>
              <a:off x="1911786" y="256262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230196" y="221156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B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3143240" y="219455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2967706" y="262318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D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7" name="Группа 106"/>
          <p:cNvGrpSpPr/>
          <p:nvPr/>
        </p:nvGrpSpPr>
        <p:grpSpPr>
          <a:xfrm>
            <a:off x="4867276" y="3721102"/>
            <a:ext cx="2919434" cy="1220238"/>
            <a:chOff x="1133452" y="849372"/>
            <a:chExt cx="2919434" cy="1220238"/>
          </a:xfrm>
        </p:grpSpPr>
        <p:sp>
          <p:nvSpPr>
            <p:cNvPr id="108" name="TextBox 107"/>
            <p:cNvSpPr txBox="1"/>
            <p:nvPr/>
          </p:nvSpPr>
          <p:spPr>
            <a:xfrm>
              <a:off x="1133452" y="1695742"/>
              <a:ext cx="436112" cy="368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</a:t>
              </a:r>
              <a:r>
                <a:rPr lang="uk-UA" baseline="-25000" dirty="0" smtClean="0">
                  <a:solidFill>
                    <a:schemeClr val="bg1"/>
                  </a:solidFill>
                </a:rPr>
                <a:t>1</a:t>
              </a:r>
              <a:endParaRPr lang="ru-RU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658692" y="849372"/>
              <a:ext cx="403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B</a:t>
              </a:r>
              <a:r>
                <a:rPr lang="uk-UA" baseline="-25000" dirty="0" smtClean="0">
                  <a:solidFill>
                    <a:schemeClr val="bg1"/>
                  </a:solidFill>
                </a:rPr>
                <a:t>1</a:t>
              </a:r>
              <a:endParaRPr lang="ru-RU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633782" y="849372"/>
              <a:ext cx="419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r>
                <a:rPr lang="uk-UA" baseline="-25000" dirty="0" smtClean="0">
                  <a:solidFill>
                    <a:schemeClr val="bg1"/>
                  </a:solidFill>
                </a:rPr>
                <a:t>1</a:t>
              </a:r>
              <a:endParaRPr lang="ru-RU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2990840" y="1700278"/>
              <a:ext cx="4517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D</a:t>
              </a:r>
              <a:r>
                <a:rPr lang="uk-UA" baseline="-25000" dirty="0" smtClean="0">
                  <a:solidFill>
                    <a:schemeClr val="bg1"/>
                  </a:solidFill>
                </a:rPr>
                <a:t>1</a:t>
              </a:r>
              <a:endParaRPr lang="ru-RU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7" name="Группа 116"/>
          <p:cNvGrpSpPr/>
          <p:nvPr/>
        </p:nvGrpSpPr>
        <p:grpSpPr>
          <a:xfrm>
            <a:off x="5504096" y="4589244"/>
            <a:ext cx="1068168" cy="369332"/>
            <a:chOff x="5504096" y="4589244"/>
            <a:chExt cx="1068168" cy="369332"/>
          </a:xfrm>
        </p:grpSpPr>
        <p:sp>
          <p:nvSpPr>
            <p:cNvPr id="112" name="TextBox 111"/>
            <p:cNvSpPr txBox="1"/>
            <p:nvPr/>
          </p:nvSpPr>
          <p:spPr>
            <a:xfrm>
              <a:off x="5504096" y="4589244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chemeClr val="bg1"/>
                  </a:solidFill>
                </a:rPr>
                <a:t>E</a:t>
              </a:r>
              <a:endParaRPr lang="ru-RU" i="1" dirty="0">
                <a:solidFill>
                  <a:schemeClr val="bg1"/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274264" y="4589244"/>
              <a:ext cx="29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chemeClr val="bg1"/>
                  </a:solidFill>
                </a:rPr>
                <a:t>F</a:t>
              </a:r>
              <a:endParaRPr lang="ru-RU" i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TextBox 113"/>
          <p:cNvSpPr txBox="1"/>
          <p:nvPr/>
        </p:nvSpPr>
        <p:spPr>
          <a:xfrm>
            <a:off x="7000892" y="428625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</a:rPr>
              <a:t>K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6380810" y="4211960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M</a:t>
            </a:r>
            <a:endParaRPr lang="ru-RU" sz="1400" i="1" dirty="0">
              <a:solidFill>
                <a:schemeClr val="bg1"/>
              </a:solidFill>
            </a:endParaRP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4475171" y="4929198"/>
          <a:ext cx="3097225" cy="1624353"/>
        </p:xfrm>
        <a:graphic>
          <a:graphicData uri="http://schemas.openxmlformats.org/presentationml/2006/ole">
            <p:oleObj spid="_x0000_s18436" name="Формула" r:id="rId5" imgW="2323800" imgH="1218960" progId="Equation.3">
              <p:embed/>
            </p:oleObj>
          </a:graphicData>
        </a:graphic>
      </p:graphicFrame>
      <p:sp>
        <p:nvSpPr>
          <p:cNvPr id="122" name="Полилиния 121"/>
          <p:cNvSpPr/>
          <p:nvPr/>
        </p:nvSpPr>
        <p:spPr>
          <a:xfrm>
            <a:off x="6584950" y="2997200"/>
            <a:ext cx="260350" cy="1625600"/>
          </a:xfrm>
          <a:custGeom>
            <a:avLst/>
            <a:gdLst>
              <a:gd name="connsiteX0" fmla="*/ 0 w 260350"/>
              <a:gd name="connsiteY0" fmla="*/ 0 h 1625600"/>
              <a:gd name="connsiteX1" fmla="*/ 6350 w 260350"/>
              <a:gd name="connsiteY1" fmla="*/ 1435100 h 1625600"/>
              <a:gd name="connsiteX2" fmla="*/ 260350 w 260350"/>
              <a:gd name="connsiteY2" fmla="*/ 1625600 h 1625600"/>
              <a:gd name="connsiteX3" fmla="*/ 0 w 260350"/>
              <a:gd name="connsiteY3" fmla="*/ 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350" h="1625600">
                <a:moveTo>
                  <a:pt x="0" y="0"/>
                </a:moveTo>
                <a:cubicBezTo>
                  <a:pt x="2117" y="478367"/>
                  <a:pt x="4233" y="956733"/>
                  <a:pt x="6350" y="1435100"/>
                </a:cubicBezTo>
                <a:lnTo>
                  <a:pt x="260350" y="1625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78" grpId="0"/>
      <p:bldP spid="79" grpId="0"/>
      <p:bldP spid="80" grpId="0"/>
      <p:bldP spid="84" grpId="0"/>
      <p:bldP spid="95" grpId="0" animBg="1"/>
      <p:bldP spid="96" grpId="0"/>
      <p:bldP spid="114" grpId="0"/>
      <p:bldP spid="120" grpId="0"/>
      <p:bldP spid="12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333</TotalTime>
  <Words>591</Words>
  <Application>Microsoft Office PowerPoint</Application>
  <PresentationFormat>Экран (4:3)</PresentationFormat>
  <Paragraphs>139</Paragraphs>
  <Slides>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Справедливость</vt:lpstr>
      <vt:lpstr>Формула</vt:lpstr>
      <vt:lpstr>Тема уроку. Розв’язування задач з теми «Об’єм піраміди»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уроку. Об’єм зрізаної піраміди. Об’єми подібних тіл</dc:title>
  <dc:creator>Максим</dc:creator>
  <cp:lastModifiedBy>Максим</cp:lastModifiedBy>
  <cp:revision>36</cp:revision>
  <dcterms:created xsi:type="dcterms:W3CDTF">2009-01-28T09:08:32Z</dcterms:created>
  <dcterms:modified xsi:type="dcterms:W3CDTF">2009-11-27T21:47:47Z</dcterms:modified>
</cp:coreProperties>
</file>