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4" r:id="rId3"/>
    <p:sldId id="257" r:id="rId4"/>
    <p:sldId id="262" r:id="rId5"/>
    <p:sldId id="261" r:id="rId6"/>
    <p:sldId id="263" r:id="rId7"/>
    <p:sldId id="267" r:id="rId8"/>
    <p:sldId id="266" r:id="rId9"/>
    <p:sldId id="299" r:id="rId10"/>
    <p:sldId id="273" r:id="rId11"/>
    <p:sldId id="278" r:id="rId12"/>
    <p:sldId id="279" r:id="rId13"/>
    <p:sldId id="286" r:id="rId14"/>
    <p:sldId id="275" r:id="rId15"/>
    <p:sldId id="271" r:id="rId16"/>
    <p:sldId id="269" r:id="rId17"/>
    <p:sldId id="259" r:id="rId18"/>
    <p:sldId id="272" r:id="rId19"/>
    <p:sldId id="260" r:id="rId20"/>
    <p:sldId id="270" r:id="rId21"/>
    <p:sldId id="300" r:id="rId22"/>
    <p:sldId id="276" r:id="rId23"/>
    <p:sldId id="301" r:id="rId24"/>
    <p:sldId id="277" r:id="rId25"/>
    <p:sldId id="264" r:id="rId26"/>
    <p:sldId id="280" r:id="rId27"/>
    <p:sldId id="281" r:id="rId28"/>
    <p:sldId id="285" r:id="rId29"/>
    <p:sldId id="282" r:id="rId30"/>
    <p:sldId id="283" r:id="rId31"/>
    <p:sldId id="284" r:id="rId32"/>
    <p:sldId id="268" r:id="rId33"/>
    <p:sldId id="298" r:id="rId34"/>
    <p:sldId id="265" r:id="rId35"/>
    <p:sldId id="287" r:id="rId36"/>
    <p:sldId id="290" r:id="rId37"/>
    <p:sldId id="293" r:id="rId38"/>
    <p:sldId id="296" r:id="rId39"/>
    <p:sldId id="295" r:id="rId40"/>
    <p:sldId id="297" r:id="rId41"/>
    <p:sldId id="294" r:id="rId42"/>
    <p:sldId id="29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8" d="100"/>
          <a:sy n="78" d="100"/>
        </p:scale>
        <p:origin x="-274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1DD5-A93A-4B44-B7E5-0FF34D90FA03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02A4C-9C04-4157-9DBD-EF9D4FDD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nlo-mir.ru/bermudy/2297-tajna-bermudskogo-treugolnika.html" TargetMode="External"/><Relationship Id="rId13" Type="http://schemas.openxmlformats.org/officeDocument/2006/relationships/hyperlink" Target="http://www.ufostation.net/readarticle.php?article_id=307" TargetMode="External"/><Relationship Id="rId18" Type="http://schemas.openxmlformats.org/officeDocument/2006/relationships/hyperlink" Target="http://www.inomir.ru/mystique/bermuda_triangle/57074.html" TargetMode="External"/><Relationship Id="rId3" Type="http://schemas.openxmlformats.org/officeDocument/2006/relationships/hyperlink" Target="http://4stor.ru/strashno-interesno/42845-12-teoriy-o-bermudskom-treugolnike.htm" TargetMode="External"/><Relationship Id="rId21" Type="http://schemas.openxmlformats.org/officeDocument/2006/relationships/hyperlink" Target="http://joy4mind.com/?p=219" TargetMode="External"/><Relationship Id="rId7" Type="http://schemas.openxmlformats.org/officeDocument/2006/relationships/hyperlink" Target="http://www.smoliy.ru/lib/000/002/00000297/vojtsehovsky_bermudsky_treugolnik0.htm" TargetMode="External"/><Relationship Id="rId12" Type="http://schemas.openxmlformats.org/officeDocument/2006/relationships/hyperlink" Target="http://spear.forum2x2.ru/t162-topic" TargetMode="External"/><Relationship Id="rId17" Type="http://schemas.openxmlformats.org/officeDocument/2006/relationships/hyperlink" Target="http://worldchild.ucoz.ru/publ/prirodnye_javlenija/bermudskij_treugolnik/2-1-0-28" TargetMode="External"/><Relationship Id="rId25" Type="http://schemas.openxmlformats.org/officeDocument/2006/relationships/hyperlink" Target="http://tainy.net/36504-tainstvennye-ugly-bermudskogo-treugolnika-2.html" TargetMode="External"/><Relationship Id="rId2" Type="http://schemas.openxmlformats.org/officeDocument/2006/relationships/hyperlink" Target="http://images.yandex.ru/yandsearch?text=%D0%B1%D0%B5%D1%80%D0%BC%D1%83%D0%B4%D1%81%D0%BA%D0%B8%D0%B9%20%D1%82%D1%80%D0%B5%D1%83%D0%B3%D0%BE%D0%BB%D1%8C%D0%BD%D0%B8%D0%BA&amp;noreask" TargetMode="External"/><Relationship Id="rId16" Type="http://schemas.openxmlformats.org/officeDocument/2006/relationships/hyperlink" Target="http://priroda.inc.ru/anomalii/anomaly1.html" TargetMode="External"/><Relationship Id="rId20" Type="http://schemas.openxmlformats.org/officeDocument/2006/relationships/hyperlink" Target="http://politicon1.at.ua/forum/38-2746-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hitalnya.ru/work/412429/" TargetMode="External"/><Relationship Id="rId11" Type="http://schemas.openxmlformats.org/officeDocument/2006/relationships/hyperlink" Target="http://www.esoreiter.ru/index.php?id=0512/piramida_na_dne_bermudskogo_treugolnika.htm&amp;dat=news&amp;list=05.2012" TargetMode="External"/><Relationship Id="rId24" Type="http://schemas.openxmlformats.org/officeDocument/2006/relationships/hyperlink" Target="http://aliens-ufo.ru/article/anomalies_planet/bermuda_triangle/443-neskolko-obyasneniy-tayn-bermudskogo-treugolni" TargetMode="External"/><Relationship Id="rId5" Type="http://schemas.openxmlformats.org/officeDocument/2006/relationships/hyperlink" Target="http://flipset.ru/chudesa_planeti/bermudskiy_treugolnik.php" TargetMode="External"/><Relationship Id="rId15" Type="http://schemas.openxmlformats.org/officeDocument/2006/relationships/hyperlink" Target="http://phenomenom.ru/bermud.htm" TargetMode="External"/><Relationship Id="rId23" Type="http://schemas.openxmlformats.org/officeDocument/2006/relationships/hyperlink" Target="http://n-t.ru/tp/ng/btg.htm" TargetMode="External"/><Relationship Id="rId10" Type="http://schemas.openxmlformats.org/officeDocument/2006/relationships/hyperlink" Target="http://xistor.ru/priroda.php?p=28" TargetMode="External"/><Relationship Id="rId19" Type="http://schemas.openxmlformats.org/officeDocument/2006/relationships/hyperlink" Target="http://www.stihi.ru/2012/07/18/6048" TargetMode="External"/><Relationship Id="rId4" Type="http://schemas.openxmlformats.org/officeDocument/2006/relationships/hyperlink" Target="http://4stor.ru/strashno-interesno/18040-bermudskiy-treugolnik.html" TargetMode="External"/><Relationship Id="rId9" Type="http://schemas.openxmlformats.org/officeDocument/2006/relationships/hyperlink" Target="http://amystery.ru/bermudskiy-treugolnik-istoriya-tayna-bermudskogo-treugolnika" TargetMode="External"/><Relationship Id="rId14" Type="http://schemas.openxmlformats.org/officeDocument/2006/relationships/hyperlink" Target="http://www.occulte.ru/2007/11/20/zagadki-bermudskogo-treugolnika-i.html" TargetMode="External"/><Relationship Id="rId22" Type="http://schemas.openxmlformats.org/officeDocument/2006/relationships/hyperlink" Target="http://www.kosch.narod.ru/thunder/bermuda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0057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Этот таинственный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Бермудский 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треугольник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2080" y="113100"/>
            <a:ext cx="36477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Учитель географии </a:t>
            </a:r>
          </a:p>
          <a:p>
            <a:r>
              <a:rPr lang="ru-RU" sz="1600" b="1" dirty="0" smtClean="0"/>
              <a:t>высшей квалификационной категории</a:t>
            </a:r>
          </a:p>
          <a:p>
            <a:r>
              <a:rPr lang="ru-RU" sz="1600" b="1" dirty="0" smtClean="0"/>
              <a:t>МБОУ СОШ №8 г. Ессентуки</a:t>
            </a:r>
          </a:p>
          <a:p>
            <a:r>
              <a:rPr lang="ru-RU" sz="1600" b="1" dirty="0" smtClean="0"/>
              <a:t>Ставропольского края</a:t>
            </a:r>
          </a:p>
          <a:p>
            <a:r>
              <a:rPr lang="ru-RU" sz="1600" b="1" dirty="0" err="1" smtClean="0"/>
              <a:t>Железнякова</a:t>
            </a:r>
            <a:r>
              <a:rPr lang="ru-RU" sz="1600" b="1" dirty="0" smtClean="0"/>
              <a:t> Ольга Николаевна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6874" cy="4143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429131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Авро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Тюдор» – один из 7 лайнеров, пропавших на Бермудах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64399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4286255"/>
            <a:ext cx="864399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918 год корабль «Циклоп»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счез бесследно с 306 пассажирами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72494" cy="399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643446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Самолёт ДС – 3 исчез бесследно в 1948 году…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59" cy="511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572140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Эвенджер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– США 1945 год –</a:t>
            </a:r>
          </a:p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Исчезли…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Вот некоторые из таинственных исчезновений в Бермудском треугольнике</a:t>
            </a:r>
            <a:r>
              <a:rPr lang="ru-RU" sz="24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1. </a:t>
            </a:r>
            <a:r>
              <a:rPr lang="ru-RU" dirty="0" smtClean="0"/>
              <a:t>1947 г. Транспортный самолет, принадлежавший армии США, исчез в ста милях от Бермудских островов, ни с кем перед этим не связавшись, не передав сигнала бедствия.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2. </a:t>
            </a:r>
            <a:r>
              <a:rPr lang="ru-RU" dirty="0" smtClean="0"/>
              <a:t>1948 г. Находясь в четырехстах милях к северо-востоку от Бермудских островов, британский авиалайнер радировал: "Прибываем по расписанию". Но Самолет не прилетел, экипаж и 31 пассажир так и не были найдены.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3. </a:t>
            </a:r>
            <a:r>
              <a:rPr lang="ru-RU" dirty="0" smtClean="0"/>
              <a:t>1949 г. Английский авиалайнер летел из Лондона в Сантьяго, столицу Чили, через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4. </a:t>
            </a:r>
            <a:r>
              <a:rPr lang="ru-RU" dirty="0" smtClean="0"/>
              <a:t>Бермуды и Ямайку. Радиоконтакт с ним был потерян в 380 милях к юго-западу от Бермуд. Последние переданные радистом слова были: "Все в порядке".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5. </a:t>
            </a:r>
            <a:r>
              <a:rPr lang="ru-RU" dirty="0" smtClean="0"/>
              <a:t>1950 г. Американский корабль "Сандра" отплыл из Саванны, штат Джорджия, в </a:t>
            </a:r>
            <a:r>
              <a:rPr lang="ru-RU" dirty="0" err="1" smtClean="0"/>
              <a:t>Пуэрто-Кабалло</a:t>
            </a:r>
            <a:r>
              <a:rPr lang="ru-RU" dirty="0" smtClean="0"/>
              <a:t>, Венесуэла. Он прошел </a:t>
            </a:r>
            <a:r>
              <a:rPr lang="ru-RU" dirty="0" err="1" smtClean="0"/>
              <a:t>Сент-Августин</a:t>
            </a:r>
            <a:r>
              <a:rPr lang="ru-RU" dirty="0" smtClean="0"/>
              <a:t> во Флориде и бесследно исчез.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6. </a:t>
            </a:r>
            <a:r>
              <a:rPr lang="ru-RU" dirty="0" smtClean="0"/>
              <a:t>1955 г. Яхта "</a:t>
            </a:r>
            <a:r>
              <a:rPr lang="ru-RU" dirty="0" err="1" smtClean="0"/>
              <a:t>Коннемара</a:t>
            </a:r>
            <a:r>
              <a:rPr lang="ru-RU" dirty="0" smtClean="0"/>
              <a:t> IV" была найдена покинутой экипажем и пассажирами в 400 милях западнее Бермуд. Люди исчезли.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7. </a:t>
            </a:r>
            <a:r>
              <a:rPr lang="ru-RU" dirty="0" smtClean="0"/>
              <a:t>1956 г. Морской патруль США, состоявший из самолетов-амфибий, исчез вместе с экипажами около Бермуд.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8. </a:t>
            </a:r>
            <a:r>
              <a:rPr lang="ru-RU" dirty="0" smtClean="0"/>
              <a:t>1962 г. Грузовой самолет ВВС США, летевший из </a:t>
            </a:r>
            <a:r>
              <a:rPr lang="ru-RU" dirty="0" err="1" smtClean="0"/>
              <a:t>Лонгли-Филд</a:t>
            </a:r>
            <a:r>
              <a:rPr lang="ru-RU" dirty="0" smtClean="0"/>
              <a:t>, штат </a:t>
            </a:r>
            <a:r>
              <a:rPr lang="ru-RU" dirty="0" err="1" smtClean="0"/>
              <a:t>Вирджиния</a:t>
            </a:r>
            <a:r>
              <a:rPr lang="ru-RU" dirty="0" smtClean="0"/>
              <a:t>, на Азорские острова, так и не приземлился в назначенном месте.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9. </a:t>
            </a:r>
            <a:r>
              <a:rPr lang="ru-RU" dirty="0" smtClean="0"/>
              <a:t>1963 г. Рыболовецкий корабль с 40 членами экипажа на борту отплыл из </a:t>
            </a:r>
            <a:r>
              <a:rPr lang="ru-RU" dirty="0" err="1" smtClean="0"/>
              <a:t>Кинстона</a:t>
            </a:r>
            <a:r>
              <a:rPr lang="ru-RU" dirty="0" smtClean="0"/>
              <a:t> на Ямайке и бесследно пропал.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10. </a:t>
            </a:r>
            <a:r>
              <a:rPr lang="ru-RU" dirty="0" smtClean="0"/>
              <a:t>1963 г. Транспортный самолет пропал по пути на </a:t>
            </a:r>
            <a:r>
              <a:rPr lang="ru-RU" dirty="0" err="1" smtClean="0"/>
              <a:t>Азоры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11. </a:t>
            </a:r>
            <a:r>
              <a:rPr lang="ru-RU" dirty="0" smtClean="0"/>
              <a:t>1965 г. Самолет с экипажем исчез без следа в районе Багамских островов.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12. </a:t>
            </a:r>
            <a:r>
              <a:rPr lang="ru-RU" dirty="0" smtClean="0"/>
              <a:t>1967 г. Исчезла спортивная яхта с экипажем.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1" y="4149080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Проявления аномальных явлений в Бермудском треугольнике, приводящие к гибели кораблей и самолётов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1571612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1. Провал морского дна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результате катастрофических смещений дна океана могут возникать волны до 60 м высотой, способные мгновенно поглотить судно любой величины.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2. Атмосферные завихрения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Бермудский треугольник является относительно недавней сенсацией. Еще на рубеже 40—50-х годов нашего столетия никому бы и в голову не пришло произнести эти два ныне магических слова, а тем более что-нибудь написать на эту тему. Первым использовал данное словосочетание американец Е. Джонс, издавший маленькую брошюрку под заглавием «</a:t>
            </a:r>
            <a:r>
              <a:rPr lang="ru-RU" sz="2400" dirty="0" err="1" smtClean="0"/>
              <a:t>Bermuda</a:t>
            </a:r>
            <a:r>
              <a:rPr lang="ru-RU" sz="2400" dirty="0" smtClean="0"/>
              <a:t> </a:t>
            </a:r>
            <a:r>
              <a:rPr lang="ru-RU" sz="2400" dirty="0" err="1" smtClean="0"/>
              <a:t>Triangle</a:t>
            </a:r>
            <a:r>
              <a:rPr lang="ru-RU" sz="2400" dirty="0" smtClean="0"/>
              <a:t>». Она была опубликована в 1950 году в </a:t>
            </a:r>
            <a:r>
              <a:rPr lang="ru-RU" sz="2400" dirty="0" err="1" smtClean="0"/>
              <a:t>Тампе</a:t>
            </a:r>
            <a:r>
              <a:rPr lang="ru-RU" sz="2400" dirty="0" smtClean="0"/>
              <a:t> на Флориде и содержала всего 17 страничек, проиллюстрированных шестью фотографиями. Никто, однако, не обратил на нее особого внимания, и она была забыта. Оживление наступило лишь в 1964 году, когда о Бермудском треугольнике написал еще один американец — </a:t>
            </a:r>
            <a:r>
              <a:rPr lang="ru-RU" sz="2400" dirty="0" err="1" smtClean="0"/>
              <a:t>Винцент</a:t>
            </a:r>
            <a:r>
              <a:rPr lang="ru-RU" sz="2400" dirty="0" smtClean="0"/>
              <a:t> </a:t>
            </a:r>
            <a:r>
              <a:rPr lang="ru-RU" sz="2400" dirty="0" err="1" smtClean="0"/>
              <a:t>Гаддис</a:t>
            </a:r>
            <a:r>
              <a:rPr lang="ru-RU" sz="2400" dirty="0" smtClean="0"/>
              <a:t>. Статья на нескольких страницах, названная «Смертоносный бермудский треугольник», была напечатана в известном спиритическом журнале «</a:t>
            </a:r>
            <a:r>
              <a:rPr lang="ru-RU" sz="2400" dirty="0" err="1" smtClean="0"/>
              <a:t>Аргосы</a:t>
            </a:r>
            <a:r>
              <a:rPr lang="ru-RU" sz="2400" dirty="0" smtClean="0"/>
              <a:t>». Позднее, собрав дополнительную информацию, </a:t>
            </a:r>
            <a:r>
              <a:rPr lang="ru-RU" sz="2400" dirty="0" err="1" smtClean="0"/>
              <a:t>Гаддис</a:t>
            </a:r>
            <a:r>
              <a:rPr lang="ru-RU" sz="2400" dirty="0" smtClean="0"/>
              <a:t> посвятил Бермудскому треугольнику уже целую главу, тринадцатую, в весьма популярной книге «Невидимые горизонты». С той поры Бермудский треугольник постоянно находится в центре внимания.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199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3. Таинственное свечение</a:t>
            </a:r>
            <a:r>
              <a:rPr lang="ru-RU" sz="3600" dirty="0" smtClean="0"/>
              <a:t> </a:t>
            </a:r>
            <a:r>
              <a:rPr lang="ru-RU" sz="2400" dirty="0" smtClean="0"/>
              <a:t>-  это светлые пятна на воде, покрытые пеной. Иногда это свечение бывает настолько сильным, что его можно видеть даже из космоса. Американские астронавты, стартовавшие на "Аполло-12", докладывали, что во время старта в районе Бермудского треугольника ими было замечено необычное мерцание.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4" y="-1"/>
            <a:ext cx="9124676" cy="685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78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4. Яркая «дыра» в атмосфере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47051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«Дыра в небе»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237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358246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5. Зоны наращивания земной коры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2500" y="71527"/>
            <a:ext cx="4214810" cy="678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6.  Странные штили, водовороты - </a:t>
            </a:r>
            <a:endParaRPr lang="ru-RU" sz="2800" b="1" dirty="0"/>
          </a:p>
          <a:p>
            <a:pPr algn="ctr"/>
            <a:r>
              <a:rPr lang="ru-RU" sz="3200" b="1" dirty="0" smtClean="0"/>
              <a:t> </a:t>
            </a:r>
            <a:r>
              <a:rPr lang="ru-RU" sz="2800" b="1" dirty="0" smtClean="0"/>
              <a:t>обо всем этом рассказывали смельчаки, побывавшие в опасной зоне. Равно как и о непонятной неисправности всех приборов, бешено вращавшихся стрелках компасов, локальных ухудшениях погоды, сбивавших с толку летчиков. </a:t>
            </a:r>
          </a:p>
          <a:p>
            <a:endParaRPr lang="ru-RU" sz="23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7. «Странный»  таинственный жёлтый  туман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572560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9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Однажды американский еженедельник "</a:t>
            </a:r>
            <a:r>
              <a:rPr lang="ru-RU" sz="29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Ньюс</a:t>
            </a:r>
            <a:r>
              <a:rPr lang="ru-RU" sz="29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" поведал об удивительном происшествии с американской подводной лодкой, совершавшей плавание в "треугольнике" на глубине 200 футов (70 м). Однажды матросы услышали странный шум за бортом и почувствовали вибрацию, продолжавшуюся около минуты. Следом за этим было замечено, что люди в команде якобы очень быстро постарели. А после всплытия на поверхность с помощью спутниковой навигационной системы вообще выяснилось, что субмарина находится в ... Индийском океане в 300-х милях от восточного побережья Африки и в 10 тысячах миль от Бермуд! </a:t>
            </a:r>
            <a:endParaRPr lang="ru-RU" sz="29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8. Перемещение во времени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Пропавшая невеста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700" dirty="0" smtClean="0"/>
              <a:t> 59-летний Колин Нортон пришвартовался к старому суденышку, подававшему сигнал бедствия, он, к своему удивлению, обнаружил на борту не моряков, а молодую красавицу. Колин тут же узнал ее. Это была его невеста, на которой он… женился 35 лет назад!</a:t>
            </a:r>
            <a:br>
              <a:rPr lang="ru-RU" sz="1700" dirty="0" smtClean="0"/>
            </a:br>
            <a:r>
              <a:rPr lang="ru-RU" sz="1700" dirty="0" smtClean="0"/>
              <a:t>— Вначале я подумал, что умер и нахожусь на небесах, — признается Нортон. — Два дня и две ночи я беседовал с девушкой, обедал, ужинал. Она сказала, что ее зовут Люси, — так и звали мою невесту, и поведала мне кое-какие эпизоды из нашей жизни, которые только она могла знать. Люси назвала церковь, где мы венчались, имя священника и даже напомнила курьезный случай — я надел носки разного цвета в день нашей свадьбы. Вне всякого сомнения, это была моя Люси. Колину Нортону исполнилось 24 года, когда он впервые встретил темноволосую красавицу, недавно уволившуюся из американских ВМС. Они обвенчались в Нью-Йорке и проводили медовый месяц во Флориде. Незадолго до свадьбы Колин получил наследство и приобрел небольшое судно, которое назвал «Мисс Люси». На нем-то новобрачные и отправились на Багамы, а затем прямо в Дьявольский треугольник. «Как только судно оказалось в его водах, — вспоминает Нортон, — что-то изменилось. Все было прекрасно, сияло солнце, но вдруг раздался громкий звук, напоминающий злобный вопль. Какая-то сила подхватила «Мисс Люси», подняла в воздух и снова швырнула в воду. Мы оба оказались в море. Я слышал, как меня звала Люси, но плыть не было сил. Вцепившись в качающиеся рядом обломки, я потерял сознание. А когда пришел в себя, море было спокойным, и я находился на борту рыболовецкого траулера. Его капитан сказал мне, что никакого шторма не было, и я плавал посреди океана, уцепившись за кусок дерева. «Мисс Люси» сгинула без следа. Так я потерял мою возлюбленную…».Нортон больше не женился . И вот весной 2001 года Колин приобрел катер и отправился вновь в воды Дьявольского треугольника, изменившего навсегда его жизнь.« Я обалдел от счастья и провел целых два дня, не ложась </a:t>
            </a:r>
            <a:r>
              <a:rPr lang="ru-RU" sz="1700" dirty="0" err="1" smtClean="0"/>
              <a:t>спать,не</a:t>
            </a:r>
            <a:r>
              <a:rPr lang="ru-RU" sz="1700" dirty="0" smtClean="0"/>
              <a:t> переставая удивляться чуду ее </a:t>
            </a:r>
            <a:r>
              <a:rPr lang="ru-RU" sz="1700" dirty="0" err="1" smtClean="0"/>
              <a:t>появления,аА</a:t>
            </a:r>
            <a:r>
              <a:rPr lang="ru-RU" sz="1700" dirty="0" smtClean="0"/>
              <a:t> когда, наконец, заснул, то проспал 20 часов… Проснувшись, я увидел, что опять остался один. Люси не было рядом — она исчезла навсегда…</a:t>
            </a:r>
            <a:r>
              <a:rPr lang="ru-RU" sz="1700" dirty="0"/>
              <a:t/>
            </a:r>
            <a:br>
              <a:rPr lang="ru-RU" sz="1700" dirty="0"/>
            </a:b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9. Газовые пузыри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928670"/>
            <a:ext cx="4500562" cy="614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воде образуются большие пузыри, насыщенные метаном, в которых плотность понижена настолько, что корабли не могут плавать и мгновенно тонут. Некоторые предполагают, что, поднявшись в воздух, метан может вызвать также крушение самолётов — например, из-за понижения плотности воздуха, которое приводит к снижению подъёмной силы и искажению показаний альтиметров. Кроме того, метан в воздухе может привести к остановке двигателей.</a:t>
            </a:r>
            <a:endParaRPr lang="ru-RU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714876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1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Само название "Бермудский треугольник" было когда-то придумано Винсентом </a:t>
            </a:r>
            <a:r>
              <a:rPr lang="ru-RU" sz="2000" dirty="0" err="1" smtClean="0">
                <a:solidFill>
                  <a:schemeClr val="tx1">
                    <a:lumMod val="95000"/>
                  </a:schemeClr>
                </a:solidFill>
              </a:rPr>
              <a:t>Гаддисом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, американским писателем, автором книги о морских тайнах. Он писал: "Проведите линию от Флориды к Бермудским островам, оттуда - к Пуэрто-Рико и обратно к Флориде через Багамы. В этом-то треугольнике и происходит большинство кораблекрушений"</a:t>
            </a:r>
            <a:endParaRPr lang="ru-RU" sz="2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357298"/>
            <a:ext cx="87154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Высказываются предположения, что причиной гибели некоторых судов, в том числе и в Бермудском треугольнике, могут быть так называемые блуждающие волны, которые, как считается, могут достигать в высоту 30 м.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10. Блуждающие волны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14422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14290"/>
            <a:ext cx="8429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11. Инфразвук.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1214422"/>
            <a:ext cx="421481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Предполагается, что при определённых условиях в море может генерироваться инфразвук, который оказывает воздействие на членов экипажа, вызывая </a:t>
            </a:r>
            <a:r>
              <a:rPr lang="ru-RU" sz="3200" dirty="0" smtClean="0"/>
              <a:t>ужас и панику</a:t>
            </a:r>
            <a:r>
              <a:rPr lang="ru-RU" sz="3200" dirty="0"/>
              <a:t>, в результате которой они покидают судно.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457203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80010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12. Летучий голландец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В Бермудском треугольнике неизвестные физические феномены приводят к пространственно-временным прыжкам, и пропавшие корабли и самолеты переходят в четвертое измерение, в прошлое или будущее. В этой и порой в других точках Мирового океана появляются объекты из иных сфер: НЛО, самолеты, которые упали много лет назад, корабли из ушедших эпох, например, «Летучий голландец».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00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624" y="0"/>
            <a:ext cx="9189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smtClean="0">
                <a:ln w="50800"/>
                <a:solidFill>
                  <a:schemeClr val="bg1">
                    <a:shade val="50000"/>
                  </a:schemeClr>
                </a:solidFill>
              </a:rPr>
              <a:t>13. Неожиданные </a:t>
            </a:r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штормы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57246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14. Таинственные огни   </a:t>
            </a:r>
          </a:p>
          <a:p>
            <a:r>
              <a:rPr lang="ru-RU" sz="6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в  небесах. </a:t>
            </a:r>
          </a:p>
          <a:p>
            <a:r>
              <a:rPr lang="ru-RU" sz="61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15. Быстрая смена </a:t>
            </a:r>
          </a:p>
          <a:p>
            <a:r>
              <a:rPr lang="ru-RU" sz="6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</a:t>
            </a:r>
            <a:r>
              <a:rPr lang="ru-RU" sz="61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погоды.</a:t>
            </a:r>
          </a:p>
          <a:p>
            <a:r>
              <a:rPr lang="ru-RU" sz="6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16. Рыбы, плавающие </a:t>
            </a:r>
          </a:p>
          <a:p>
            <a:r>
              <a:rPr lang="ru-RU" sz="6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вверх брюшком.</a:t>
            </a:r>
            <a:endParaRPr lang="ru-RU" sz="61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0" y="3642"/>
            <a:ext cx="9124259" cy="685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1916832"/>
            <a:ext cx="2382382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Предполагаемые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Adventure" pitchFamily="2" charset="0"/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ричины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 аномальных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 явлений,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происходящих в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 Бермудском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dventure" pitchFamily="2" charset="0"/>
              </a:rPr>
              <a:t>треугольнике.</a:t>
            </a:r>
            <a:endParaRPr lang="ru-RU" sz="2400" b="1" dirty="0">
              <a:solidFill>
                <a:srgbClr val="C00000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5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2385"/>
            <a:ext cx="885698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Tx/>
              <a:buAutoNum type="arabicPeriod"/>
            </a:pPr>
            <a:r>
              <a:rPr lang="ru-RU" sz="2000" b="1" dirty="0">
                <a:solidFill>
                  <a:srgbClr val="FFFF00"/>
                </a:solidFill>
              </a:rPr>
              <a:t>Распад гидрата метана на дне моря.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>
                <a:solidFill>
                  <a:srgbClr val="FFFF00"/>
                </a:solidFill>
              </a:rPr>
              <a:t>Блуждающие волны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Инфразвук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Провал морского дна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Таинственное свечение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Яркая «дыра» в атмосфере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Зона наращивания земной коры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Необычные штили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Гигантские водовороты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Желтый туман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Перемещение во времени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Газовые пузыри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Неожиданные штормы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>
                <a:solidFill>
                  <a:srgbClr val="FFFF00"/>
                </a:solidFill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</a:rPr>
              <a:t>ечение </a:t>
            </a:r>
            <a:r>
              <a:rPr lang="ru-RU" sz="2000" b="1" dirty="0">
                <a:solidFill>
                  <a:srgbClr val="FFFF00"/>
                </a:solidFill>
              </a:rPr>
              <a:t>Гольфстрим, которое вызывает резкие изменения погоды в Бермудском </a:t>
            </a:r>
            <a:r>
              <a:rPr lang="ru-RU" sz="2000" b="1" dirty="0" smtClean="0">
                <a:solidFill>
                  <a:srgbClr val="FFFF00"/>
                </a:solidFill>
              </a:rPr>
              <a:t>треугольнике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</a:rPr>
              <a:t>Особенности </a:t>
            </a:r>
            <a:r>
              <a:rPr lang="ru-RU" sz="2000" b="1" dirty="0">
                <a:solidFill>
                  <a:srgbClr val="FFFF00"/>
                </a:solidFill>
              </a:rPr>
              <a:t>рельефа дна Бермудского треугольника под водой, которое не позволяет найти остатки затонувших кораблей и </a:t>
            </a:r>
            <a:r>
              <a:rPr lang="ru-RU" sz="2000" b="1" dirty="0" smtClean="0">
                <a:solidFill>
                  <a:srgbClr val="FFFF00"/>
                </a:solidFill>
              </a:rPr>
              <a:t>самолетов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>
                <a:solidFill>
                  <a:srgbClr val="FFFF00"/>
                </a:solidFill>
              </a:rPr>
              <a:t>По этой версии 11 000 лет назад на дно океана упала комета — как раз в том месте, где сейчас находится пресловутый Бермудский треугольник. Небесное тело вполне могло обладать необычными электромагнитными свойствами, способными выводить из строя навигационные приборы и двигатели самолётов.</a:t>
            </a:r>
          </a:p>
        </p:txBody>
      </p:sp>
    </p:spTree>
    <p:extLst>
      <p:ext uri="{BB962C8B-B14F-4D97-AF65-F5344CB8AC3E}">
        <p14:creationId xmlns:p14="http://schemas.microsoft.com/office/powerpoint/2010/main" val="329696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5049" y="0"/>
            <a:ext cx="9189049" cy="8617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  18.  Экзотические </a:t>
            </a:r>
            <a:r>
              <a:rPr lang="ru-RU" sz="3200" b="1" dirty="0">
                <a:solidFill>
                  <a:srgbClr val="FFFF00"/>
                </a:solidFill>
              </a:rPr>
              <a:t>теории </a:t>
            </a:r>
            <a:endParaRPr lang="ru-RU" sz="3200" b="1" dirty="0" smtClean="0">
              <a:solidFill>
                <a:srgbClr val="FFFF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b="1" dirty="0" smtClean="0"/>
              <a:t>Пришельцы </a:t>
            </a:r>
            <a:r>
              <a:rPr lang="ru-RU" b="1" dirty="0"/>
              <a:t>из других миров забирают людей, корабли и </a:t>
            </a:r>
            <a:r>
              <a:rPr lang="ru-RU" b="1" dirty="0" smtClean="0"/>
              <a:t>самолеты </a:t>
            </a:r>
            <a:r>
              <a:rPr lang="ru-RU" b="1" dirty="0"/>
              <a:t>для </a:t>
            </a:r>
            <a:r>
              <a:rPr lang="ru-RU" b="1" dirty="0" smtClean="0"/>
              <a:t>изучения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Пришельцы прилетают с Марса и других безводных планет и забирают воду из </a:t>
            </a:r>
            <a:endParaRPr lang="ru-RU" b="1" dirty="0" smtClean="0"/>
          </a:p>
          <a:p>
            <a:r>
              <a:rPr lang="ru-RU" b="1" dirty="0" smtClean="0"/>
              <a:t>      океана </a:t>
            </a:r>
            <a:r>
              <a:rPr lang="ru-RU" b="1" dirty="0"/>
              <a:t>в районе Бермудского треугольника. При этом сильные магнитные поля </a:t>
            </a:r>
            <a:endParaRPr lang="ru-RU" b="1" dirty="0" smtClean="0"/>
          </a:p>
          <a:p>
            <a:r>
              <a:rPr lang="ru-RU" b="1" dirty="0" smtClean="0"/>
              <a:t>      вокруг их кораблей, их двигатели на ядерном горючем воздействуют на земные </a:t>
            </a:r>
          </a:p>
          <a:p>
            <a:r>
              <a:rPr lang="ru-RU" b="1" dirty="0" smtClean="0"/>
              <a:t>      суда </a:t>
            </a:r>
            <a:r>
              <a:rPr lang="ru-RU" b="1" dirty="0"/>
              <a:t>и самолеты</a:t>
            </a:r>
            <a:r>
              <a:rPr lang="ru-RU" b="1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Катастрофы устраивают гуманоиды, стоящие на высокой ступени развития, которые </a:t>
            </a:r>
            <a:endParaRPr lang="ru-RU" b="1" dirty="0" smtClean="0"/>
          </a:p>
          <a:p>
            <a:r>
              <a:rPr lang="ru-RU" b="1" dirty="0"/>
              <a:t> </a:t>
            </a:r>
            <a:r>
              <a:rPr lang="ru-RU" b="1" dirty="0" smtClean="0"/>
              <a:t>    на </a:t>
            </a:r>
            <a:r>
              <a:rPr lang="ru-RU" b="1" dirty="0"/>
              <a:t>протяжении тысячелетий живут в подводных куполах</a:t>
            </a:r>
            <a:r>
              <a:rPr lang="ru-RU" b="1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Жители Венеры хотят колонизировать Землю и вырыли под толщей воды в районе </a:t>
            </a:r>
            <a:endParaRPr lang="ru-RU" b="1" dirty="0" smtClean="0"/>
          </a:p>
          <a:p>
            <a:r>
              <a:rPr lang="ru-RU" b="1" dirty="0" smtClean="0"/>
              <a:t>      Бермудского </a:t>
            </a:r>
            <a:r>
              <a:rPr lang="ru-RU" b="1" dirty="0"/>
              <a:t>треугольника пещеры, которые используют в качестве опорного пункта. </a:t>
            </a:r>
            <a:endParaRPr lang="ru-RU" b="1" dirty="0" smtClean="0"/>
          </a:p>
          <a:p>
            <a:r>
              <a:rPr lang="ru-RU" b="1" dirty="0" smtClean="0"/>
              <a:t>      Давление </a:t>
            </a:r>
            <a:r>
              <a:rPr lang="ru-RU" b="1" dirty="0"/>
              <a:t>на глубине 910 м соответствует атмосферному давлению на их планете. </a:t>
            </a:r>
            <a:endParaRPr lang="ru-RU" b="1" dirty="0" smtClean="0"/>
          </a:p>
          <a:p>
            <a:r>
              <a:rPr lang="ru-RU" b="1" dirty="0" smtClean="0"/>
              <a:t>      Во </a:t>
            </a:r>
            <a:r>
              <a:rPr lang="ru-RU" b="1" dirty="0"/>
              <a:t>время челночных полетов инопланетян от Венеры до Земли и при </a:t>
            </a:r>
            <a:r>
              <a:rPr lang="ru-RU" b="1" dirty="0" smtClean="0"/>
              <a:t>погружениях</a:t>
            </a:r>
          </a:p>
          <a:p>
            <a:r>
              <a:rPr lang="ru-RU" b="1" dirty="0" smtClean="0"/>
              <a:t>      случаются </a:t>
            </a:r>
            <a:r>
              <a:rPr lang="ru-RU" b="1" dirty="0"/>
              <a:t>аварии с земными транспортными средствами</a:t>
            </a:r>
            <a:r>
              <a:rPr lang="ru-RU" b="1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В загадочных катастрофах повинны существа, живущие внутри Земли, которые </a:t>
            </a:r>
            <a:endParaRPr lang="ru-RU" b="1" dirty="0" smtClean="0"/>
          </a:p>
          <a:p>
            <a:r>
              <a:rPr lang="ru-RU" b="1" dirty="0" smtClean="0"/>
              <a:t>      соорудили </a:t>
            </a:r>
            <a:r>
              <a:rPr lang="ru-RU" b="1" dirty="0"/>
              <a:t>под морским дном крупные силовые установки, вызывающие магнитные </a:t>
            </a:r>
            <a:endParaRPr lang="ru-RU" b="1" dirty="0" smtClean="0"/>
          </a:p>
          <a:p>
            <a:r>
              <a:rPr lang="ru-RU" b="1" dirty="0" smtClean="0"/>
              <a:t>      возмущения.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До всемирного потопа, вызванного глобальной атомной катастрофой, в данном </a:t>
            </a:r>
            <a:r>
              <a:rPr lang="ru-RU" b="1" dirty="0" smtClean="0"/>
              <a:t>районе жил </a:t>
            </a:r>
            <a:r>
              <a:rPr lang="ru-RU" b="1" dirty="0"/>
              <a:t>легендарный народ атлантов. Атланты активировали некий мощный прибор, </a:t>
            </a:r>
            <a:r>
              <a:rPr lang="ru-RU" b="1" dirty="0" smtClean="0"/>
              <a:t> предполагая</a:t>
            </a:r>
            <a:r>
              <a:rPr lang="ru-RU" b="1" dirty="0"/>
              <a:t>, что он станет служить источником энергии для всего мира. Этот кристалл  </a:t>
            </a:r>
            <a:r>
              <a:rPr lang="ru-RU" b="1" dirty="0" smtClean="0"/>
              <a:t>или </a:t>
            </a:r>
            <a:r>
              <a:rPr lang="ru-RU" b="1" dirty="0"/>
              <a:t>подобный ему энергетический центр ушел под воду вместе с Атлантидой, но и </a:t>
            </a:r>
            <a:r>
              <a:rPr lang="ru-RU" b="1" dirty="0" smtClean="0"/>
              <a:t>сегодня </a:t>
            </a:r>
            <a:r>
              <a:rPr lang="ru-RU" b="1" dirty="0"/>
              <a:t>время от времени он самостоятельно включается и излучает энергетические </a:t>
            </a:r>
            <a:r>
              <a:rPr lang="ru-RU" b="1" dirty="0" smtClean="0"/>
              <a:t>поля</a:t>
            </a:r>
            <a:r>
              <a:rPr lang="ru-RU" b="1" dirty="0"/>
              <a:t>, несущие уничтожение всему живому.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  <a:p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61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 smtClean="0"/>
              <a:t>Площадь Бермудского треугольника- в границах между Бермудскими островами, Майами во Флориде и Пуэрто-Рико - составляет свыше одного миллиона квадратных километров. Здесь бесследно исчезало множество кораблей и самолетов - большинство из них после 1945 года. Погибли тысячи человек… Однако, при поисках не удалось обнаружить ни одного трупа или обломка… Есть, как противники, так и сторонники гипотезы существования между Флоридой, Кубой и Бермудами некоего странного загадочного места, иначе говоря - аномальной зоны.</a:t>
            </a: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8962"/>
            <a:ext cx="8784976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2000" b="1" dirty="0"/>
              <a:t>Из трещин на дне океана на поверхность планеты с огромной энергией </a:t>
            </a:r>
            <a:endParaRPr lang="ru-RU" sz="2000" b="1" dirty="0" smtClean="0"/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вырываются газы </a:t>
            </a:r>
            <a:r>
              <a:rPr lang="ru-RU" sz="2000" b="1" dirty="0"/>
              <a:t>и пары, обладающие неизвестными науке </a:t>
            </a:r>
            <a:r>
              <a:rPr lang="ru-RU" sz="2000" b="1" dirty="0" smtClean="0"/>
              <a:t>   </a:t>
            </a:r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физическими </a:t>
            </a:r>
            <a:r>
              <a:rPr lang="ru-RU" sz="2000" b="1" dirty="0"/>
              <a:t>и </a:t>
            </a:r>
            <a:r>
              <a:rPr lang="ru-RU" sz="2000" b="1" dirty="0" smtClean="0"/>
              <a:t>химическими свойствами. Они создают магнитные поля,         </a:t>
            </a:r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разрушающие корабли и самолеты.  Когда </a:t>
            </a:r>
            <a:r>
              <a:rPr lang="ru-RU" sz="2000" b="1" dirty="0"/>
              <a:t>сила этих паров и газов </a:t>
            </a:r>
            <a:r>
              <a:rPr lang="ru-RU" sz="2000" b="1" dirty="0" smtClean="0"/>
              <a:t> </a:t>
            </a:r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незначительна</a:t>
            </a:r>
            <a:r>
              <a:rPr lang="ru-RU" sz="2000" b="1" dirty="0"/>
              <a:t>, они не </a:t>
            </a:r>
            <a:r>
              <a:rPr lang="ru-RU" sz="2000" b="1" dirty="0" smtClean="0"/>
              <a:t>причиняют </a:t>
            </a:r>
            <a:r>
              <a:rPr lang="ru-RU" sz="2000" b="1" dirty="0"/>
              <a:t>вреда, однако у </a:t>
            </a:r>
            <a:r>
              <a:rPr lang="ru-RU" sz="2000" b="1" dirty="0" smtClean="0"/>
              <a:t> членов </a:t>
            </a:r>
            <a:r>
              <a:rPr lang="ru-RU" sz="2000" b="1" dirty="0"/>
              <a:t>экипажей </a:t>
            </a:r>
            <a:r>
              <a:rPr lang="ru-RU" sz="2000" b="1" dirty="0" smtClean="0"/>
              <a:t> </a:t>
            </a:r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судов </a:t>
            </a:r>
            <a:r>
              <a:rPr lang="ru-RU" sz="2000" b="1" dirty="0"/>
              <a:t>вызывают </a:t>
            </a:r>
            <a:r>
              <a:rPr lang="ru-RU" sz="2000" b="1" dirty="0" smtClean="0"/>
              <a:t> галлюцинации и </a:t>
            </a:r>
            <a:r>
              <a:rPr lang="ru-RU" sz="2000" b="1" dirty="0"/>
              <a:t>бред, отчего люди бросаются </a:t>
            </a:r>
            <a:r>
              <a:rPr lang="ru-RU" sz="2000" b="1" dirty="0" smtClean="0"/>
              <a:t>за борт </a:t>
            </a:r>
            <a:r>
              <a:rPr lang="ru-RU" sz="2000" b="1" dirty="0"/>
              <a:t>и </a:t>
            </a:r>
            <a:endParaRPr lang="ru-RU" sz="2000" b="1" dirty="0" smtClean="0"/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тонут.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000" b="1" dirty="0"/>
              <a:t>В районе Бермудского треугольника обитают доисторические </a:t>
            </a:r>
            <a:r>
              <a:rPr lang="ru-RU" sz="2000" b="1" dirty="0" smtClean="0"/>
              <a:t>чудовища</a:t>
            </a:r>
            <a:r>
              <a:rPr lang="ru-RU" sz="2000" b="1" dirty="0"/>
              <a:t> </a:t>
            </a:r>
            <a:r>
              <a:rPr lang="ru-RU" sz="2000" b="1" dirty="0" smtClean="0"/>
              <a:t>- </a:t>
            </a:r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плезиозавры </a:t>
            </a:r>
            <a:r>
              <a:rPr lang="ru-RU" sz="2000" b="1" dirty="0"/>
              <a:t>или гигантские </a:t>
            </a:r>
            <a:r>
              <a:rPr lang="ru-RU" sz="2000" b="1" dirty="0" err="1"/>
              <a:t>кракены</a:t>
            </a:r>
            <a:r>
              <a:rPr lang="ru-RU" sz="2000" b="1" dirty="0"/>
              <a:t>, утаскивающие на дно проходящие </a:t>
            </a:r>
            <a:endParaRPr lang="ru-RU" sz="2000" b="1" dirty="0" smtClean="0"/>
          </a:p>
          <a:p>
            <a:pPr algn="just"/>
            <a:r>
              <a:rPr lang="ru-RU" sz="2000" b="1" dirty="0"/>
              <a:t> </a:t>
            </a:r>
            <a:r>
              <a:rPr lang="ru-RU" sz="2000" b="1" dirty="0" smtClean="0"/>
              <a:t>     мимо корабли.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000" b="1" dirty="0"/>
              <a:t>Эльфы, русалки, карлики, домовые, гномы и даже черти отнюдь не </a:t>
            </a:r>
            <a:r>
              <a:rPr lang="ru-RU" sz="2000" b="1" dirty="0" smtClean="0"/>
              <a:t>сказочные </a:t>
            </a:r>
            <a:r>
              <a:rPr lang="ru-RU" sz="2000" b="1" dirty="0"/>
              <a:t>образы,  </a:t>
            </a:r>
            <a:r>
              <a:rPr lang="ru-RU" sz="2000" b="1" dirty="0" smtClean="0"/>
              <a:t>а </a:t>
            </a:r>
            <a:r>
              <a:rPr lang="ru-RU" sz="2000" b="1" dirty="0"/>
              <a:t>по утверждению </a:t>
            </a:r>
            <a:r>
              <a:rPr lang="ru-RU" sz="2000" b="1" dirty="0" err="1"/>
              <a:t>криптозоологов</a:t>
            </a:r>
            <a:r>
              <a:rPr lang="ru-RU" sz="2000" b="1" dirty="0"/>
              <a:t>, реальные существа. В Бермудском </a:t>
            </a:r>
            <a:r>
              <a:rPr lang="ru-RU" sz="2000" b="1" dirty="0" smtClean="0"/>
              <a:t>треугольнике они </a:t>
            </a:r>
            <a:r>
              <a:rPr lang="ru-RU" sz="2000" b="1" dirty="0"/>
              <a:t>появляются особенно часто</a:t>
            </a:r>
            <a:r>
              <a:rPr lang="ru-RU" sz="2000" b="1" dirty="0" smtClean="0"/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000" b="1" dirty="0"/>
              <a:t>Здесь, благодаря кривизне пространства, открывается прямой путь в космос или в </a:t>
            </a:r>
            <a:r>
              <a:rPr lang="ru-RU" sz="2000" b="1" dirty="0" smtClean="0"/>
              <a:t>параллельные миры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000" b="1" dirty="0"/>
              <a:t>В 1943 г. военно-морской флот США проводил секретный эксперимент, </a:t>
            </a:r>
            <a:r>
              <a:rPr lang="ru-RU" sz="2000" b="1" dirty="0" smtClean="0"/>
              <a:t>получивший название </a:t>
            </a:r>
            <a:r>
              <a:rPr lang="ru-RU" sz="2000" b="1" dirty="0"/>
              <a:t>«Эксперимент Филадельфия». Его цель была сделать невидимым корабль </a:t>
            </a:r>
            <a:r>
              <a:rPr lang="ru-RU" sz="2000" b="1" dirty="0" smtClean="0"/>
              <a:t>с экипажем </a:t>
            </a:r>
            <a:r>
              <a:rPr lang="ru-RU" sz="2000" b="1" dirty="0"/>
              <a:t>с помощью сильных магнитных полей. Нечто подобное, по мнению </a:t>
            </a:r>
            <a:r>
              <a:rPr lang="ru-RU" sz="2000" b="1" dirty="0" smtClean="0"/>
              <a:t> сторонников </a:t>
            </a:r>
            <a:r>
              <a:rPr lang="ru-RU" sz="2000" b="1" dirty="0"/>
              <a:t>этой теории, происходит после 1945 г. в Бермудском треугольнике.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ru-RU" dirty="0"/>
          </a:p>
          <a:p>
            <a:pPr algn="just"/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endParaRPr lang="ru-RU" dirty="0"/>
          </a:p>
          <a:p>
            <a:pPr algn="just"/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24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91" y="93215"/>
            <a:ext cx="8900776" cy="499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957" y="5229200"/>
            <a:ext cx="8813209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«Человек страшится только того, чего сам не знает, знанием же побеждает всякий страх!</a:t>
            </a:r>
          </a:p>
          <a:p>
            <a:pPr algn="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В.Г. Белинский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33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91387"/>
            <a:ext cx="892899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solidFill>
                  <a:schemeClr val="bg1"/>
                </a:solidFill>
                <a:hlinkClick r:id="rId2"/>
              </a:rPr>
              <a:t>http</a:t>
            </a:r>
            <a:r>
              <a:rPr lang="en-US" sz="1400" dirty="0">
                <a:solidFill>
                  <a:schemeClr val="bg1"/>
                </a:solidFill>
                <a:hlinkClick r:id="rId2"/>
              </a:rPr>
              <a:t>://images.yandex.ru/yandsearch?text=%</a:t>
            </a:r>
            <a:r>
              <a:rPr lang="en-US" sz="1400" dirty="0" smtClean="0">
                <a:solidFill>
                  <a:schemeClr val="bg1"/>
                </a:solidFill>
                <a:hlinkClick r:id="rId2"/>
              </a:rPr>
              <a:t>D0%B1%D0%B5%D1%80%D0%BC%D1%83%D0%B4%D1%81%D0%BA%</a:t>
            </a:r>
            <a:endParaRPr lang="ru-RU" sz="1400" dirty="0" smtClean="0">
              <a:solidFill>
                <a:schemeClr val="bg1"/>
              </a:solidFill>
              <a:hlinkClick r:id="rId2"/>
            </a:endParaRPr>
          </a:p>
          <a:p>
            <a:r>
              <a:rPr lang="en-US" sz="1400" dirty="0" smtClean="0">
                <a:solidFill>
                  <a:schemeClr val="bg1"/>
                </a:solidFill>
                <a:hlinkClick r:id="rId2"/>
              </a:rPr>
              <a:t>DB8%D0%B9%20%D1%82%D1%80%D0%B5%D1%83%D0%B3%D0%BE%D0%BB%D1%8C%D0%BD%D0%B8%D0%BA&amp;nek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en-US" sz="1400" dirty="0" smtClean="0">
                <a:solidFill>
                  <a:schemeClr val="bg1"/>
                </a:solidFill>
              </a:rPr>
              <a:t>=1&amp;img_url=www.factruz.ru%2Fcome_to_him%2Fimages%2Fanomaly3.jpg&amp;pos=21&amp;rpt=simage&amp;lr=11062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2. </a:t>
            </a:r>
            <a:r>
              <a:rPr lang="en-US" sz="1400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3"/>
              </a:rPr>
              <a:t>4stor.ru/strashno-interesno/42845-12-teoriy-o-bermudskom-treugolnike.htm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3. </a:t>
            </a:r>
            <a:r>
              <a:rPr lang="en-US" sz="1400" dirty="0">
                <a:solidFill>
                  <a:schemeClr val="bg1"/>
                </a:solidFill>
                <a:hlinkClick r:id="rId4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4"/>
              </a:rPr>
              <a:t>4stor.ru/strashno-interesno/18040-bermudskiy-treugolnik.html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4. </a:t>
            </a:r>
            <a:r>
              <a:rPr lang="en-US" sz="1400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5"/>
              </a:rPr>
              <a:t>flipset.ru/chudesa_planeti/bermudskiy_treugolnik.php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5. </a:t>
            </a:r>
            <a:r>
              <a:rPr lang="en-US" sz="1400" dirty="0" smtClean="0">
                <a:solidFill>
                  <a:schemeClr val="bg1"/>
                </a:solidFill>
              </a:rPr>
              <a:t>https</a:t>
            </a:r>
            <a:r>
              <a:rPr lang="en-US" sz="1400" dirty="0">
                <a:solidFill>
                  <a:schemeClr val="bg1"/>
                </a:solidFill>
              </a:rPr>
              <a:t>://ru.wikipedia.org/wiki/%D0%91%D0%B5%D1%80%D0%BC%D1%83%D0%B4%D1%81%D0%BA%D0%B8%D0</a:t>
            </a:r>
            <a:r>
              <a:rPr lang="en-US" sz="1400" dirty="0" smtClean="0">
                <a:solidFill>
                  <a:schemeClr val="bg1"/>
                </a:solidFill>
              </a:rPr>
              <a:t>%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en-US" sz="1400" dirty="0" smtClean="0">
                <a:solidFill>
                  <a:schemeClr val="bg1"/>
                </a:solidFill>
              </a:rPr>
              <a:t>B9</a:t>
            </a:r>
            <a:r>
              <a:rPr lang="en-US" sz="1400" dirty="0">
                <a:solidFill>
                  <a:schemeClr val="bg1"/>
                </a:solidFill>
              </a:rPr>
              <a:t>_%</a:t>
            </a:r>
            <a:r>
              <a:rPr lang="en-US" sz="1400" dirty="0" smtClean="0">
                <a:solidFill>
                  <a:schemeClr val="bg1"/>
                </a:solidFill>
              </a:rPr>
              <a:t>D1%82%D1%80%D0%B5%D1%83%D0%B3%D0%BE%D0%BB%D1%8C%D0%BD%D0%B8%D0%BA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6. </a:t>
            </a:r>
            <a:r>
              <a:rPr lang="en-US" sz="1400" dirty="0">
                <a:solidFill>
                  <a:schemeClr val="bg1"/>
                </a:solidFill>
                <a:hlinkClick r:id="rId6"/>
              </a:rPr>
              <a:t>http://www.chitalnya.ru/work/412429</a:t>
            </a:r>
            <a:r>
              <a:rPr lang="en-US" sz="1400" dirty="0" smtClean="0">
                <a:solidFill>
                  <a:schemeClr val="bg1"/>
                </a:solidFill>
                <a:hlinkClick r:id="rId6"/>
              </a:rPr>
              <a:t>/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7. </a:t>
            </a:r>
            <a:r>
              <a:rPr lang="en-US" sz="1400" dirty="0">
                <a:solidFill>
                  <a:schemeClr val="bg1"/>
                </a:solidFill>
                <a:hlinkClick r:id="rId7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7"/>
              </a:rPr>
              <a:t>www.smoliy.ru/lib/000/002/00000297/vojtsehovsky_bermudsky_treugolnik0.htm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8. </a:t>
            </a:r>
            <a:r>
              <a:rPr lang="en-US" sz="1400" dirty="0">
                <a:solidFill>
                  <a:schemeClr val="bg1"/>
                </a:solidFill>
                <a:hlinkClick r:id="rId8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8"/>
              </a:rPr>
              <a:t>nlo-mir.ru/bermudy/2297-tajna-bermudskogo-treugolnika.html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9. </a:t>
            </a:r>
            <a:r>
              <a:rPr lang="en-US" sz="1400" dirty="0">
                <a:solidFill>
                  <a:schemeClr val="bg1"/>
                </a:solidFill>
                <a:hlinkClick r:id="rId9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9"/>
              </a:rPr>
              <a:t>amystery.ru/bermudskiy-treugolnik-istoriya-tayna-bermudskogo-treugolnika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10. </a:t>
            </a:r>
            <a:r>
              <a:rPr lang="en-US" sz="1400" dirty="0">
                <a:solidFill>
                  <a:schemeClr val="bg1"/>
                </a:solidFill>
                <a:hlinkClick r:id="rId10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0"/>
              </a:rPr>
              <a:t>xistor.ru/priroda.php?p=28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11.</a:t>
            </a:r>
            <a:r>
              <a:rPr lang="en-US" sz="1300" dirty="0" smtClean="0">
                <a:solidFill>
                  <a:schemeClr val="bg1"/>
                </a:solidFill>
                <a:hlinkClick r:id="rId11"/>
              </a:rPr>
              <a:t>http</a:t>
            </a:r>
            <a:r>
              <a:rPr lang="en-US" sz="1300" dirty="0">
                <a:solidFill>
                  <a:schemeClr val="bg1"/>
                </a:solidFill>
                <a:hlinkClick r:id="rId11"/>
              </a:rPr>
              <a:t>://</a:t>
            </a:r>
            <a:r>
              <a:rPr lang="en-US" sz="1300" dirty="0" smtClean="0">
                <a:solidFill>
                  <a:schemeClr val="bg1"/>
                </a:solidFill>
                <a:hlinkClick r:id="rId11"/>
              </a:rPr>
              <a:t>www.esoreiter.ru/index.php?id=0512/piramida_na_dne_bermudskogo_treugolnika.htm&amp;dat=news&amp;list=05.2012</a:t>
            </a:r>
            <a:endParaRPr lang="ru-RU" sz="13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12. </a:t>
            </a:r>
            <a:r>
              <a:rPr lang="en-US" sz="1400" dirty="0">
                <a:solidFill>
                  <a:schemeClr val="bg1"/>
                </a:solidFill>
                <a:hlinkClick r:id="rId12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2"/>
              </a:rPr>
              <a:t>spear.forum2x2.ru/t162-topic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13. </a:t>
            </a:r>
            <a:r>
              <a:rPr lang="en-US" sz="1400" dirty="0">
                <a:solidFill>
                  <a:schemeClr val="bg1"/>
                </a:solidFill>
                <a:hlinkClick r:id="rId13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3"/>
              </a:rPr>
              <a:t>www.ufostation.net/readarticle.php?article_id=307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14. </a:t>
            </a:r>
            <a:r>
              <a:rPr lang="en-US" sz="1400" dirty="0">
                <a:solidFill>
                  <a:schemeClr val="bg1"/>
                </a:solidFill>
                <a:hlinkClick r:id="rId14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4"/>
              </a:rPr>
              <a:t>www.occulte.ru/2007/11/20/zagadki-bermudskogo-treugolnika-i.html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15. </a:t>
            </a:r>
            <a:r>
              <a:rPr lang="en-US" sz="1400" dirty="0">
                <a:solidFill>
                  <a:schemeClr val="bg1"/>
                </a:solidFill>
                <a:hlinkClick r:id="rId15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5"/>
              </a:rPr>
              <a:t>phenomenom.ru/bermud.htm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16. </a:t>
            </a:r>
            <a:r>
              <a:rPr lang="en-US" sz="1400" dirty="0">
                <a:solidFill>
                  <a:schemeClr val="bg1"/>
                </a:solidFill>
                <a:hlinkClick r:id="rId16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6"/>
              </a:rPr>
              <a:t>priroda.inc.ru/anomalii/anomaly1.html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17. </a:t>
            </a:r>
            <a:r>
              <a:rPr lang="en-US" sz="1400" dirty="0">
                <a:solidFill>
                  <a:schemeClr val="bg1"/>
                </a:solidFill>
                <a:hlinkClick r:id="rId17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7"/>
              </a:rPr>
              <a:t>worldchild.ucoz.ru/publ/prirodnye_javlenija/bermudskij_treugolnik/2-1-0-28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18. </a:t>
            </a:r>
            <a:r>
              <a:rPr lang="en-US" sz="1400" dirty="0">
                <a:solidFill>
                  <a:schemeClr val="bg1"/>
                </a:solidFill>
                <a:hlinkClick r:id="rId18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8"/>
              </a:rPr>
              <a:t>www.inomir.ru/mystique/bermuda_triangle/57074.html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19. </a:t>
            </a:r>
            <a:r>
              <a:rPr lang="en-US" sz="1400" dirty="0">
                <a:solidFill>
                  <a:schemeClr val="bg1"/>
                </a:solidFill>
                <a:hlinkClick r:id="rId19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19"/>
              </a:rPr>
              <a:t>www.stihi.ru/2012/07/18/6048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20. </a:t>
            </a:r>
            <a:r>
              <a:rPr lang="en-US" sz="1400" dirty="0">
                <a:solidFill>
                  <a:schemeClr val="bg1"/>
                </a:solidFill>
                <a:hlinkClick r:id="rId20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20"/>
              </a:rPr>
              <a:t>politicon1.at.ua/forum/38-2746-1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21. </a:t>
            </a:r>
            <a:r>
              <a:rPr lang="en-US" sz="1400" dirty="0">
                <a:solidFill>
                  <a:schemeClr val="bg1"/>
                </a:solidFill>
                <a:hlinkClick r:id="rId21"/>
              </a:rPr>
              <a:t>http://joy4mind.com/?</a:t>
            </a:r>
            <a:r>
              <a:rPr lang="en-US" sz="1400" dirty="0" smtClean="0">
                <a:solidFill>
                  <a:schemeClr val="bg1"/>
                </a:solidFill>
                <a:hlinkClick r:id="rId21"/>
              </a:rPr>
              <a:t>p=219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22. </a:t>
            </a:r>
            <a:r>
              <a:rPr lang="en-US" sz="1400" dirty="0">
                <a:solidFill>
                  <a:schemeClr val="bg1"/>
                </a:solidFill>
                <a:hlinkClick r:id="rId22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22"/>
              </a:rPr>
              <a:t>www.kosch.narod.ru/thunder/bermuda.htm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23. </a:t>
            </a:r>
            <a:r>
              <a:rPr lang="en-US" sz="1400" dirty="0">
                <a:solidFill>
                  <a:schemeClr val="bg1"/>
                </a:solidFill>
                <a:hlinkClick r:id="rId23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23"/>
              </a:rPr>
              <a:t>n-t.ru/tp/ng/btg.htm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24. </a:t>
            </a:r>
            <a:r>
              <a:rPr lang="en-US" sz="1400" dirty="0">
                <a:solidFill>
                  <a:schemeClr val="bg1"/>
                </a:solidFill>
                <a:hlinkClick r:id="rId24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24"/>
              </a:rPr>
              <a:t>aliens-ufo.ru/article/anomalies_planet/bermuda_triangle/443-neskolko-obyasneniy-tayn-bermudskogo-treugolni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25. </a:t>
            </a:r>
            <a:r>
              <a:rPr lang="en-US" sz="1400" dirty="0">
                <a:solidFill>
                  <a:schemeClr val="bg1"/>
                </a:solidFill>
                <a:hlinkClick r:id="rId25"/>
              </a:rPr>
              <a:t>http://</a:t>
            </a:r>
            <a:r>
              <a:rPr lang="en-US" sz="1400" dirty="0" smtClean="0">
                <a:solidFill>
                  <a:schemeClr val="bg1"/>
                </a:solidFill>
                <a:hlinkClick r:id="rId25"/>
              </a:rPr>
              <a:t>tainy.net/36504-tainstvennye-ugly-bermudskogo-treugolnika-2.html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26. Популярная энциклопедия «Чудеса» В. Мезенцев.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4577" y="0"/>
            <a:ext cx="1625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Источники</a:t>
            </a:r>
            <a:r>
              <a:rPr lang="ru-RU" sz="1400" dirty="0" smtClean="0">
                <a:solidFill>
                  <a:schemeClr val="bg1"/>
                </a:solidFill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9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000"/>
            <a:ext cx="9144000" cy="688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6000" y="0"/>
            <a:ext cx="6858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rgbClr val="FFFF00"/>
                </a:solidFill>
              </a:rPr>
              <a:t>Mировой</a:t>
            </a:r>
            <a:r>
              <a:rPr lang="ru-RU" sz="2800" dirty="0" smtClean="0">
                <a:solidFill>
                  <a:srgbClr val="FFFF00"/>
                </a:solidFill>
              </a:rPr>
              <a:t> океан скрывает в себе множество тайн. Первая среди них — загадка Бермудского треугольника, где  до сегодняшнего дня бесследно исчезло 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500  кораблей и самолетов.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2928934"/>
            <a:ext cx="914400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b="1" dirty="0" smtClean="0"/>
              <a:t>Моряки по-разному называют Бермудский треугольник: "треугольником смерти", "морем, приносящим беду", "кладбищем Атлантики», «море </a:t>
            </a:r>
            <a:r>
              <a:rPr lang="ru-RU" sz="2300" b="1" dirty="0" err="1" smtClean="0"/>
              <a:t>вуду</a:t>
            </a:r>
            <a:r>
              <a:rPr lang="ru-RU" sz="2300" b="1" dirty="0" smtClean="0"/>
              <a:t>», «</a:t>
            </a:r>
            <a:r>
              <a:rPr lang="ru-RU" sz="2300" b="1" dirty="0" err="1" smtClean="0"/>
              <a:t>море</a:t>
            </a:r>
            <a:r>
              <a:rPr lang="ru-RU" sz="2300" b="1" dirty="0" smtClean="0"/>
              <a:t> проклятых», «дьявольское море». На протяжении многих веков путешественники внезапно попадали здесь то в таинственные штили, то во внезапные свирепые штормы... Еще Христофор Колумб, оказавшись в этой части океана, записал в своем судовом журнале, что команда заметила на воде особенные, излучающие свет пятна. Это таинственное свечение - светлые пятна на воде, покрытые пеной, - регулярно наблюдается и сегодня. Иногда это свечение бывает настолько сильным, что его можно видеть даже из космоса.</a:t>
            </a:r>
            <a:endParaRPr lang="ru-RU" sz="23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4357687" cy="292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14340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429124" y="0"/>
            <a:ext cx="4714876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Ученые ищут все новые и новые «доказательства» в пользу существования необъяснимых загадок, газеты публикуют статьи о смертельной опасности в морях треугольника, и словно голоса вопиющих в пустыне звучат немногочисленные призывы, отстаивающие серьезный подход к проблеме...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072494" cy="320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342900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Бермудский треугольник порой представляет собой реальную физическую угрозу неосторожным навигаторам на море и в воздухе, так как это одно из двух мест на Земле, где стрелка компаса показывает не на магнитный полюс нашей планеты. Вследствие этого суда и самолеты могут двигаться в неправильном направлении, а их команды могут даже и не подозревать об этом...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48"/>
            <a:ext cx="9211842" cy="6869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670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вот такие пирамиды </a:t>
            </a:r>
          </a:p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айдены на дне океана</a:t>
            </a:r>
          </a:p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районе Бермудского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Треугольника!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92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1838</Words>
  <Application>Microsoft Office PowerPoint</Application>
  <PresentationFormat>Экран (4:3)</PresentationFormat>
  <Paragraphs>153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ОЛЕЧКА</dc:creator>
  <cp:lastModifiedBy>Олечка</cp:lastModifiedBy>
  <cp:revision>44</cp:revision>
  <dcterms:created xsi:type="dcterms:W3CDTF">2010-01-19T14:04:47Z</dcterms:created>
  <dcterms:modified xsi:type="dcterms:W3CDTF">2012-11-19T16:38:36Z</dcterms:modified>
</cp:coreProperties>
</file>