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  <p:sldMasterId id="2147483655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5" r:id="rId11"/>
    <p:sldId id="266" r:id="rId12"/>
    <p:sldId id="267" r:id="rId13"/>
    <p:sldId id="268" r:id="rId14"/>
    <p:sldId id="269" r:id="rId15"/>
    <p:sldId id="264" r:id="rId16"/>
    <p:sldId id="270" r:id="rId17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5200"/>
    <a:srgbClr val="201F00"/>
    <a:srgbClr val="4A4800"/>
    <a:srgbClr val="605E00"/>
    <a:srgbClr val="462300"/>
    <a:srgbClr val="663300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 autoAdjust="0"/>
    <p:restoredTop sz="94646" autoAdjust="0"/>
  </p:normalViewPr>
  <p:slideViewPr>
    <p:cSldViewPr showGuides="1">
      <p:cViewPr varScale="1">
        <p:scale>
          <a:sx n="86" d="100"/>
          <a:sy n="86" d="100"/>
        </p:scale>
        <p:origin x="-3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1613" y="1370013"/>
            <a:ext cx="5484812" cy="2133600"/>
          </a:xfrm>
        </p:spPr>
        <p:txBody>
          <a:bodyPr anchor="b"/>
          <a:lstStyle>
            <a:lvl1pPr>
              <a:defRPr sz="4600" b="1"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3581400"/>
            <a:ext cx="5486400" cy="10588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r>
              <a:rPr lang="ru-RU"/>
              <a:t>Нажмите кнопку, чтобы изменить стили основного текста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E99B61-7B94-459E-BF4F-D4C5038AC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C9F8D-2AF4-4883-BE97-B573B1BA9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158115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838200"/>
            <a:ext cx="4591050" cy="5105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4E246-215D-479D-9E1E-7AA693ACD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 smtClean="0"/>
            </a:lvl1pPr>
          </a:lstStyle>
          <a:p>
            <a:pPr>
              <a:defRPr/>
            </a:pPr>
            <a:fld id="{FA5AA235-8BED-4851-8BC8-2C05AF03E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CEC0E-4572-4C0F-A2AF-3EA6325AA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09BF4-96CF-4FB0-B4DA-A6480EA03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1A780-ABF3-452F-B434-589A7141F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FCB7F-AAA8-4412-A4BF-CCC560C2C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6C2BC-EED8-43FE-9A3A-40F65380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F3326-2726-4A26-B4EC-EA5667F82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78EE6-792D-4070-8595-9FA0C2A81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746BC-A5F2-49D1-B8A1-9327C3D9E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487C2-9FB1-4E71-8F94-1EF29DC71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8FDB9-11F1-4847-9B9D-84FC10D3C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7842E-0E63-4601-AB75-CB9349C25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9B511B-2D10-422B-B303-9E8AC2E91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0BC8A-FECE-4C07-938E-9AFF675FC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3243-4356-4A2E-80FB-52B0D46B1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B368E-6E29-4F54-AFE6-F2815449F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D6F75-5A56-4E3A-AE7D-536D0CE52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FEF81-C453-4B17-8295-A8189F0D9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83F46-1229-498B-A9D5-1546AFEB3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E1385-B654-469E-A400-33E65C41E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F5091-C5B1-4C1A-A8D6-B9D9D5D98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A470-7F82-4BB6-B265-0976A0DE3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B84C-FDA8-4CE5-8721-9FFC352DE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5464-DA88-400B-B3B5-001649E23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B096E4-9E77-41CF-95B9-F6FBC7FD1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877B4-524B-4296-9826-8BCB10FC0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EB347-4ABC-47B6-BC06-EB9B1F111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69E4-65F8-416F-ADA6-C3533A963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CF141-9EF5-482D-BBDB-9C77A4EA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C64AC-3C4A-4D67-B797-ED6B834FD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752600"/>
            <a:ext cx="26654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752600"/>
            <a:ext cx="2667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E6C8C-1710-43A6-A421-ADAE3ABE8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92AD8-13C7-48EE-8F14-251D1B4F9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03F23-3BED-437E-B7A6-C6C620B47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0EAC2-E528-4E4A-8079-1CB5EE6BF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A3FA7-3905-402D-AB00-9855E92E0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8851D-E363-448A-BCFC-3170DD049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336C0-EF69-455A-8222-6EF21C7A6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3973B-1E98-407F-A38A-8C372B1E0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F7888-564D-44C2-A672-941E68ACC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E56CA-1F6A-4C72-BA09-BC02C6AE5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E4149-6625-4205-89ED-CA0F851A1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32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752600"/>
            <a:ext cx="548481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15088"/>
            <a:ext cx="739775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 b="0" smtClean="0">
                <a:latin typeface="+mn-lt"/>
              </a:defRPr>
            </a:lvl1pPr>
          </a:lstStyle>
          <a:p>
            <a:pPr>
              <a:defRPr/>
            </a:pPr>
            <a:fld id="{334AB74A-7DD9-44DB-BB49-44836E585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15088"/>
            <a:ext cx="44196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905000" y="6415088"/>
            <a:ext cx="15938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200">
          <a:solidFill>
            <a:srgbClr val="5C230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000">
          <a:solidFill>
            <a:srgbClr val="5C2305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400">
          <a:solidFill>
            <a:srgbClr val="5C2305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600">
          <a:solidFill>
            <a:srgbClr val="5C2305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 smtClean="0">
                <a:latin typeface="+mn-lt"/>
              </a:defRPr>
            </a:lvl1pPr>
          </a:lstStyle>
          <a:p>
            <a:pPr>
              <a:defRPr/>
            </a:pPr>
            <a:fld id="{6F313B94-FEFB-47A9-8387-A03CE423A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FA9864E0-00F2-4E55-B6F3-1F945BDC3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+mn-lt"/>
              </a:defRPr>
            </a:lvl1pPr>
          </a:lstStyle>
          <a:p>
            <a:pPr>
              <a:defRPr/>
            </a:pPr>
            <a:fld id="{A79C84E2-E507-4A61-9F22-BA6499697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1538" y="1928813"/>
            <a:ext cx="7399337" cy="2133600"/>
          </a:xfrm>
          <a:ln>
            <a:solidFill>
              <a:srgbClr val="295200"/>
            </a:solidFill>
          </a:ln>
        </p:spPr>
        <p:txBody>
          <a:bodyPr/>
          <a:lstStyle/>
          <a:p>
            <a:pPr algn="ctr"/>
            <a:r>
              <a:rPr lang="ru-RU" smtClean="0"/>
              <a:t> </a:t>
            </a:r>
            <a:r>
              <a:rPr lang="ru-RU" smtClean="0">
                <a:solidFill>
                  <a:srgbClr val="201F00"/>
                </a:solidFill>
              </a:rPr>
              <a:t>Работа со строками.</a:t>
            </a:r>
            <a:r>
              <a:rPr lang="ru-RU" b="0" smtClean="0">
                <a:solidFill>
                  <a:schemeClr val="bg2"/>
                </a:solidFill>
              </a:rPr>
              <a:t> </a:t>
            </a:r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72066" y="5072074"/>
            <a:ext cx="3463925" cy="1071570"/>
          </a:xfrm>
        </p:spPr>
        <p:txBody>
          <a:bodyPr/>
          <a:lstStyle/>
          <a:p>
            <a:r>
              <a:rPr lang="ru-RU" sz="1400" dirty="0" smtClean="0">
                <a:solidFill>
                  <a:srgbClr val="295200"/>
                </a:solidFill>
              </a:rPr>
              <a:t>МОУ СОШ №</a:t>
            </a:r>
            <a:r>
              <a:rPr lang="ru-RU" sz="1400" dirty="0" smtClean="0">
                <a:solidFill>
                  <a:srgbClr val="295200"/>
                </a:solidFill>
              </a:rPr>
              <a:t>17 с углубленным изучением математики </a:t>
            </a:r>
            <a:r>
              <a:rPr lang="ru-RU" sz="1400" dirty="0" smtClean="0">
                <a:solidFill>
                  <a:srgbClr val="295200"/>
                </a:solidFill>
              </a:rPr>
              <a:t>г. Тверь.</a:t>
            </a:r>
          </a:p>
          <a:p>
            <a:r>
              <a:rPr lang="ru-RU" sz="1400" dirty="0" smtClean="0">
                <a:solidFill>
                  <a:srgbClr val="295200"/>
                </a:solidFill>
              </a:rPr>
              <a:t>Учитель  </a:t>
            </a:r>
            <a:r>
              <a:rPr lang="ru-RU" sz="1400" dirty="0" smtClean="0">
                <a:solidFill>
                  <a:srgbClr val="295200"/>
                </a:solidFill>
              </a:rPr>
              <a:t>Матвеева А.Г</a:t>
            </a:r>
            <a:r>
              <a:rPr lang="ru-RU" sz="1400" dirty="0" smtClean="0">
                <a:solidFill>
                  <a:srgbClr val="295200"/>
                </a:solidFill>
              </a:rPr>
              <a:t>.</a:t>
            </a:r>
            <a:r>
              <a:rPr lang="en-US" sz="1400" dirty="0" smtClean="0">
                <a:solidFill>
                  <a:srgbClr val="295200"/>
                </a:solidFill>
              </a:rPr>
              <a:t> </a:t>
            </a:r>
            <a:endParaRPr lang="ru-RU" sz="1400" dirty="0" smtClean="0">
              <a:solidFill>
                <a:srgbClr val="2952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6324600" cy="466725"/>
          </a:xfrm>
        </p:spPr>
        <p:txBody>
          <a:bodyPr/>
          <a:lstStyle/>
          <a:p>
            <a:pPr algn="ctr"/>
            <a:r>
              <a:rPr lang="ru-RU" sz="1800" b="1" smtClean="0">
                <a:solidFill>
                  <a:srgbClr val="201F00"/>
                </a:solidFill>
                <a:latin typeface="Times New Roman" pitchFamily="18" charset="0"/>
              </a:rPr>
              <a:t>Перевод чисел из десятичной системы счисления в двоичную (фрагмент программы)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549275"/>
            <a:ext cx="7481887" cy="5472113"/>
          </a:xfrm>
        </p:spPr>
        <p:txBody>
          <a:bodyPr/>
          <a:lstStyle/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readln(n);    		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 ввод десятичного числа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p:=n;			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while  p&gt;=1 do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begin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 k:= p mod 2;</a:t>
            </a:r>
            <a:r>
              <a:rPr lang="ru-RU" sz="1700" b="1" smtClean="0">
                <a:latin typeface="Arial" charset="0"/>
                <a:cs typeface="Arial" charset="0"/>
              </a:rPr>
              <a:t>	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о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статки из которых будет формироваться </a:t>
            </a:r>
            <a:r>
              <a:rPr lang="ru-RU" sz="1700" b="1" i="1" smtClean="0">
                <a:latin typeface="Arial" charset="0"/>
                <a:cs typeface="Arial" charset="0"/>
              </a:rPr>
              <a:t>число в </a:t>
            </a:r>
            <a:r>
              <a:rPr lang="en-US" sz="1700" b="1" i="1" smtClean="0">
                <a:latin typeface="Arial" charset="0"/>
                <a:cs typeface="Arial" charset="0"/>
              </a:rPr>
              <a:t>                 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2 с/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с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 str (k,st);</a:t>
            </a:r>
            <a:r>
              <a:rPr lang="ru-RU" sz="1700" b="1" smtClean="0">
                <a:latin typeface="Arial" charset="0"/>
                <a:cs typeface="Arial" charset="0"/>
              </a:rPr>
              <a:t>	 </a:t>
            </a:r>
            <a:r>
              <a:rPr lang="en-US" sz="1700" b="1" smtClean="0">
                <a:latin typeface="Arial" charset="0"/>
                <a:cs typeface="Arial" charset="0"/>
              </a:rPr>
              <a:t>         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 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перевод остатков в символы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 </a:t>
            </a:r>
            <a:r>
              <a:rPr lang="ru-RU" sz="1700" b="1" smtClean="0">
                <a:latin typeface="Arial" charset="0"/>
                <a:cs typeface="Arial" charset="0"/>
              </a:rPr>
              <a:t>	</a:t>
            </a:r>
            <a:endParaRPr lang="en-US" sz="1700" b="1" smtClean="0"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 st1:= st1 + st;</a:t>
            </a:r>
            <a:r>
              <a:rPr lang="ru-RU" sz="1700" b="1" smtClean="0">
                <a:latin typeface="Arial" charset="0"/>
                <a:cs typeface="Arial" charset="0"/>
              </a:rPr>
              <a:t>		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формирование строки из остатков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endParaRPr lang="en-US" sz="1700" smtClean="0">
              <a:solidFill>
                <a:srgbClr val="295200"/>
              </a:solidFill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 p:= p div 2;</a:t>
            </a:r>
            <a:r>
              <a:rPr lang="ru-RU" sz="1700" b="1" smtClean="0">
                <a:latin typeface="Arial" charset="0"/>
                <a:cs typeface="Arial" charset="0"/>
              </a:rPr>
              <a:t>	</a:t>
            </a:r>
            <a:r>
              <a:rPr lang="en-US" sz="1700" b="1" smtClean="0">
                <a:latin typeface="Arial" charset="0"/>
                <a:cs typeface="Arial" charset="0"/>
              </a:rPr>
              <a:t>          </a:t>
            </a:r>
            <a:r>
              <a:rPr lang="ru-RU" sz="1700" b="1" smtClean="0">
                <a:latin typeface="Arial" charset="0"/>
                <a:cs typeface="Arial" charset="0"/>
              </a:rPr>
              <a:t> 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 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уменьшения числа на разряд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end;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str(p,st);</a:t>
            </a:r>
            <a:r>
              <a:rPr lang="ru-RU" sz="1700" b="1" smtClean="0">
                <a:latin typeface="Arial" charset="0"/>
                <a:cs typeface="Arial" charset="0"/>
              </a:rPr>
              <a:t>	</a:t>
            </a:r>
            <a:r>
              <a:rPr lang="en-US" sz="1700" b="1" smtClean="0">
                <a:latin typeface="Arial" charset="0"/>
                <a:cs typeface="Arial" charset="0"/>
              </a:rPr>
              <a:t>            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перевод последнего частного в символ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endParaRPr lang="en-US" sz="1700" smtClean="0">
              <a:solidFill>
                <a:srgbClr val="295200"/>
              </a:solidFill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st1:=st1 + st;      </a:t>
            </a:r>
            <a:r>
              <a:rPr lang="ru-RU" sz="1700" b="1" smtClean="0">
                <a:latin typeface="Arial" charset="0"/>
                <a:cs typeface="Arial" charset="0"/>
              </a:rPr>
              <a:t>	</a:t>
            </a:r>
            <a:r>
              <a:rPr lang="en-US" sz="1700" b="1" smtClean="0">
                <a:latin typeface="Arial" charset="0"/>
                <a:cs typeface="Arial" charset="0"/>
              </a:rPr>
              <a:t>{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строка из остатков и последнего частного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endParaRPr lang="en-US" sz="1700" smtClean="0">
              <a:solidFill>
                <a:srgbClr val="295200"/>
              </a:solidFill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for i:= length(st1) downto 1 do</a:t>
            </a:r>
            <a:r>
              <a:rPr lang="ru-RU" sz="1700" b="1" smtClean="0">
                <a:latin typeface="Arial" charset="0"/>
                <a:cs typeface="Arial" charset="0"/>
              </a:rPr>
              <a:t> 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 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цикл для вывода числа в 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  </a:t>
            </a:r>
            <a:r>
              <a:rPr lang="en-US" sz="1700" b="1" i="1" smtClean="0">
                <a:latin typeface="Arial" charset="0"/>
                <a:cs typeface="Arial" charset="0"/>
              </a:rPr>
              <a:t>						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обратном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 порядке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r>
              <a:rPr lang="ru-RU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 </a:t>
            </a:r>
            <a:endParaRPr lang="en-US" sz="1700" smtClean="0">
              <a:solidFill>
                <a:srgbClr val="295200"/>
              </a:solidFill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begin</a:t>
            </a:r>
            <a:r>
              <a:rPr lang="ru-RU" sz="1700" b="1" smtClean="0">
                <a:latin typeface="Arial" charset="0"/>
                <a:cs typeface="Arial" charset="0"/>
              </a:rPr>
              <a:t>					</a:t>
            </a:r>
            <a:endParaRPr lang="en-US" sz="1700" b="1" smtClean="0"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  st2:= copy(st1,i,1);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	  st3:= st3 + st2;</a:t>
            </a:r>
            <a:r>
              <a:rPr lang="ru-RU" sz="1700" b="1" smtClean="0">
                <a:latin typeface="Arial" charset="0"/>
                <a:cs typeface="Arial" charset="0"/>
              </a:rPr>
              <a:t>	</a:t>
            </a:r>
            <a:r>
              <a:rPr lang="en-US" sz="1700" b="1" smtClean="0">
                <a:latin typeface="Arial" charset="0"/>
                <a:cs typeface="Arial" charset="0"/>
              </a:rPr>
              <a:t>    </a:t>
            </a:r>
            <a:r>
              <a:rPr lang="en-US" sz="1700" smtClean="0">
                <a:solidFill>
                  <a:srgbClr val="295200"/>
                </a:solidFill>
                <a:latin typeface="Arial" charset="0"/>
                <a:cs typeface="Arial" charset="0"/>
              </a:rPr>
              <a:t>{</a:t>
            </a:r>
            <a:r>
              <a:rPr lang="ru-RU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строка в 2 с/с</a:t>
            </a:r>
            <a:r>
              <a:rPr lang="en-US" sz="1700" i="1" smtClean="0">
                <a:solidFill>
                  <a:srgbClr val="295200"/>
                </a:solidFill>
                <a:latin typeface="Arial" charset="0"/>
                <a:cs typeface="Arial" charset="0"/>
              </a:rPr>
              <a:t>}</a:t>
            </a:r>
            <a:endParaRPr lang="en-US" sz="1700" smtClean="0">
              <a:solidFill>
                <a:srgbClr val="295200"/>
              </a:solidFill>
              <a:latin typeface="Arial" charset="0"/>
              <a:cs typeface="Arial" charset="0"/>
            </a:endParaRP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  end;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val(st3,ch,errc);</a:t>
            </a:r>
          </a:p>
          <a:p>
            <a:pPr marL="182563" indent="-182563">
              <a:lnSpc>
                <a:spcPct val="80000"/>
              </a:lnSpc>
              <a:buFontTx/>
              <a:buNone/>
            </a:pPr>
            <a:r>
              <a:rPr lang="en-US" sz="1700" b="1" smtClean="0">
                <a:latin typeface="Arial" charset="0"/>
                <a:cs typeface="Arial" charset="0"/>
              </a:rPr>
              <a:t>writeln('ch=',ch); 	</a:t>
            </a:r>
            <a:endParaRPr lang="ru-RU" sz="17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75" y="500063"/>
            <a:ext cx="6324600" cy="571500"/>
          </a:xfrm>
        </p:spPr>
        <p:txBody>
          <a:bodyPr/>
          <a:lstStyle/>
          <a:p>
            <a:pPr algn="ctr"/>
            <a:r>
              <a:rPr lang="ru-RU" sz="1600" b="1" smtClean="0">
                <a:solidFill>
                  <a:srgbClr val="201F00"/>
                </a:solidFill>
              </a:rPr>
              <a:t>Перевод чисел из двоичной системы в десятичную</a:t>
            </a:r>
            <a:r>
              <a:rPr lang="ru-RU" sz="2400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341438"/>
            <a:ext cx="7326312" cy="4602162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ru-RU" smtClean="0">
                <a:latin typeface="Arial" charset="0"/>
                <a:cs typeface="Arial" charset="0"/>
              </a:rPr>
              <a:t>Фрагмент программы:</a:t>
            </a:r>
            <a:endParaRPr lang="en-US" smtClean="0">
              <a:latin typeface="Arial" charset="0"/>
              <a:cs typeface="Arial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readln(n);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str(n,st);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dl:=length(st);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dl:=dl-1;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for i:=1 to length(st) do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begin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val(st[i],m,errc);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p:= p+ m* exp(dl*ln(2));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dl:= dl-1;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end;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writeln('p=',p:6:0);</a:t>
            </a: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838200"/>
            <a:ext cx="6324600" cy="398463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663300"/>
                </a:solidFill>
              </a:rPr>
              <a:t>Дом.задание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sz="1800" smtClean="0">
                <a:solidFill>
                  <a:schemeClr val="bg2"/>
                </a:solidFill>
              </a:rPr>
              <a:t> </a:t>
            </a:r>
            <a:r>
              <a:rPr lang="ru-RU" sz="2000" smtClean="0">
                <a:solidFill>
                  <a:srgbClr val="663300"/>
                </a:solidFill>
              </a:rPr>
              <a:t>Дан текст из строчных латинских букв, за которым следует точка. Напечатать в алфавитном порядке все буквы, которые входят в этот текст по одному разу.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 smtClean="0">
                <a:solidFill>
                  <a:srgbClr val="663300"/>
                </a:solidFill>
              </a:rPr>
              <a:t>Напечатать  заданный  текст, удалив из него лишние пробелы, т.е. из нескольких подряд идущих пробелов оставить только один.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sz="2000" smtClean="0">
                <a:solidFill>
                  <a:srgbClr val="663300"/>
                </a:solidFill>
              </a:rPr>
              <a:t>  В заданный непустой текст входят только цифры и буквы. Определить, удовлетворяет ли он следующему свойству: текст начинается с  </a:t>
            </a:r>
            <a:r>
              <a:rPr lang="en-US" sz="2000" smtClean="0">
                <a:solidFill>
                  <a:srgbClr val="663300"/>
                </a:solidFill>
              </a:rPr>
              <a:t>k </a:t>
            </a:r>
            <a:r>
              <a:rPr lang="ru-RU" sz="2000" smtClean="0">
                <a:solidFill>
                  <a:srgbClr val="663300"/>
                </a:solidFill>
              </a:rPr>
              <a:t> букв  (1&lt;=</a:t>
            </a:r>
            <a:r>
              <a:rPr lang="en-US" sz="2000" smtClean="0">
                <a:solidFill>
                  <a:srgbClr val="663300"/>
                </a:solidFill>
              </a:rPr>
              <a:t>k</a:t>
            </a:r>
            <a:r>
              <a:rPr lang="ru-RU" sz="2000" smtClean="0">
                <a:solidFill>
                  <a:srgbClr val="663300"/>
                </a:solidFill>
              </a:rPr>
              <a:t>&lt;=9), за котором следует только одна литера - цифра с числовым  значением   </a:t>
            </a:r>
            <a:r>
              <a:rPr lang="en-US" sz="2000" smtClean="0">
                <a:solidFill>
                  <a:srgbClr val="663300"/>
                </a:solidFill>
              </a:rPr>
              <a:t>k</a:t>
            </a:r>
            <a:endParaRPr lang="ru-RU" sz="2000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752600"/>
            <a:ext cx="7254875" cy="41910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ru-RU" smtClean="0"/>
              <a:t>4  Дано натуральное </a:t>
            </a:r>
            <a:r>
              <a:rPr lang="en-US" smtClean="0"/>
              <a:t>n</a:t>
            </a:r>
            <a:r>
              <a:rPr lang="ru-RU" smtClean="0"/>
              <a:t>. Напечатать в троичной системе счисления целые числа от 0  до </a:t>
            </a:r>
            <a:r>
              <a:rPr lang="en-US" smtClean="0"/>
              <a:t>  n</a:t>
            </a:r>
            <a:r>
              <a:rPr lang="ru-RU" smtClean="0"/>
              <a:t>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mtClean="0"/>
              <a:t>5  Задано неотрицательное целое число, в восьмеричной системе   счисления (за числом - пробел). Напечатать это число в пятеричной системе счисления.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03338" y="142875"/>
            <a:ext cx="6537325" cy="465138"/>
          </a:xfrm>
        </p:spPr>
        <p:txBody>
          <a:bodyPr/>
          <a:lstStyle/>
          <a:p>
            <a:pPr algn="ctr"/>
            <a:r>
              <a:rPr lang="ru-RU" sz="2400" b="1" smtClean="0">
                <a:solidFill>
                  <a:srgbClr val="663300"/>
                </a:solidFill>
              </a:rPr>
              <a:t>Типы строковых данных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0900" y="714375"/>
            <a:ext cx="7442200" cy="5214938"/>
          </a:xfrm>
          <a:ln>
            <a:solidFill>
              <a:srgbClr val="2952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Строки могут быть представлены следующими типами: </a:t>
            </a:r>
            <a:r>
              <a:rPr lang="ru-RU" sz="2000" smtClean="0">
                <a:solidFill>
                  <a:srgbClr val="295200"/>
                </a:solidFill>
              </a:rPr>
              <a:t>shortstring, Longstring и widestring</a:t>
            </a:r>
            <a:r>
              <a:rPr lang="ru-RU" sz="2000" smtClean="0">
                <a:solidFill>
                  <a:srgbClr val="663300"/>
                </a:solidFill>
              </a:rPr>
              <a:t>. Различаются эти типы предельно допустимой длиной строки, способом выделения памяти для переменных и методом кодировки символов.</a:t>
            </a:r>
            <a:br>
              <a:rPr lang="ru-RU" sz="2000" smtClean="0">
                <a:solidFill>
                  <a:srgbClr val="663300"/>
                </a:solidFill>
              </a:rPr>
            </a:br>
            <a:endParaRPr lang="ru-RU" sz="200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Переменной типа </a:t>
            </a:r>
            <a:r>
              <a:rPr lang="ru-RU" sz="2000" smtClean="0">
                <a:solidFill>
                  <a:srgbClr val="295200"/>
                </a:solidFill>
              </a:rPr>
              <a:t>shortstring</a:t>
            </a:r>
            <a:r>
              <a:rPr lang="ru-RU" sz="2000" smtClean="0">
                <a:solidFill>
                  <a:srgbClr val="663300"/>
                </a:solidFill>
              </a:rPr>
              <a:t> память выделяется статически, т. е. до начала выполнения программы, и количество символов такой строки не может превышать 255. Переменным типа </a:t>
            </a:r>
            <a:r>
              <a:rPr lang="ru-RU" sz="2000" smtClean="0">
                <a:solidFill>
                  <a:srgbClr val="295200"/>
                </a:solidFill>
              </a:rPr>
              <a:t>Longstring и widestring </a:t>
            </a:r>
            <a:r>
              <a:rPr lang="ru-RU" sz="2000" smtClean="0">
                <a:solidFill>
                  <a:srgbClr val="663300"/>
                </a:solidFill>
              </a:rPr>
              <a:t>память выделяется динамически — во время работы программы, поэтому длина таких строк практически не ограничена.</a:t>
            </a:r>
            <a:br>
              <a:rPr lang="ru-RU" sz="2000" smtClean="0">
                <a:solidFill>
                  <a:srgbClr val="663300"/>
                </a:solidFill>
              </a:rPr>
            </a:br>
            <a:endParaRPr lang="ru-RU" sz="2000" smtClean="0">
              <a:solidFill>
                <a:srgbClr val="6633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rgbClr val="663300"/>
                </a:solidFill>
              </a:rPr>
              <a:t>Помимо перечисленных выше типов можно применять универсальный cтроковый тип </a:t>
            </a:r>
            <a:r>
              <a:rPr lang="ru-RU" sz="2000" smtClean="0">
                <a:solidFill>
                  <a:srgbClr val="295200"/>
                </a:solidFill>
              </a:rPr>
              <a:t>String</a:t>
            </a:r>
            <a:r>
              <a:rPr lang="ru-RU" sz="2000" smtClean="0">
                <a:solidFill>
                  <a:srgbClr val="663300"/>
                </a:solidFill>
              </a:rPr>
              <a:t>. Тип String эквивалентен типу Shortstring.</a:t>
            </a:r>
            <a:br>
              <a:rPr lang="ru-RU" sz="2000" smtClean="0">
                <a:solidFill>
                  <a:srgbClr val="663300"/>
                </a:solidFill>
              </a:rPr>
            </a:br>
            <a:endParaRPr lang="ru-RU" sz="2000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188913"/>
            <a:ext cx="4371975" cy="258762"/>
          </a:xfrm>
        </p:spPr>
        <p:txBody>
          <a:bodyPr/>
          <a:lstStyle/>
          <a:p>
            <a:pPr marL="838200" indent="-838200" algn="ctr"/>
            <a:r>
              <a:rPr lang="ru-RU" sz="2000" b="1" smtClean="0">
                <a:solidFill>
                  <a:srgbClr val="201F00"/>
                </a:solidFill>
              </a:rPr>
              <a:t>Операции над строками</a:t>
            </a:r>
            <a:endParaRPr lang="ru-RU" sz="2000" b="1" u="sng" smtClean="0">
              <a:solidFill>
                <a:srgbClr val="201F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608013"/>
            <a:ext cx="7918450" cy="5641975"/>
          </a:xfrm>
          <a:ln>
            <a:solidFill>
              <a:srgbClr val="295200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solidFill>
                  <a:srgbClr val="462300"/>
                </a:solidFill>
              </a:rPr>
              <a:t>Строки можно присваивать, объединять, сравнивать</a:t>
            </a:r>
            <a:r>
              <a:rPr lang="ru-RU" sz="1800" smtClean="0">
                <a:solidFill>
                  <a:srgbClr val="295200"/>
                </a:solidFill>
              </a:rPr>
              <a:t>.</a:t>
            </a:r>
            <a:endParaRPr lang="ru-RU" sz="1800" u="sng" smtClean="0">
              <a:solidFill>
                <a:srgbClr val="2952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u="sng" smtClean="0">
                <a:solidFill>
                  <a:srgbClr val="462300"/>
                </a:solidFill>
              </a:rPr>
              <a:t>Объединение  строк</a:t>
            </a:r>
            <a:r>
              <a:rPr lang="ru-RU" sz="1800" b="1" smtClean="0">
                <a:solidFill>
                  <a:srgbClr val="462300"/>
                </a:solidFill>
              </a:rPr>
              <a:t> </a:t>
            </a:r>
            <a:r>
              <a:rPr lang="ru-RU" sz="1800" smtClean="0">
                <a:solidFill>
                  <a:srgbClr val="201F00"/>
                </a:solidFill>
              </a:rPr>
              <a:t>записывается в естественном виде, применяя знак "+". Если сумма получается длинее, чем описана длина левой части оператора присваивания, то излишек отсекается.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solidFill>
                  <a:srgbClr val="201F00"/>
                </a:solidFill>
              </a:rPr>
              <a:t>Пример: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solidFill>
                  <a:srgbClr val="201F00"/>
                </a:solidFill>
              </a:rPr>
              <a:t> </a:t>
            </a:r>
            <a:r>
              <a:rPr lang="en-US" sz="1800" smtClean="0">
                <a:solidFill>
                  <a:srgbClr val="201F00"/>
                </a:solidFill>
              </a:rPr>
              <a:t>st1:=‘F1-‘;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smtClean="0">
                <a:solidFill>
                  <a:srgbClr val="201F00"/>
                </a:solidFill>
              </a:rPr>
              <a:t>    </a:t>
            </a:r>
            <a:r>
              <a:rPr lang="en-US" sz="1800" smtClean="0">
                <a:solidFill>
                  <a:srgbClr val="201F00"/>
                </a:solidFill>
              </a:rPr>
              <a:t>  st2:=‘Help‘;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smtClean="0">
                <a:solidFill>
                  <a:srgbClr val="201F00"/>
                </a:solidFill>
              </a:rPr>
              <a:t> </a:t>
            </a:r>
            <a:r>
              <a:rPr lang="ru-RU" sz="1800" smtClean="0">
                <a:solidFill>
                  <a:srgbClr val="201F00"/>
                </a:solidFill>
              </a:rPr>
              <a:t>    </a:t>
            </a:r>
            <a:r>
              <a:rPr lang="en-US" sz="1800" smtClean="0">
                <a:solidFill>
                  <a:srgbClr val="201F00"/>
                </a:solidFill>
              </a:rPr>
              <a:t> st3:=st1+st2;  {F1- Help}.</a:t>
            </a:r>
            <a:endParaRPr lang="ru-RU" sz="1800" u="sng" smtClean="0">
              <a:solidFill>
                <a:srgbClr val="201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u="sng" smtClean="0">
                <a:solidFill>
                  <a:srgbClr val="462300"/>
                </a:solidFill>
              </a:rPr>
              <a:t>Сравнение строк</a:t>
            </a:r>
            <a:r>
              <a:rPr lang="ru-RU" sz="1800" b="1" smtClean="0">
                <a:solidFill>
                  <a:srgbClr val="201F00"/>
                </a:solidFill>
              </a:rPr>
              <a:t> </a:t>
            </a:r>
            <a:r>
              <a:rPr lang="ru-RU" sz="1800" smtClean="0">
                <a:solidFill>
                  <a:srgbClr val="201F00"/>
                </a:solidFill>
              </a:rPr>
              <a:t>- Строки сравниваются посимвольно, начиная с первого символа. Если все символы сравниваемых строк одинаковые, то такие строки считаются равными. Если в одинаковых позициях строк находятся разные символы, большей считается та строка, у которой в этой позиции находится символ с большим кодом.  </a:t>
            </a:r>
          </a:p>
          <a:p>
            <a:pPr>
              <a:lnSpc>
                <a:spcPct val="80000"/>
              </a:lnSpc>
            </a:pPr>
            <a:r>
              <a:rPr lang="ru-RU" sz="1800" smtClean="0">
                <a:solidFill>
                  <a:srgbClr val="201F00"/>
                </a:solidFill>
              </a:rPr>
              <a:t>Например:</a:t>
            </a:r>
            <a:endParaRPr lang="en-US" sz="1800" smtClean="0">
              <a:solidFill>
                <a:srgbClr val="201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rgbClr val="201F00"/>
                </a:solidFill>
              </a:rPr>
              <a:t>'asdf '= 'asdf ';</a:t>
            </a: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rgbClr val="201F00"/>
                </a:solidFill>
              </a:rPr>
              <a:t>'asdf '&gt; 'asdF ';</a:t>
            </a: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rgbClr val="201F00"/>
                </a:solidFill>
              </a:rPr>
              <a:t>' aBcg '&lt; 'ab ';</a:t>
            </a:r>
          </a:p>
          <a:p>
            <a:pPr>
              <a:lnSpc>
                <a:spcPct val="80000"/>
              </a:lnSpc>
            </a:pPr>
            <a:r>
              <a:rPr lang="en-US" sz="1800" smtClean="0">
                <a:solidFill>
                  <a:srgbClr val="201F00"/>
                </a:solidFill>
              </a:rPr>
              <a:t>' ' &gt; ''.</a:t>
            </a:r>
            <a:endParaRPr lang="ru-RU" sz="1800" smtClean="0">
              <a:solidFill>
                <a:srgbClr val="201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632075" y="871538"/>
            <a:ext cx="4870450" cy="250825"/>
          </a:xfrm>
        </p:spPr>
        <p:txBody>
          <a:bodyPr/>
          <a:lstStyle/>
          <a:p>
            <a:pPr algn="ctr"/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endParaRPr lang="ru-RU" sz="24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620713"/>
            <a:ext cx="8393113" cy="5903912"/>
          </a:xfrm>
        </p:spPr>
        <p:txBody>
          <a:bodyPr/>
          <a:lstStyle/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Функция </a:t>
            </a:r>
            <a:r>
              <a:rPr lang="en-US" sz="1800" b="1" i="1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i="1" u="sng" smtClean="0">
                <a:solidFill>
                  <a:srgbClr val="663300"/>
                </a:solidFill>
                <a:latin typeface="Arial" charset="0"/>
                <a:cs typeface="Arial" charset="0"/>
              </a:rPr>
              <a:t>Length(s:string):byte</a:t>
            </a: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-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выдает текущую длину строки. Вместо неё можно пользоваться конструкцией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ord(s[0]),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что то же самое.</a:t>
            </a:r>
          </a:p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Функция</a:t>
            </a:r>
            <a:r>
              <a:rPr lang="ru-RU" sz="18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i="1" u="sng" smtClean="0">
                <a:solidFill>
                  <a:srgbClr val="663300"/>
                </a:solidFill>
                <a:latin typeface="Arial" charset="0"/>
                <a:cs typeface="Arial" charset="0"/>
              </a:rPr>
              <a:t>Concat </a:t>
            </a:r>
            <a:r>
              <a:rPr lang="en-US" sz="1800" u="sng" smtClean="0">
                <a:solidFill>
                  <a:srgbClr val="201F00"/>
                </a:solidFill>
                <a:latin typeface="Arial" charset="0"/>
                <a:cs typeface="Arial" charset="0"/>
              </a:rPr>
              <a:t>-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производит объединение строк. Вместо неё можно пользоваться операцией "+".</a:t>
            </a:r>
          </a:p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Функция </a:t>
            </a:r>
            <a:r>
              <a:rPr lang="en-US" sz="1800" b="1" i="1" u="sng" smtClean="0">
                <a:solidFill>
                  <a:srgbClr val="663300"/>
                </a:solidFill>
                <a:latin typeface="Arial" charset="0"/>
                <a:cs typeface="Arial" charset="0"/>
              </a:rPr>
              <a:t>copy(s:string; start,len:integer</a:t>
            </a:r>
            <a:r>
              <a:rPr lang="en-US" sz="1800" b="1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):string</a:t>
            </a: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-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позволяет выделить из строки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последовательность  из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len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символов начиная с символа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start.</a:t>
            </a:r>
            <a:endParaRPr lang="ru-RU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>
              <a:lnSpc>
                <a:spcPct val="80000"/>
              </a:lnSpc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Например:</a:t>
            </a:r>
            <a:endParaRPr lang="en-US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>
              <a:lnSpc>
                <a:spcPct val="80000"/>
              </a:lnSpc>
              <a:buFontTx/>
              <a:buNone/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s:='asdfgj';</a:t>
            </a:r>
          </a:p>
          <a:p>
            <a:pPr marL="274638" indent="166688">
              <a:lnSpc>
                <a:spcPct val="80000"/>
              </a:lnSpc>
              <a:buFontTx/>
              <a:buNone/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st:= copy(s,2,3); {st='sdf'}</a:t>
            </a:r>
            <a:endParaRPr lang="ru-RU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Процедура </a:t>
            </a:r>
            <a:r>
              <a:rPr lang="en-US" sz="1800" b="1" i="1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en-US" sz="1800" b="1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delete(s:string;start,len:integer</a:t>
            </a:r>
            <a:r>
              <a:rPr lang="en-US" sz="1800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)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-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видоизменяет строку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s, 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стирая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len 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символов, начиная с символа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start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.</a:t>
            </a:r>
          </a:p>
          <a:p>
            <a:pPr marL="274638" indent="166688">
              <a:lnSpc>
                <a:spcPct val="80000"/>
              </a:lnSpc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Например:</a:t>
            </a:r>
            <a:endParaRPr lang="en-US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>
              <a:lnSpc>
                <a:spcPct val="80000"/>
              </a:lnSpc>
              <a:buFontTx/>
              <a:buNone/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s:='widows';</a:t>
            </a:r>
          </a:p>
          <a:p>
            <a:pPr marL="274638" indent="166688">
              <a:lnSpc>
                <a:spcPct val="80000"/>
              </a:lnSpc>
              <a:buFontTx/>
              <a:buNone/>
            </a:pP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delete(s,3,2); {s:='wiws'}</a:t>
            </a:r>
            <a:endParaRPr lang="ru-RU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Процедура </a:t>
            </a:r>
            <a:r>
              <a:rPr lang="en-US" sz="1800" b="1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insert(st,s:string;start:integer</a:t>
            </a:r>
            <a:r>
              <a:rPr lang="en-US" sz="1800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)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-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вставляет подстроку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st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в строку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начиная с позиции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start (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процедура противоположная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delete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).</a:t>
            </a:r>
          </a:p>
          <a:p>
            <a:pPr marL="274638" indent="166688">
              <a:lnSpc>
                <a:spcPct val="80000"/>
              </a:lnSpc>
            </a:pPr>
            <a:r>
              <a:rPr lang="ru-RU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Функция </a:t>
            </a:r>
            <a:r>
              <a:rPr lang="en-US" sz="1800" b="1" i="1" u="sng" smtClean="0">
                <a:solidFill>
                  <a:srgbClr val="462300"/>
                </a:solidFill>
                <a:latin typeface="Arial" charset="0"/>
                <a:cs typeface="Arial" charset="0"/>
              </a:rPr>
              <a:t>Pos(Subs, S: string):byte</a:t>
            </a: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-  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возвравщает номер символа в строке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S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, с которого начинается включение в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S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подстроки 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subs</a:t>
            </a:r>
            <a:r>
              <a:rPr lang="ru-RU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.</a:t>
            </a:r>
            <a:r>
              <a:rPr lang="en-US" sz="1800" smtClean="0">
                <a:solidFill>
                  <a:srgbClr val="201F00"/>
                </a:solidFill>
                <a:latin typeface="Arial" charset="0"/>
                <a:cs typeface="Arial" charset="0"/>
              </a:rPr>
              <a:t>  </a:t>
            </a:r>
            <a:endParaRPr lang="ru-RU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  <a:p>
            <a:pPr marL="274638" indent="166688" algn="just">
              <a:lnSpc>
                <a:spcPct val="80000"/>
              </a:lnSpc>
            </a:pPr>
            <a:endParaRPr lang="ru-RU" sz="1800" smtClean="0">
              <a:solidFill>
                <a:srgbClr val="201F00"/>
              </a:solidFill>
              <a:latin typeface="Arial" charset="0"/>
              <a:cs typeface="Arial" charset="0"/>
            </a:endParaRPr>
          </a:p>
        </p:txBody>
      </p:sp>
      <p:sp>
        <p:nvSpPr>
          <p:cNvPr id="12292" name="Text Box 0"/>
          <p:cNvSpPr txBox="1">
            <a:spLocks noChangeArrowheads="1"/>
          </p:cNvSpPr>
          <p:nvPr/>
        </p:nvSpPr>
        <p:spPr bwMode="auto">
          <a:xfrm>
            <a:off x="1042988" y="0"/>
            <a:ext cx="7273925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989013" algn="l"/>
              </a:tabLst>
            </a:pPr>
            <a:r>
              <a:rPr lang="ru-RU" sz="2400">
                <a:solidFill>
                  <a:srgbClr val="201F00"/>
                </a:solidFill>
              </a:rPr>
              <a:t>Строковые процедуры и функции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57550" y="911225"/>
            <a:ext cx="4102100" cy="290513"/>
          </a:xfrm>
        </p:spPr>
        <p:txBody>
          <a:bodyPr/>
          <a:lstStyle/>
          <a:p>
            <a:pPr algn="ctr"/>
            <a:r>
              <a:rPr lang="ru-RU" b="1" smtClean="0"/>
              <a:t>Упражнения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484313"/>
            <a:ext cx="7429500" cy="3087687"/>
          </a:xfrm>
        </p:spPr>
        <p:txBody>
          <a:bodyPr/>
          <a:lstStyle/>
          <a:p>
            <a:pPr marL="609600" indent="-609600"/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1)  Дана строка символов, в которой  есть хотя бы одно вхождение '</a:t>
            </a:r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abc</a:t>
            </a:r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'.  Все вхождения </a:t>
            </a:r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'abc'</a:t>
            </a:r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 заменить  на </a:t>
            </a:r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 'def‘.</a:t>
            </a:r>
            <a:endParaRPr lang="ru-RU" smtClean="0">
              <a:solidFill>
                <a:srgbClr val="4A4800"/>
              </a:solidFill>
              <a:latin typeface="Arial" charset="0"/>
              <a:cs typeface="Arial" charset="0"/>
            </a:endParaRPr>
          </a:p>
          <a:p>
            <a:pPr marL="609600" indent="-609600"/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2</a:t>
            </a:r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) В заданном тексте все встретившиеся буквы '</a:t>
            </a:r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a</a:t>
            </a:r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'  удалить , а  буквы '</a:t>
            </a:r>
            <a:r>
              <a:rPr lang="en-US" smtClean="0">
                <a:solidFill>
                  <a:srgbClr val="4A4800"/>
                </a:solidFill>
                <a:latin typeface="Arial" charset="0"/>
                <a:cs typeface="Arial" charset="0"/>
              </a:rPr>
              <a:t>d</a:t>
            </a:r>
            <a:r>
              <a:rPr lang="ru-RU" smtClean="0">
                <a:solidFill>
                  <a:srgbClr val="4A4800"/>
                </a:solidFill>
                <a:latin typeface="Arial" charset="0"/>
                <a:cs typeface="Arial" charset="0"/>
              </a:rPr>
              <a:t>'   удвоить. </a:t>
            </a:r>
          </a:p>
          <a:p>
            <a:pPr marL="609600" indent="-609600">
              <a:buFontTx/>
              <a:buNone/>
            </a:pPr>
            <a:endParaRPr lang="ru-RU" smtClean="0">
              <a:solidFill>
                <a:srgbClr val="4A48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636838" y="142875"/>
            <a:ext cx="3870325" cy="290513"/>
          </a:xfrm>
        </p:spPr>
        <p:txBody>
          <a:bodyPr/>
          <a:lstStyle/>
          <a:p>
            <a:pPr algn="ctr"/>
            <a:r>
              <a:rPr lang="ru-RU" sz="2400" b="1" smtClean="0"/>
              <a:t>Решение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857250"/>
            <a:ext cx="7000875" cy="4778375"/>
          </a:xfrm>
          <a:ln>
            <a:solidFill>
              <a:srgbClr val="295200"/>
            </a:solidFill>
          </a:ln>
        </p:spPr>
        <p:txBody>
          <a:bodyPr/>
          <a:lstStyle/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program upr1;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 var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    i: byte;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	st, st1: string;	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begin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readln(st);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st1:='def';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for i:=1 to length(st)</a:t>
            </a: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do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   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if copy(st,i,3)='abc' then 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</a:t>
            </a: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	begin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	              delete(st,i,3);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	              insert(st1,st,i);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  </a:t>
            </a:r>
            <a:r>
              <a:rPr lang="ru-RU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  </a:t>
            </a: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end;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   writeln(st);</a:t>
            </a:r>
          </a:p>
          <a:p>
            <a:pPr marL="2149475" indent="-350838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462300"/>
                </a:solidFill>
                <a:latin typeface="Arial" charset="0"/>
                <a:cs typeface="Arial" charset="0"/>
              </a:rPr>
              <a:t>end.</a:t>
            </a:r>
            <a:endParaRPr lang="ru-RU" sz="2000" b="1" smtClean="0">
              <a:solidFill>
                <a:srgbClr val="4623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38" y="620713"/>
            <a:ext cx="7000875" cy="5510212"/>
          </a:xfrm>
        </p:spPr>
        <p:txBody>
          <a:bodyPr/>
          <a:lstStyle/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Program Upr_2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var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st,st1:string;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i:integer;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begin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write('st='); readln(st);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i:=1;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while  i&lt;= length(st) do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if st[i]='a' then   delete(st,i,1)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else 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if st[i]='d' then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 begin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    insert('d',st,i+1); 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    i:=i+2;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    end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       else i:=i+1;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writeln(st);</a:t>
            </a:r>
          </a:p>
          <a:p>
            <a:pPr indent="1635125">
              <a:lnSpc>
                <a:spcPct val="90000"/>
              </a:lnSpc>
              <a:buFontTx/>
              <a:buNone/>
            </a:pPr>
            <a:r>
              <a:rPr lang="en-US" sz="1800" b="1" smtClean="0">
                <a:solidFill>
                  <a:srgbClr val="201F00"/>
                </a:solidFill>
                <a:latin typeface="Arial" charset="0"/>
                <a:cs typeface="Arial" charset="0"/>
              </a:rPr>
              <a:t>end.</a:t>
            </a:r>
            <a:endParaRPr lang="ru-RU" sz="1800" b="1" smtClean="0">
              <a:solidFill>
                <a:srgbClr val="201F00"/>
              </a:solidFill>
              <a:latin typeface="Arial" charset="0"/>
              <a:cs typeface="Arial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636838" y="142875"/>
            <a:ext cx="3870325" cy="290513"/>
          </a:xfrm>
        </p:spPr>
        <p:txBody>
          <a:bodyPr/>
          <a:lstStyle/>
          <a:p>
            <a:pPr algn="ctr"/>
            <a:r>
              <a:rPr lang="ru-RU" sz="2400" b="1" smtClean="0"/>
              <a:t>Решение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139825"/>
          </a:xfrm>
        </p:spPr>
        <p:txBody>
          <a:bodyPr/>
          <a:lstStyle/>
          <a:p>
            <a:pPr algn="ctr"/>
            <a:r>
              <a:rPr lang="ru-RU" smtClean="0"/>
              <a:t> </a:t>
            </a:r>
            <a:r>
              <a:rPr lang="ru-RU" sz="1800" b="1" smtClean="0">
                <a:solidFill>
                  <a:srgbClr val="663300"/>
                </a:solidFill>
              </a:rPr>
              <a:t>Функции преобразования.</a:t>
            </a:r>
            <a:br>
              <a:rPr lang="ru-RU" sz="1800" b="1" smtClean="0">
                <a:solidFill>
                  <a:srgbClr val="663300"/>
                </a:solidFill>
              </a:rPr>
            </a:br>
            <a:r>
              <a:rPr lang="ru-RU" sz="1800" b="1" smtClean="0">
                <a:solidFill>
                  <a:srgbClr val="663300"/>
                </a:solidFill>
              </a:rPr>
              <a:t> Решение задач на перевод чисел из одной системы    счисления в другую</a:t>
            </a:r>
            <a:r>
              <a:rPr lang="ru-RU" sz="1800" b="1" i="1" smtClean="0">
                <a:solidFill>
                  <a:srgbClr val="663300"/>
                </a:solidFill>
              </a:rPr>
              <a:t>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1688" y="1333500"/>
            <a:ext cx="7540625" cy="4191000"/>
          </a:xfrm>
        </p:spPr>
        <p:txBody>
          <a:bodyPr/>
          <a:lstStyle/>
          <a:p>
            <a:r>
              <a:rPr lang="en-US" b="1" u="sng" smtClean="0">
                <a:latin typeface="Arial" charset="0"/>
                <a:cs typeface="Arial" charset="0"/>
              </a:rPr>
              <a:t>Str(ch:integer;,st:string;)</a:t>
            </a:r>
            <a:r>
              <a:rPr lang="en-US" smtClean="0">
                <a:latin typeface="Arial" charset="0"/>
                <a:cs typeface="Arial" charset="0"/>
              </a:rPr>
              <a:t> - </a:t>
            </a:r>
            <a:r>
              <a:rPr lang="ru-RU" smtClean="0">
                <a:latin typeface="Arial" charset="0"/>
                <a:cs typeface="Arial" charset="0"/>
              </a:rPr>
              <a:t>преобразование числового значения величины </a:t>
            </a:r>
            <a:r>
              <a:rPr lang="en-US" smtClean="0">
                <a:latin typeface="Arial" charset="0"/>
                <a:cs typeface="Arial" charset="0"/>
              </a:rPr>
              <a:t>ch </a:t>
            </a:r>
            <a:r>
              <a:rPr lang="ru-RU" smtClean="0">
                <a:latin typeface="Arial" charset="0"/>
                <a:cs typeface="Arial" charset="0"/>
              </a:rPr>
              <a:t> и помещение результата в строку</a:t>
            </a:r>
            <a:r>
              <a:rPr lang="en-US" smtClean="0">
                <a:latin typeface="Arial" charset="0"/>
                <a:cs typeface="Arial" charset="0"/>
              </a:rPr>
              <a:t>  st</a:t>
            </a:r>
            <a:r>
              <a:rPr lang="ru-RU" smtClean="0">
                <a:latin typeface="Arial" charset="0"/>
                <a:cs typeface="Arial" charset="0"/>
              </a:rPr>
              <a:t>. После </a:t>
            </a:r>
            <a:r>
              <a:rPr lang="en-US" smtClean="0">
                <a:latin typeface="Arial" charset="0"/>
                <a:cs typeface="Arial" charset="0"/>
              </a:rPr>
              <a:t>ch </a:t>
            </a:r>
            <a:r>
              <a:rPr lang="ru-RU" smtClean="0">
                <a:latin typeface="Arial" charset="0"/>
                <a:cs typeface="Arial" charset="0"/>
              </a:rPr>
              <a:t> можно записывать формат, аналогичный формату вывода. Если в формате указано недостаточное для вывода количество разрядов, поле вывода расширяется автоматически до нужной длины.</a:t>
            </a:r>
          </a:p>
          <a:p>
            <a:r>
              <a:rPr lang="ru-RU" smtClean="0">
                <a:latin typeface="Arial" charset="0"/>
                <a:cs typeface="Arial" charset="0"/>
              </a:rPr>
              <a:t>Например:  </a:t>
            </a:r>
            <a:endParaRPr lang="en-US" smtClean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ch= </a:t>
            </a:r>
            <a:r>
              <a:rPr lang="ru-RU" smtClean="0">
                <a:latin typeface="Arial" charset="0"/>
                <a:cs typeface="Arial" charset="0"/>
              </a:rPr>
              <a:t>3500</a:t>
            </a:r>
            <a:r>
              <a:rPr lang="en-US" smtClean="0">
                <a:latin typeface="Arial" charset="0"/>
                <a:cs typeface="Arial" charset="0"/>
              </a:rPr>
              <a:t>;   str( ch:6,st);   st='  3500';</a:t>
            </a:r>
          </a:p>
          <a:p>
            <a:pPr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ch=45789;  str(ch:3,st);     st='45789'.</a:t>
            </a: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5750"/>
          </a:xfrm>
        </p:spPr>
        <p:txBody>
          <a:bodyPr/>
          <a:lstStyle/>
          <a:p>
            <a:r>
              <a:rPr lang="en-US" b="1" u="sng" smtClean="0">
                <a:latin typeface="Arial" charset="0"/>
                <a:cs typeface="Arial" charset="0"/>
              </a:rPr>
              <a:t>Val(st:</a:t>
            </a:r>
            <a:r>
              <a:rPr lang="en-US" smtClean="0">
                <a:latin typeface="Arial" charset="0"/>
                <a:cs typeface="Arial" charset="0"/>
              </a:rPr>
              <a:t>string</a:t>
            </a:r>
            <a:r>
              <a:rPr lang="en-US" b="1" u="sng" smtClean="0">
                <a:latin typeface="Arial" charset="0"/>
                <a:cs typeface="Arial" charset="0"/>
              </a:rPr>
              <a:t>;,ch:</a:t>
            </a:r>
            <a:r>
              <a:rPr lang="en-US" smtClean="0">
                <a:latin typeface="Arial" charset="0"/>
                <a:cs typeface="Arial" charset="0"/>
              </a:rPr>
              <a:t>integer</a:t>
            </a:r>
            <a:r>
              <a:rPr lang="en-US" b="1" u="sng" smtClean="0">
                <a:latin typeface="Arial" charset="0"/>
                <a:cs typeface="Arial" charset="0"/>
              </a:rPr>
              <a:t>;,code:</a:t>
            </a:r>
            <a:r>
              <a:rPr lang="en-US" smtClean="0">
                <a:latin typeface="Arial" charset="0"/>
                <a:cs typeface="Arial" charset="0"/>
              </a:rPr>
              <a:t>integer</a:t>
            </a:r>
            <a:r>
              <a:rPr lang="en-US" b="1" u="sng" smtClean="0">
                <a:latin typeface="Arial" charset="0"/>
                <a:cs typeface="Arial" charset="0"/>
              </a:rPr>
              <a:t>;)</a:t>
            </a:r>
            <a:r>
              <a:rPr lang="en-US" smtClean="0">
                <a:latin typeface="Arial" charset="0"/>
                <a:cs typeface="Arial" charset="0"/>
              </a:rPr>
              <a:t> - </a:t>
            </a:r>
            <a:r>
              <a:rPr lang="ru-RU" smtClean="0">
                <a:latin typeface="Arial" charset="0"/>
                <a:cs typeface="Arial" charset="0"/>
              </a:rPr>
              <a:t> преобразует  значение </a:t>
            </a:r>
            <a:r>
              <a:rPr lang="en-US" smtClean="0">
                <a:latin typeface="Arial" charset="0"/>
                <a:cs typeface="Arial" charset="0"/>
              </a:rPr>
              <a:t>st </a:t>
            </a:r>
            <a:r>
              <a:rPr lang="ru-RU" smtClean="0">
                <a:latin typeface="Arial" charset="0"/>
                <a:cs typeface="Arial" charset="0"/>
              </a:rPr>
              <a:t> и помещает результат в</a:t>
            </a:r>
            <a:r>
              <a:rPr lang="en-US" smtClean="0">
                <a:latin typeface="Arial" charset="0"/>
                <a:cs typeface="Arial" charset="0"/>
              </a:rPr>
              <a:t> ch </a:t>
            </a:r>
            <a:r>
              <a:rPr lang="ru-RU" smtClean="0">
                <a:latin typeface="Arial" charset="0"/>
                <a:cs typeface="Arial" charset="0"/>
              </a:rPr>
              <a:t>. Значение </a:t>
            </a:r>
            <a:r>
              <a:rPr lang="en-US" smtClean="0">
                <a:latin typeface="Arial" charset="0"/>
                <a:cs typeface="Arial" charset="0"/>
              </a:rPr>
              <a:t>  st </a:t>
            </a:r>
            <a:r>
              <a:rPr lang="ru-RU" smtClean="0">
                <a:latin typeface="Arial" charset="0"/>
                <a:cs typeface="Arial" charset="0"/>
              </a:rPr>
              <a:t> не должно содержать незначащих пробелов в начале и в конце. </a:t>
            </a:r>
            <a:r>
              <a:rPr lang="en-US" smtClean="0">
                <a:latin typeface="Arial" charset="0"/>
                <a:cs typeface="Arial" charset="0"/>
              </a:rPr>
              <a:t>Code  </a:t>
            </a:r>
            <a:r>
              <a:rPr lang="ru-RU" smtClean="0">
                <a:latin typeface="Arial" charset="0"/>
                <a:cs typeface="Arial" charset="0"/>
              </a:rPr>
              <a:t>- целочисленная переменная. Если в операции преобразования ошибки не обнаружено, значение </a:t>
            </a:r>
            <a:r>
              <a:rPr lang="en-US" smtClean="0">
                <a:latin typeface="Arial" charset="0"/>
                <a:cs typeface="Arial" charset="0"/>
              </a:rPr>
              <a:t> code</a:t>
            </a:r>
            <a:r>
              <a:rPr lang="ru-RU" smtClean="0">
                <a:latin typeface="Arial" charset="0"/>
                <a:cs typeface="Arial" charset="0"/>
              </a:rPr>
              <a:t> равно нулю, если ошибка обнаружена ( например, литерное значение переводится в цифровое ), </a:t>
            </a:r>
            <a:r>
              <a:rPr lang="en-US" smtClean="0">
                <a:latin typeface="Arial" charset="0"/>
                <a:cs typeface="Arial" charset="0"/>
              </a:rPr>
              <a:t>  code </a:t>
            </a:r>
            <a:r>
              <a:rPr lang="ru-RU" smtClean="0">
                <a:latin typeface="Arial" charset="0"/>
                <a:cs typeface="Arial" charset="0"/>
              </a:rPr>
              <a:t> будет содержать номер позиции первого ошибочного символа , а значение </a:t>
            </a:r>
            <a:r>
              <a:rPr lang="en-US" smtClean="0">
                <a:latin typeface="Arial" charset="0"/>
                <a:cs typeface="Arial" charset="0"/>
              </a:rPr>
              <a:t> ch</a:t>
            </a:r>
            <a:r>
              <a:rPr lang="ru-RU" smtClean="0">
                <a:latin typeface="Arial" charset="0"/>
                <a:cs typeface="Arial" charset="0"/>
              </a:rPr>
              <a:t> не определенно. </a:t>
            </a:r>
          </a:p>
          <a:p>
            <a:r>
              <a:rPr lang="ru-RU" smtClean="0">
                <a:latin typeface="Arial" charset="0"/>
                <a:cs typeface="Arial" charset="0"/>
              </a:rPr>
              <a:t>Например:</a:t>
            </a:r>
            <a:endParaRPr lang="en-US" smtClean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 st='6500'; Val(st,ch,code); ch= 6500; code=0;</a:t>
            </a:r>
          </a:p>
          <a:p>
            <a:pPr>
              <a:buFontTx/>
              <a:buNone/>
            </a:pPr>
            <a:r>
              <a:rPr lang="en-US" smtClean="0">
                <a:latin typeface="Arial" charset="0"/>
                <a:cs typeface="Arial" charset="0"/>
              </a:rPr>
              <a:t>   st='34,01'; val(st,ch,code);  ch </a:t>
            </a:r>
            <a:r>
              <a:rPr lang="ru-RU" smtClean="0">
                <a:latin typeface="Arial" charset="0"/>
                <a:cs typeface="Arial" charset="0"/>
              </a:rPr>
              <a:t>не определенно; </a:t>
            </a:r>
            <a:r>
              <a:rPr lang="en-US" smtClean="0">
                <a:latin typeface="Arial" charset="0"/>
                <a:cs typeface="Arial" charset="0"/>
              </a:rPr>
              <a:t>code=3.</a:t>
            </a: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нового учебного года">
  <a:themeElements>
    <a:clrScheme name="Презентация нового учебного года 1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Презентация нового учебного года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резентация нового учебного года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нового учебного года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нового учебного года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бизнес-плана">
  <a:themeElements>
    <a:clrScheme name="Презентация бизнес-плана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Презентация бизнес-план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резентация бизнес-плана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бизнес-плана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бизнес-плана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бизнес-плана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Шаблон оформления с коринфскими колоннами">
  <a:themeElements>
    <a:clrScheme name="Шаблон оформления с коринфскими колоннами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Шаблон оформления с коринфскими колоннами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 оформления с коринфскими колоннам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Шаблон схемы книгохранилища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Компьютер</Template>
  <TotalTime>589</TotalTime>
  <Words>850</Words>
  <Application>Microsoft PowerPoint</Application>
  <PresentationFormat>Экран (4:3)</PresentationFormat>
  <Paragraphs>119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Arial</vt:lpstr>
      <vt:lpstr>Verdana</vt:lpstr>
      <vt:lpstr>Calibri</vt:lpstr>
      <vt:lpstr>Tahoma</vt:lpstr>
      <vt:lpstr>Palatino Linotype</vt:lpstr>
      <vt:lpstr>Century Gothic</vt:lpstr>
      <vt:lpstr>Times New Roman</vt:lpstr>
      <vt:lpstr>Wingdings</vt:lpstr>
      <vt:lpstr>Презентация нового учебного года</vt:lpstr>
      <vt:lpstr>Презентация бизнес-плана</vt:lpstr>
      <vt:lpstr>Шаблон оформления с коринфскими колоннами</vt:lpstr>
      <vt:lpstr>Шаблон схемы книгохранилища</vt:lpstr>
      <vt:lpstr> Работа со строками. </vt:lpstr>
      <vt:lpstr>Типы строковых данных</vt:lpstr>
      <vt:lpstr>Операции над строками</vt:lpstr>
      <vt:lpstr>  </vt:lpstr>
      <vt:lpstr>Упражнения</vt:lpstr>
      <vt:lpstr>Решение</vt:lpstr>
      <vt:lpstr>Решение</vt:lpstr>
      <vt:lpstr> Функции преобразования.  Решение задач на перевод чисел из одной системы    счисления в другую.</vt:lpstr>
      <vt:lpstr>Слайд 9</vt:lpstr>
      <vt:lpstr>Перевод чисел из десятичной системы счисления в двоичную (фрагмент программы)</vt:lpstr>
      <vt:lpstr>Перевод чисел из двоичной системы в десятичную </vt:lpstr>
      <vt:lpstr>Дом.задание</vt:lpstr>
      <vt:lpstr>Слайд 13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Строковые процедуры и функции. </dc:title>
  <dc:creator>eddie</dc:creator>
  <cp:lastModifiedBy>eddie</cp:lastModifiedBy>
  <cp:revision>19</cp:revision>
  <dcterms:created xsi:type="dcterms:W3CDTF">2008-09-15T10:18:43Z</dcterms:created>
  <dcterms:modified xsi:type="dcterms:W3CDTF">2013-01-05T22:16:38Z</dcterms:modified>
</cp:coreProperties>
</file>