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7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605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/>
          <p:nvPr userDrawn="1"/>
        </p:nvSpPr>
        <p:spPr>
          <a:xfrm>
            <a:off x="3214688" y="0"/>
            <a:ext cx="25717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54CAF-FF84-44E3-BF0D-E75A4553395F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8CC79-8DDB-4BE0-BD85-F06D39AF1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0F807-070C-4C49-8477-E21EFBF84B24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89732-C5F7-47AC-ADCA-20E8F5EECF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B5FCB-5CD0-424B-8450-8E0BB4A8D711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457A5-F154-4881-A6A7-348A93D2FF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7715E-FD7E-490F-8257-7C45E568764C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4EBAA-DAF7-480B-8B57-BE52CCDD0E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3BE5B-0688-4EF5-8515-2E32B1CFDB5D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FFDDB-2D3C-4149-AC16-BFD3053A15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88E5B-BA92-4FCF-9711-EC62AE5FEBB4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911C9-A857-4C42-94BA-B805B7BE30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A6A32-14AE-409D-B5BE-5543DC031ED8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E8D9D-E426-4ADB-8FDB-7AD22ACCD5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26612-6C31-43F7-A063-A503A93C6C6F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91D03-477C-4E58-969C-FC710193D3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9C1D9-225F-414E-9917-0B95D96D431D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B5045-0370-4F81-B36A-3F19FF15F3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C62CF-0BCA-4415-86A5-4F659C68D5E4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B66A1-D823-4F35-8F53-CF9E96FA97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EBC71-88A2-4714-8B93-67D03A9DCA5D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E8830-6EDB-4D92-9945-2942C344E3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8625" y="0"/>
            <a:ext cx="82296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14375" y="831850"/>
            <a:ext cx="7715250" cy="531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C6EFCC-AD10-4A93-B9C0-ABAACD84503F}" type="datetimeFigureOut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D4F4DB-8134-44FB-95C6-E68B72BD77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684213" y="2133600"/>
            <a:ext cx="7772400" cy="1470025"/>
          </a:xfrm>
        </p:spPr>
        <p:txBody>
          <a:bodyPr/>
          <a:lstStyle/>
          <a:p>
            <a:r>
              <a:rPr lang="uk-UA" b="1" smtClean="0"/>
              <a:t>“ Трапеция. </a:t>
            </a:r>
            <a:br>
              <a:rPr lang="uk-UA" b="1" smtClean="0"/>
            </a:br>
            <a:r>
              <a:rPr lang="uk-UA" b="1" smtClean="0"/>
              <a:t>Средняя линия трапеции”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5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4000" smtClean="0"/>
              <a:t>№ 8</a:t>
            </a:r>
            <a:endParaRPr lang="uk-UA" sz="4000" smtClean="0"/>
          </a:p>
        </p:txBody>
      </p:sp>
      <p:sp>
        <p:nvSpPr>
          <p:cNvPr id="2255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uk-UA" smtClean="0"/>
          </a:p>
        </p:txBody>
      </p:sp>
      <p:pic>
        <p:nvPicPr>
          <p:cNvPr id="22558" name="Picture 4" descr="7F01676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692150"/>
            <a:ext cx="7991475" cy="546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59" name="Text Box 5"/>
          <p:cNvSpPr txBox="1">
            <a:spLocks noChangeArrowheads="1"/>
          </p:cNvSpPr>
          <p:nvPr/>
        </p:nvSpPr>
        <p:spPr bwMode="auto">
          <a:xfrm>
            <a:off x="1311275" y="53213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</a:t>
            </a:r>
            <a:endParaRPr lang="uk-UA"/>
          </a:p>
        </p:txBody>
      </p:sp>
      <p:sp>
        <p:nvSpPr>
          <p:cNvPr id="22560" name="Text Box 6"/>
          <p:cNvSpPr txBox="1">
            <a:spLocks noChangeArrowheads="1"/>
          </p:cNvSpPr>
          <p:nvPr/>
        </p:nvSpPr>
        <p:spPr bwMode="auto">
          <a:xfrm>
            <a:off x="1239838" y="208121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</a:t>
            </a:r>
            <a:endParaRPr lang="uk-UA"/>
          </a:p>
        </p:txBody>
      </p:sp>
      <p:sp>
        <p:nvSpPr>
          <p:cNvPr id="22561" name="Text Box 7"/>
          <p:cNvSpPr txBox="1">
            <a:spLocks noChangeArrowheads="1"/>
          </p:cNvSpPr>
          <p:nvPr/>
        </p:nvSpPr>
        <p:spPr bwMode="auto">
          <a:xfrm>
            <a:off x="3327400" y="2081213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  <a:endParaRPr lang="uk-UA"/>
          </a:p>
        </p:txBody>
      </p:sp>
      <p:sp>
        <p:nvSpPr>
          <p:cNvPr id="22562" name="Text Box 8"/>
          <p:cNvSpPr txBox="1">
            <a:spLocks noChangeArrowheads="1"/>
          </p:cNvSpPr>
          <p:nvPr/>
        </p:nvSpPr>
        <p:spPr bwMode="auto">
          <a:xfrm>
            <a:off x="5487988" y="53213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  <a:endParaRPr lang="uk-UA"/>
          </a:p>
        </p:txBody>
      </p:sp>
      <p:sp>
        <p:nvSpPr>
          <p:cNvPr id="22563" name="Text Box 9"/>
          <p:cNvSpPr txBox="1">
            <a:spLocks noChangeArrowheads="1"/>
          </p:cNvSpPr>
          <p:nvPr/>
        </p:nvSpPr>
        <p:spPr bwMode="auto">
          <a:xfrm>
            <a:off x="3132138" y="350043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О</a:t>
            </a:r>
            <a:endParaRPr lang="uk-UA"/>
          </a:p>
        </p:txBody>
      </p:sp>
      <p:sp>
        <p:nvSpPr>
          <p:cNvPr id="22564" name="Text Box 10"/>
          <p:cNvSpPr txBox="1">
            <a:spLocks noChangeArrowheads="1"/>
          </p:cNvSpPr>
          <p:nvPr/>
        </p:nvSpPr>
        <p:spPr bwMode="auto">
          <a:xfrm>
            <a:off x="1239838" y="359251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М</a:t>
            </a:r>
            <a:endParaRPr lang="uk-UA"/>
          </a:p>
        </p:txBody>
      </p:sp>
      <p:sp>
        <p:nvSpPr>
          <p:cNvPr id="22565" name="Text Box 11"/>
          <p:cNvSpPr txBox="1">
            <a:spLocks noChangeArrowheads="1"/>
          </p:cNvSpPr>
          <p:nvPr/>
        </p:nvSpPr>
        <p:spPr bwMode="auto">
          <a:xfrm>
            <a:off x="4408488" y="3521075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</a:t>
            </a:r>
            <a:endParaRPr lang="uk-UA"/>
          </a:p>
        </p:txBody>
      </p:sp>
      <p:sp>
        <p:nvSpPr>
          <p:cNvPr id="22566" name="Text Box 12"/>
          <p:cNvSpPr txBox="1">
            <a:spLocks noChangeArrowheads="1"/>
          </p:cNvSpPr>
          <p:nvPr/>
        </p:nvSpPr>
        <p:spPr bwMode="auto">
          <a:xfrm>
            <a:off x="5775325" y="2800350"/>
            <a:ext cx="857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МР - ?</a:t>
            </a:r>
            <a:endParaRPr lang="uk-UA"/>
          </a:p>
        </p:txBody>
      </p:sp>
      <p:sp>
        <p:nvSpPr>
          <p:cNvPr id="22567" name="Text Box 13"/>
          <p:cNvSpPr txBox="1">
            <a:spLocks noChangeArrowheads="1"/>
          </p:cNvSpPr>
          <p:nvPr/>
        </p:nvSpPr>
        <p:spPr bwMode="auto">
          <a:xfrm>
            <a:off x="3111500" y="53213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Н</a:t>
            </a:r>
            <a:endParaRPr lang="uk-UA"/>
          </a:p>
        </p:txBody>
      </p:sp>
      <p:sp>
        <p:nvSpPr>
          <p:cNvPr id="22568" name="Line 22"/>
          <p:cNvSpPr>
            <a:spLocks noChangeShapeType="1"/>
          </p:cNvSpPr>
          <p:nvPr/>
        </p:nvSpPr>
        <p:spPr bwMode="auto">
          <a:xfrm>
            <a:off x="3419475" y="51577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22569" name="Line 23"/>
          <p:cNvSpPr>
            <a:spLocks noChangeShapeType="1"/>
          </p:cNvSpPr>
          <p:nvPr/>
        </p:nvSpPr>
        <p:spPr bwMode="auto">
          <a:xfrm>
            <a:off x="3635375" y="5157788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22570" name="Text Box 24"/>
          <p:cNvSpPr txBox="1">
            <a:spLocks noChangeArrowheads="1"/>
          </p:cNvSpPr>
          <p:nvPr/>
        </p:nvSpPr>
        <p:spPr bwMode="auto">
          <a:xfrm>
            <a:off x="2463800" y="53213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8</a:t>
            </a:r>
            <a:endParaRPr lang="uk-UA"/>
          </a:p>
        </p:txBody>
      </p:sp>
      <p:sp>
        <p:nvSpPr>
          <p:cNvPr id="22571" name="Text Box 25"/>
          <p:cNvSpPr txBox="1">
            <a:spLocks noChangeArrowheads="1"/>
          </p:cNvSpPr>
          <p:nvPr/>
        </p:nvSpPr>
        <p:spPr bwMode="auto">
          <a:xfrm>
            <a:off x="4551363" y="52482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/>
          </a:p>
        </p:txBody>
      </p:sp>
      <p:sp>
        <p:nvSpPr>
          <p:cNvPr id="22572" name="Text Box 26"/>
          <p:cNvSpPr txBox="1">
            <a:spLocks noChangeArrowheads="1"/>
          </p:cNvSpPr>
          <p:nvPr/>
        </p:nvSpPr>
        <p:spPr bwMode="auto">
          <a:xfrm>
            <a:off x="4335463" y="53213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12</a:t>
            </a: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4000" smtClean="0"/>
              <a:t>№ 9</a:t>
            </a:r>
            <a:endParaRPr lang="uk-UA" sz="4000" smtClean="0"/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uk-UA" smtClean="0"/>
          </a:p>
        </p:txBody>
      </p:sp>
      <p:pic>
        <p:nvPicPr>
          <p:cNvPr id="23555" name="Picture 4" descr="C409D9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692150"/>
            <a:ext cx="8281988" cy="572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1023938" y="53213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</a:t>
            </a:r>
            <a:endParaRPr lang="uk-UA"/>
          </a:p>
        </p:txBody>
      </p:sp>
      <p:sp>
        <p:nvSpPr>
          <p:cNvPr id="23557" name="Text Box 6"/>
          <p:cNvSpPr txBox="1">
            <a:spLocks noChangeArrowheads="1"/>
          </p:cNvSpPr>
          <p:nvPr/>
        </p:nvSpPr>
        <p:spPr bwMode="auto">
          <a:xfrm>
            <a:off x="1671638" y="208121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</a:t>
            </a:r>
            <a:endParaRPr lang="uk-UA"/>
          </a:p>
        </p:txBody>
      </p:sp>
      <p:sp>
        <p:nvSpPr>
          <p:cNvPr id="23558" name="Text Box 7"/>
          <p:cNvSpPr txBox="1">
            <a:spLocks noChangeArrowheads="1"/>
          </p:cNvSpPr>
          <p:nvPr/>
        </p:nvSpPr>
        <p:spPr bwMode="auto">
          <a:xfrm>
            <a:off x="3687763" y="2081213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  <a:endParaRPr lang="uk-UA"/>
          </a:p>
        </p:txBody>
      </p:sp>
      <p:sp>
        <p:nvSpPr>
          <p:cNvPr id="23559" name="Text Box 8"/>
          <p:cNvSpPr txBox="1">
            <a:spLocks noChangeArrowheads="1"/>
          </p:cNvSpPr>
          <p:nvPr/>
        </p:nvSpPr>
        <p:spPr bwMode="auto">
          <a:xfrm>
            <a:off x="5272088" y="5248275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  <a:endParaRPr lang="uk-UA"/>
          </a:p>
        </p:txBody>
      </p:sp>
      <p:sp>
        <p:nvSpPr>
          <p:cNvPr id="23560" name="Text Box 9"/>
          <p:cNvSpPr txBox="1">
            <a:spLocks noChangeArrowheads="1"/>
          </p:cNvSpPr>
          <p:nvPr/>
        </p:nvSpPr>
        <p:spPr bwMode="auto">
          <a:xfrm>
            <a:off x="1384300" y="359251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</a:t>
            </a:r>
            <a:endParaRPr lang="uk-UA"/>
          </a:p>
        </p:txBody>
      </p:sp>
      <p:sp>
        <p:nvSpPr>
          <p:cNvPr id="23561" name="Text Box 10"/>
          <p:cNvSpPr txBox="1">
            <a:spLocks noChangeArrowheads="1"/>
          </p:cNvSpPr>
          <p:nvPr/>
        </p:nvSpPr>
        <p:spPr bwMode="auto">
          <a:xfrm>
            <a:off x="4427538" y="357346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</a:t>
            </a:r>
            <a:endParaRPr lang="uk-UA"/>
          </a:p>
        </p:txBody>
      </p:sp>
      <p:sp>
        <p:nvSpPr>
          <p:cNvPr id="23562" name="Text Box 11"/>
          <p:cNvSpPr txBox="1">
            <a:spLocks noChangeArrowheads="1"/>
          </p:cNvSpPr>
          <p:nvPr/>
        </p:nvSpPr>
        <p:spPr bwMode="auto">
          <a:xfrm>
            <a:off x="2679700" y="208121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14</a:t>
            </a:r>
            <a:endParaRPr lang="uk-UA"/>
          </a:p>
        </p:txBody>
      </p:sp>
      <p:sp>
        <p:nvSpPr>
          <p:cNvPr id="23563" name="Text Box 12"/>
          <p:cNvSpPr txBox="1">
            <a:spLocks noChangeArrowheads="1"/>
          </p:cNvSpPr>
          <p:nvPr/>
        </p:nvSpPr>
        <p:spPr bwMode="auto">
          <a:xfrm>
            <a:off x="2679700" y="5392738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18</a:t>
            </a:r>
            <a:endParaRPr lang="uk-UA"/>
          </a:p>
        </p:txBody>
      </p:sp>
      <p:sp>
        <p:nvSpPr>
          <p:cNvPr id="23564" name="Text Box 13"/>
          <p:cNvSpPr txBox="1">
            <a:spLocks noChangeArrowheads="1"/>
          </p:cNvSpPr>
          <p:nvPr/>
        </p:nvSpPr>
        <p:spPr bwMode="auto">
          <a:xfrm>
            <a:off x="5992813" y="3232150"/>
            <a:ext cx="84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</a:t>
            </a:r>
            <a:r>
              <a:rPr lang="en-US"/>
              <a:t>Q</a:t>
            </a:r>
            <a:r>
              <a:rPr lang="ru-RU"/>
              <a:t> - ?</a:t>
            </a: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4000" smtClean="0"/>
              <a:t>№ 10</a:t>
            </a:r>
            <a:endParaRPr lang="uk-UA" sz="4000" smtClean="0"/>
          </a:p>
        </p:txBody>
      </p:sp>
      <p:pic>
        <p:nvPicPr>
          <p:cNvPr id="24578" name="Picture 4" descr="C409D903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765175"/>
            <a:ext cx="7715250" cy="5183188"/>
          </a:xfrm>
        </p:spPr>
      </p:pic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1311275" y="496093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</a:t>
            </a:r>
            <a:endParaRPr lang="uk-UA"/>
          </a:p>
        </p:txBody>
      </p:sp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1887538" y="208121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</a:t>
            </a:r>
            <a:endParaRPr lang="uk-UA"/>
          </a:p>
        </p:txBody>
      </p:sp>
      <p:sp>
        <p:nvSpPr>
          <p:cNvPr id="24581" name="Text Box 8"/>
          <p:cNvSpPr txBox="1">
            <a:spLocks noChangeArrowheads="1"/>
          </p:cNvSpPr>
          <p:nvPr/>
        </p:nvSpPr>
        <p:spPr bwMode="auto">
          <a:xfrm>
            <a:off x="3708400" y="2060575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  <a:endParaRPr lang="uk-UA"/>
          </a:p>
        </p:txBody>
      </p:sp>
      <p:sp>
        <p:nvSpPr>
          <p:cNvPr id="24582" name="Text Box 9"/>
          <p:cNvSpPr txBox="1">
            <a:spLocks noChangeArrowheads="1"/>
          </p:cNvSpPr>
          <p:nvPr/>
        </p:nvSpPr>
        <p:spPr bwMode="auto">
          <a:xfrm>
            <a:off x="5127625" y="5032375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  <a:endParaRPr lang="uk-UA"/>
          </a:p>
        </p:txBody>
      </p:sp>
      <p:sp>
        <p:nvSpPr>
          <p:cNvPr id="24583" name="Text Box 10"/>
          <p:cNvSpPr txBox="1">
            <a:spLocks noChangeArrowheads="1"/>
          </p:cNvSpPr>
          <p:nvPr/>
        </p:nvSpPr>
        <p:spPr bwMode="auto">
          <a:xfrm>
            <a:off x="1600200" y="337661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М</a:t>
            </a:r>
            <a:endParaRPr lang="uk-UA"/>
          </a:p>
        </p:txBody>
      </p:sp>
      <p:sp>
        <p:nvSpPr>
          <p:cNvPr id="24584" name="Text Box 11"/>
          <p:cNvSpPr txBox="1">
            <a:spLocks noChangeArrowheads="1"/>
          </p:cNvSpPr>
          <p:nvPr/>
        </p:nvSpPr>
        <p:spPr bwMode="auto">
          <a:xfrm>
            <a:off x="4551363" y="337661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</a:t>
            </a:r>
            <a:endParaRPr lang="uk-UA"/>
          </a:p>
        </p:txBody>
      </p:sp>
      <p:sp>
        <p:nvSpPr>
          <p:cNvPr id="24585" name="Text Box 12"/>
          <p:cNvSpPr txBox="1">
            <a:spLocks noChangeArrowheads="1"/>
          </p:cNvSpPr>
          <p:nvPr/>
        </p:nvSpPr>
        <p:spPr bwMode="auto">
          <a:xfrm>
            <a:off x="5795963" y="2924175"/>
            <a:ext cx="17145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ВС : А</a:t>
            </a:r>
            <a:r>
              <a:rPr lang="en-US"/>
              <a:t>D</a:t>
            </a:r>
            <a:r>
              <a:rPr lang="ru-RU"/>
              <a:t> = 2 : 7</a:t>
            </a:r>
          </a:p>
          <a:p>
            <a:endParaRPr lang="ru-RU"/>
          </a:p>
          <a:p>
            <a:endParaRPr lang="ru-RU"/>
          </a:p>
          <a:p>
            <a:endParaRPr lang="ru-RU"/>
          </a:p>
          <a:p>
            <a:r>
              <a:rPr lang="ru-RU"/>
              <a:t>ВС, А</a:t>
            </a:r>
            <a:r>
              <a:rPr lang="en-US"/>
              <a:t>D</a:t>
            </a:r>
            <a:r>
              <a:rPr lang="ru-RU"/>
              <a:t> - ?</a:t>
            </a:r>
            <a:endParaRPr lang="uk-UA"/>
          </a:p>
        </p:txBody>
      </p:sp>
      <p:sp>
        <p:nvSpPr>
          <p:cNvPr id="24586" name="Text Box 13"/>
          <p:cNvSpPr txBox="1">
            <a:spLocks noChangeArrowheads="1"/>
          </p:cNvSpPr>
          <p:nvPr/>
        </p:nvSpPr>
        <p:spPr bwMode="auto">
          <a:xfrm>
            <a:off x="2967038" y="3305175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45</a:t>
            </a: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4000" smtClean="0"/>
              <a:t>№ 11</a:t>
            </a:r>
            <a:endParaRPr lang="uk-UA" sz="4000" smtClean="0"/>
          </a:p>
        </p:txBody>
      </p:sp>
      <p:pic>
        <p:nvPicPr>
          <p:cNvPr id="25602" name="Picture 4" descr="C409D903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908050"/>
            <a:ext cx="7715250" cy="5092700"/>
          </a:xfrm>
        </p:spPr>
      </p:pic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3111500" y="344805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12</a:t>
            </a:r>
            <a:endParaRPr lang="uk-UA"/>
          </a:p>
        </p:txBody>
      </p:sp>
      <p:sp>
        <p:nvSpPr>
          <p:cNvPr id="25604" name="Text Box 6"/>
          <p:cNvSpPr txBox="1">
            <a:spLocks noChangeArrowheads="1"/>
          </p:cNvSpPr>
          <p:nvPr/>
        </p:nvSpPr>
        <p:spPr bwMode="auto">
          <a:xfrm>
            <a:off x="3184525" y="4960938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15</a:t>
            </a:r>
            <a:endParaRPr lang="uk-UA"/>
          </a:p>
        </p:txBody>
      </p:sp>
      <p:sp>
        <p:nvSpPr>
          <p:cNvPr id="25605" name="Text Box 7"/>
          <p:cNvSpPr txBox="1">
            <a:spLocks noChangeArrowheads="1"/>
          </p:cNvSpPr>
          <p:nvPr/>
        </p:nvSpPr>
        <p:spPr bwMode="auto">
          <a:xfrm>
            <a:off x="1743075" y="3448050"/>
            <a:ext cx="37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М</a:t>
            </a:r>
            <a:endParaRPr lang="uk-UA"/>
          </a:p>
        </p:txBody>
      </p:sp>
      <p:sp>
        <p:nvSpPr>
          <p:cNvPr id="25606" name="Text Box 8"/>
          <p:cNvSpPr txBox="1">
            <a:spLocks noChangeArrowheads="1"/>
          </p:cNvSpPr>
          <p:nvPr/>
        </p:nvSpPr>
        <p:spPr bwMode="auto">
          <a:xfrm>
            <a:off x="4624388" y="337661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</a:t>
            </a:r>
            <a:endParaRPr lang="uk-UA"/>
          </a:p>
        </p:txBody>
      </p:sp>
      <p:sp>
        <p:nvSpPr>
          <p:cNvPr id="25607" name="Text Box 9"/>
          <p:cNvSpPr txBox="1">
            <a:spLocks noChangeArrowheads="1"/>
          </p:cNvSpPr>
          <p:nvPr/>
        </p:nvSpPr>
        <p:spPr bwMode="auto">
          <a:xfrm>
            <a:off x="1455738" y="496093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</a:t>
            </a:r>
            <a:endParaRPr lang="uk-UA"/>
          </a:p>
        </p:txBody>
      </p:sp>
      <p:sp>
        <p:nvSpPr>
          <p:cNvPr id="25608" name="Text Box 10"/>
          <p:cNvSpPr txBox="1">
            <a:spLocks noChangeArrowheads="1"/>
          </p:cNvSpPr>
          <p:nvPr/>
        </p:nvSpPr>
        <p:spPr bwMode="auto">
          <a:xfrm>
            <a:off x="1958975" y="215265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</a:t>
            </a:r>
            <a:endParaRPr lang="uk-UA"/>
          </a:p>
        </p:txBody>
      </p:sp>
      <p:sp>
        <p:nvSpPr>
          <p:cNvPr id="25609" name="Text Box 11"/>
          <p:cNvSpPr txBox="1">
            <a:spLocks noChangeArrowheads="1"/>
          </p:cNvSpPr>
          <p:nvPr/>
        </p:nvSpPr>
        <p:spPr bwMode="auto">
          <a:xfrm>
            <a:off x="3832225" y="2081213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  <a:endParaRPr lang="uk-UA"/>
          </a:p>
        </p:txBody>
      </p:sp>
      <p:sp>
        <p:nvSpPr>
          <p:cNvPr id="25610" name="Text Box 12"/>
          <p:cNvSpPr txBox="1">
            <a:spLocks noChangeArrowheads="1"/>
          </p:cNvSpPr>
          <p:nvPr/>
        </p:nvSpPr>
        <p:spPr bwMode="auto">
          <a:xfrm>
            <a:off x="5487988" y="496093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  <a:endParaRPr lang="uk-UA"/>
          </a:p>
        </p:txBody>
      </p:sp>
      <p:sp>
        <p:nvSpPr>
          <p:cNvPr id="25611" name="Text Box 13"/>
          <p:cNvSpPr txBox="1">
            <a:spLocks noChangeArrowheads="1"/>
          </p:cNvSpPr>
          <p:nvPr/>
        </p:nvSpPr>
        <p:spPr bwMode="auto">
          <a:xfrm>
            <a:off x="5919788" y="3160713"/>
            <a:ext cx="83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ВС - ?</a:t>
            </a: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654050"/>
          </a:xfrm>
        </p:spPr>
        <p:txBody>
          <a:bodyPr/>
          <a:lstStyle/>
          <a:p>
            <a:pPr algn="l" eaLnBrk="1" hangingPunct="1"/>
            <a:r>
              <a:rPr lang="ru-RU" sz="4000" smtClean="0"/>
              <a:t>№ 12</a:t>
            </a:r>
            <a:endParaRPr lang="uk-UA" sz="4000" smtClean="0"/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uk-UA" smtClean="0"/>
          </a:p>
        </p:txBody>
      </p:sp>
      <p:pic>
        <p:nvPicPr>
          <p:cNvPr id="26627" name="Picture 4" descr="B23EBD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765175"/>
            <a:ext cx="7993062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1095375" y="53213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</a:t>
            </a:r>
            <a:endParaRPr lang="uk-UA"/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1671638" y="2873375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</a:t>
            </a:r>
            <a:endParaRPr lang="uk-UA"/>
          </a:p>
        </p:txBody>
      </p:sp>
      <p:sp>
        <p:nvSpPr>
          <p:cNvPr id="26630" name="Text Box 7"/>
          <p:cNvSpPr txBox="1">
            <a:spLocks noChangeArrowheads="1"/>
          </p:cNvSpPr>
          <p:nvPr/>
        </p:nvSpPr>
        <p:spPr bwMode="auto">
          <a:xfrm>
            <a:off x="3040063" y="2873375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  <a:endParaRPr lang="uk-UA"/>
          </a:p>
        </p:txBody>
      </p:sp>
      <p:sp>
        <p:nvSpPr>
          <p:cNvPr id="26631" name="Text Box 8"/>
          <p:cNvSpPr txBox="1">
            <a:spLocks noChangeArrowheads="1"/>
          </p:cNvSpPr>
          <p:nvPr/>
        </p:nvSpPr>
        <p:spPr bwMode="auto">
          <a:xfrm>
            <a:off x="3687763" y="53213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  <a:endParaRPr lang="uk-UA"/>
          </a:p>
        </p:txBody>
      </p:sp>
      <p:sp>
        <p:nvSpPr>
          <p:cNvPr id="26632" name="Text Box 9"/>
          <p:cNvSpPr txBox="1">
            <a:spLocks noChangeArrowheads="1"/>
          </p:cNvSpPr>
          <p:nvPr/>
        </p:nvSpPr>
        <p:spPr bwMode="auto">
          <a:xfrm>
            <a:off x="4284663" y="2852738"/>
            <a:ext cx="21653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ВС : А</a:t>
            </a:r>
            <a:r>
              <a:rPr lang="en-US"/>
              <a:t>D</a:t>
            </a:r>
            <a:r>
              <a:rPr lang="ru-RU"/>
              <a:t> = 3 : 7</a:t>
            </a:r>
          </a:p>
          <a:p>
            <a:endParaRPr lang="ru-RU"/>
          </a:p>
          <a:p>
            <a:endParaRPr lang="ru-RU"/>
          </a:p>
          <a:p>
            <a:r>
              <a:rPr lang="ru-RU" sz="3600"/>
              <a:t>Р</a:t>
            </a:r>
            <a:r>
              <a:rPr lang="ru-RU"/>
              <a:t> АВС</a:t>
            </a:r>
            <a:r>
              <a:rPr lang="en-US"/>
              <a:t>D </a:t>
            </a:r>
            <a:r>
              <a:rPr lang="ru-RU"/>
              <a:t>= 72 см</a:t>
            </a:r>
          </a:p>
          <a:p>
            <a:endParaRPr lang="ru-RU"/>
          </a:p>
          <a:p>
            <a:endParaRPr lang="ru-RU"/>
          </a:p>
          <a:p>
            <a:r>
              <a:rPr lang="ru-RU"/>
              <a:t>АВ, ВС, С</a:t>
            </a:r>
            <a:r>
              <a:rPr lang="en-US"/>
              <a:t>D</a:t>
            </a:r>
            <a:r>
              <a:rPr lang="ru-RU"/>
              <a:t>, А</a:t>
            </a:r>
            <a:r>
              <a:rPr lang="en-US"/>
              <a:t>D</a:t>
            </a:r>
            <a:r>
              <a:rPr lang="ru-RU"/>
              <a:t> - ?</a:t>
            </a: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4000" smtClean="0"/>
              <a:t>№ 13</a:t>
            </a:r>
            <a:endParaRPr lang="uk-UA" sz="4000" smtClean="0"/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uk-UA" smtClean="0"/>
          </a:p>
        </p:txBody>
      </p:sp>
      <p:pic>
        <p:nvPicPr>
          <p:cNvPr id="27651" name="Picture 4" descr="606B6CF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765175"/>
            <a:ext cx="8255000" cy="559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1455738" y="539273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</a:t>
            </a:r>
            <a:endParaRPr lang="uk-UA"/>
          </a:p>
        </p:txBody>
      </p:sp>
      <p:sp>
        <p:nvSpPr>
          <p:cNvPr id="27653" name="Text Box 6"/>
          <p:cNvSpPr txBox="1">
            <a:spLocks noChangeArrowheads="1"/>
          </p:cNvSpPr>
          <p:nvPr/>
        </p:nvSpPr>
        <p:spPr bwMode="auto">
          <a:xfrm>
            <a:off x="2103438" y="272891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</a:t>
            </a:r>
            <a:endParaRPr lang="uk-UA"/>
          </a:p>
        </p:txBody>
      </p:sp>
      <p:sp>
        <p:nvSpPr>
          <p:cNvPr id="27654" name="Text Box 7"/>
          <p:cNvSpPr txBox="1">
            <a:spLocks noChangeArrowheads="1"/>
          </p:cNvSpPr>
          <p:nvPr/>
        </p:nvSpPr>
        <p:spPr bwMode="auto">
          <a:xfrm>
            <a:off x="4859338" y="27813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  <a:endParaRPr lang="uk-UA"/>
          </a:p>
        </p:txBody>
      </p:sp>
      <p:sp>
        <p:nvSpPr>
          <p:cNvPr id="27655" name="Text Box 8"/>
          <p:cNvSpPr txBox="1">
            <a:spLocks noChangeArrowheads="1"/>
          </p:cNvSpPr>
          <p:nvPr/>
        </p:nvSpPr>
        <p:spPr bwMode="auto">
          <a:xfrm>
            <a:off x="5559425" y="539273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  <a:endParaRPr lang="uk-UA"/>
          </a:p>
        </p:txBody>
      </p:sp>
      <p:sp>
        <p:nvSpPr>
          <p:cNvPr id="27656" name="Text Box 9"/>
          <p:cNvSpPr txBox="1">
            <a:spLocks noChangeArrowheads="1"/>
          </p:cNvSpPr>
          <p:nvPr/>
        </p:nvSpPr>
        <p:spPr bwMode="auto">
          <a:xfrm>
            <a:off x="1671638" y="3952875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16</a:t>
            </a:r>
            <a:endParaRPr lang="uk-UA"/>
          </a:p>
        </p:txBody>
      </p:sp>
      <p:sp>
        <p:nvSpPr>
          <p:cNvPr id="27657" name="Text Box 10"/>
          <p:cNvSpPr txBox="1">
            <a:spLocks noChangeArrowheads="1"/>
          </p:cNvSpPr>
          <p:nvPr/>
        </p:nvSpPr>
        <p:spPr bwMode="auto">
          <a:xfrm>
            <a:off x="3471863" y="53213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32</a:t>
            </a:r>
            <a:endParaRPr lang="uk-UA"/>
          </a:p>
        </p:txBody>
      </p:sp>
      <p:sp>
        <p:nvSpPr>
          <p:cNvPr id="27658" name="Text Box 11"/>
          <p:cNvSpPr txBox="1">
            <a:spLocks noChangeArrowheads="1"/>
          </p:cNvSpPr>
          <p:nvPr/>
        </p:nvSpPr>
        <p:spPr bwMode="auto">
          <a:xfrm>
            <a:off x="5775325" y="3086100"/>
            <a:ext cx="248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sym typeface="Symbol" pitchFamily="18" charset="2"/>
              </a:rPr>
              <a:t></a:t>
            </a:r>
            <a:r>
              <a:rPr lang="ru-RU"/>
              <a:t> А, </a:t>
            </a:r>
            <a:r>
              <a:rPr lang="uk-UA">
                <a:sym typeface="Symbol" pitchFamily="18" charset="2"/>
              </a:rPr>
              <a:t></a:t>
            </a:r>
            <a:r>
              <a:rPr lang="uk-UA"/>
              <a:t> В, </a:t>
            </a:r>
            <a:r>
              <a:rPr lang="uk-UA">
                <a:sym typeface="Symbol" pitchFamily="18" charset="2"/>
              </a:rPr>
              <a:t></a:t>
            </a:r>
            <a:r>
              <a:rPr lang="uk-UA"/>
              <a:t> С, </a:t>
            </a:r>
            <a:r>
              <a:rPr lang="uk-UA">
                <a:sym typeface="Symbol" pitchFamily="18" charset="2"/>
              </a:rPr>
              <a:t></a:t>
            </a:r>
            <a:r>
              <a:rPr lang="uk-UA"/>
              <a:t> </a:t>
            </a:r>
            <a:r>
              <a:rPr lang="en-US"/>
              <a:t>D</a:t>
            </a:r>
            <a:r>
              <a:rPr lang="ru-RU"/>
              <a:t> - ?</a:t>
            </a: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4000" smtClean="0"/>
              <a:t>№ 14</a:t>
            </a:r>
            <a:endParaRPr lang="uk-UA" sz="4000" smtClean="0"/>
          </a:p>
        </p:txBody>
      </p:sp>
      <p:sp>
        <p:nvSpPr>
          <p:cNvPr id="2868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uk-UA" smtClean="0"/>
          </a:p>
        </p:txBody>
      </p:sp>
      <p:pic>
        <p:nvPicPr>
          <p:cNvPr id="28689" name="Picture 4" descr="2F7FE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765175"/>
            <a:ext cx="8367713" cy="567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90" name="Text Box 5"/>
          <p:cNvSpPr txBox="1">
            <a:spLocks noChangeArrowheads="1"/>
          </p:cNvSpPr>
          <p:nvPr/>
        </p:nvSpPr>
        <p:spPr bwMode="auto">
          <a:xfrm>
            <a:off x="663575" y="582453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</a:t>
            </a:r>
            <a:endParaRPr lang="uk-UA"/>
          </a:p>
        </p:txBody>
      </p:sp>
      <p:sp>
        <p:nvSpPr>
          <p:cNvPr id="28691" name="Text Box 6"/>
          <p:cNvSpPr txBox="1">
            <a:spLocks noChangeArrowheads="1"/>
          </p:cNvSpPr>
          <p:nvPr/>
        </p:nvSpPr>
        <p:spPr bwMode="auto">
          <a:xfrm>
            <a:off x="1816100" y="582453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Н</a:t>
            </a:r>
            <a:endParaRPr lang="uk-UA"/>
          </a:p>
        </p:txBody>
      </p:sp>
      <p:sp>
        <p:nvSpPr>
          <p:cNvPr id="28692" name="Text Box 7"/>
          <p:cNvSpPr txBox="1">
            <a:spLocks noChangeArrowheads="1"/>
          </p:cNvSpPr>
          <p:nvPr/>
        </p:nvSpPr>
        <p:spPr bwMode="auto">
          <a:xfrm>
            <a:off x="4840288" y="582453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  <a:endParaRPr lang="uk-UA"/>
          </a:p>
        </p:txBody>
      </p:sp>
      <p:sp>
        <p:nvSpPr>
          <p:cNvPr id="28693" name="Text Box 8"/>
          <p:cNvSpPr txBox="1">
            <a:spLocks noChangeArrowheads="1"/>
          </p:cNvSpPr>
          <p:nvPr/>
        </p:nvSpPr>
        <p:spPr bwMode="auto">
          <a:xfrm>
            <a:off x="1600200" y="229711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</a:t>
            </a:r>
            <a:endParaRPr lang="uk-UA"/>
          </a:p>
        </p:txBody>
      </p:sp>
      <p:sp>
        <p:nvSpPr>
          <p:cNvPr id="28694" name="Text Box 9"/>
          <p:cNvSpPr txBox="1">
            <a:spLocks noChangeArrowheads="1"/>
          </p:cNvSpPr>
          <p:nvPr/>
        </p:nvSpPr>
        <p:spPr bwMode="auto">
          <a:xfrm>
            <a:off x="3832225" y="2297113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  <a:endParaRPr lang="uk-UA"/>
          </a:p>
        </p:txBody>
      </p:sp>
      <p:sp>
        <p:nvSpPr>
          <p:cNvPr id="28695" name="Text Box 10"/>
          <p:cNvSpPr txBox="1">
            <a:spLocks noChangeArrowheads="1"/>
          </p:cNvSpPr>
          <p:nvPr/>
        </p:nvSpPr>
        <p:spPr bwMode="auto">
          <a:xfrm>
            <a:off x="2679700" y="2224088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12</a:t>
            </a:r>
            <a:endParaRPr lang="uk-UA"/>
          </a:p>
        </p:txBody>
      </p:sp>
      <p:sp>
        <p:nvSpPr>
          <p:cNvPr id="28696" name="Text Box 11"/>
          <p:cNvSpPr txBox="1">
            <a:spLocks noChangeArrowheads="1"/>
          </p:cNvSpPr>
          <p:nvPr/>
        </p:nvSpPr>
        <p:spPr bwMode="auto">
          <a:xfrm>
            <a:off x="2751138" y="61134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18</a:t>
            </a:r>
            <a:endParaRPr lang="uk-UA"/>
          </a:p>
        </p:txBody>
      </p:sp>
      <p:sp>
        <p:nvSpPr>
          <p:cNvPr id="28697" name="Text Box 12"/>
          <p:cNvSpPr txBox="1">
            <a:spLocks noChangeArrowheads="1"/>
          </p:cNvSpPr>
          <p:nvPr/>
        </p:nvSpPr>
        <p:spPr bwMode="auto">
          <a:xfrm>
            <a:off x="2751138" y="330517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О</a:t>
            </a:r>
            <a:endParaRPr lang="uk-UA"/>
          </a:p>
        </p:txBody>
      </p:sp>
      <p:sp>
        <p:nvSpPr>
          <p:cNvPr id="28698" name="Text Box 13"/>
          <p:cNvSpPr txBox="1">
            <a:spLocks noChangeArrowheads="1"/>
          </p:cNvSpPr>
          <p:nvPr/>
        </p:nvSpPr>
        <p:spPr bwMode="auto">
          <a:xfrm>
            <a:off x="5559425" y="2873375"/>
            <a:ext cx="1016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ВС = 12</a:t>
            </a:r>
          </a:p>
          <a:p>
            <a:endParaRPr lang="ru-RU"/>
          </a:p>
          <a:p>
            <a:r>
              <a:rPr lang="ru-RU"/>
              <a:t>А</a:t>
            </a:r>
            <a:r>
              <a:rPr lang="en-US"/>
              <a:t>D</a:t>
            </a:r>
            <a:r>
              <a:rPr lang="ru-RU"/>
              <a:t> = 18</a:t>
            </a:r>
          </a:p>
          <a:p>
            <a:endParaRPr lang="ru-RU"/>
          </a:p>
          <a:p>
            <a:r>
              <a:rPr lang="ru-RU"/>
              <a:t>ВН - ?</a:t>
            </a: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4000" smtClean="0"/>
              <a:t>№ 15</a:t>
            </a:r>
            <a:endParaRPr lang="uk-UA" sz="4000" smtClean="0"/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uk-UA" smtClean="0"/>
          </a:p>
        </p:txBody>
      </p:sp>
      <p:pic>
        <p:nvPicPr>
          <p:cNvPr id="29699" name="Picture 4" descr="CE54A2B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549275"/>
            <a:ext cx="8243888" cy="572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1023938" y="546576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</a:t>
            </a:r>
            <a:endParaRPr lang="uk-UA"/>
          </a:p>
        </p:txBody>
      </p:sp>
      <p:sp>
        <p:nvSpPr>
          <p:cNvPr id="29701" name="Text Box 6"/>
          <p:cNvSpPr txBox="1">
            <a:spLocks noChangeArrowheads="1"/>
          </p:cNvSpPr>
          <p:nvPr/>
        </p:nvSpPr>
        <p:spPr bwMode="auto">
          <a:xfrm>
            <a:off x="1600200" y="265588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</a:t>
            </a:r>
            <a:endParaRPr lang="uk-UA"/>
          </a:p>
        </p:txBody>
      </p:sp>
      <p:sp>
        <p:nvSpPr>
          <p:cNvPr id="29702" name="Text Box 7"/>
          <p:cNvSpPr txBox="1">
            <a:spLocks noChangeArrowheads="1"/>
          </p:cNvSpPr>
          <p:nvPr/>
        </p:nvSpPr>
        <p:spPr bwMode="auto">
          <a:xfrm>
            <a:off x="3255963" y="265588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  <a:endParaRPr lang="uk-UA"/>
          </a:p>
        </p:txBody>
      </p:sp>
      <p:sp>
        <p:nvSpPr>
          <p:cNvPr id="29703" name="Text Box 10"/>
          <p:cNvSpPr txBox="1">
            <a:spLocks noChangeArrowheads="1"/>
          </p:cNvSpPr>
          <p:nvPr/>
        </p:nvSpPr>
        <p:spPr bwMode="auto">
          <a:xfrm>
            <a:off x="5416550" y="5465763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  <a:endParaRPr lang="uk-UA"/>
          </a:p>
        </p:txBody>
      </p:sp>
      <p:sp>
        <p:nvSpPr>
          <p:cNvPr id="29704" name="Text Box 11"/>
          <p:cNvSpPr txBox="1">
            <a:spLocks noChangeArrowheads="1"/>
          </p:cNvSpPr>
          <p:nvPr/>
        </p:nvSpPr>
        <p:spPr bwMode="auto">
          <a:xfrm>
            <a:off x="2392363" y="395287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О</a:t>
            </a:r>
            <a:endParaRPr lang="uk-UA"/>
          </a:p>
        </p:txBody>
      </p:sp>
      <p:sp>
        <p:nvSpPr>
          <p:cNvPr id="29705" name="Text Box 12"/>
          <p:cNvSpPr txBox="1">
            <a:spLocks noChangeArrowheads="1"/>
          </p:cNvSpPr>
          <p:nvPr/>
        </p:nvSpPr>
        <p:spPr bwMode="auto">
          <a:xfrm>
            <a:off x="5632450" y="3302000"/>
            <a:ext cx="1262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sym typeface="Symbol" pitchFamily="18" charset="2"/>
              </a:rPr>
              <a:t> СО</a:t>
            </a:r>
            <a:r>
              <a:rPr lang="en-US"/>
              <a:t>D</a:t>
            </a:r>
            <a:r>
              <a:rPr lang="ru-RU"/>
              <a:t> - ?</a:t>
            </a: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000" smtClean="0"/>
              <a:t>№ 16</a:t>
            </a:r>
            <a:endParaRPr lang="uk-UA" sz="4000" smtClean="0"/>
          </a:p>
        </p:txBody>
      </p:sp>
      <p:pic>
        <p:nvPicPr>
          <p:cNvPr id="32789" name="Picture 4" descr="C409D903"/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11188" y="765175"/>
            <a:ext cx="7715250" cy="4875213"/>
          </a:xfrm>
        </p:spPr>
      </p:pic>
      <p:sp>
        <p:nvSpPr>
          <p:cNvPr id="32790" name="Line 7"/>
          <p:cNvSpPr>
            <a:spLocks noChangeShapeType="1"/>
          </p:cNvSpPr>
          <p:nvPr/>
        </p:nvSpPr>
        <p:spPr bwMode="auto">
          <a:xfrm flipH="1">
            <a:off x="1619250" y="2276475"/>
            <a:ext cx="2089150" cy="2376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32791" name="Text Box 8"/>
          <p:cNvSpPr txBox="1">
            <a:spLocks noChangeArrowheads="1"/>
          </p:cNvSpPr>
          <p:nvPr/>
        </p:nvSpPr>
        <p:spPr bwMode="auto">
          <a:xfrm>
            <a:off x="1311275" y="46736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</a:t>
            </a:r>
            <a:endParaRPr lang="uk-UA"/>
          </a:p>
        </p:txBody>
      </p:sp>
      <p:sp>
        <p:nvSpPr>
          <p:cNvPr id="32792" name="Text Box 9"/>
          <p:cNvSpPr txBox="1">
            <a:spLocks noChangeArrowheads="1"/>
          </p:cNvSpPr>
          <p:nvPr/>
        </p:nvSpPr>
        <p:spPr bwMode="auto">
          <a:xfrm>
            <a:off x="1816100" y="193675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</a:t>
            </a:r>
            <a:endParaRPr lang="uk-UA"/>
          </a:p>
        </p:txBody>
      </p:sp>
      <p:sp>
        <p:nvSpPr>
          <p:cNvPr id="32793" name="Text Box 10"/>
          <p:cNvSpPr txBox="1">
            <a:spLocks noChangeArrowheads="1"/>
          </p:cNvSpPr>
          <p:nvPr/>
        </p:nvSpPr>
        <p:spPr bwMode="auto">
          <a:xfrm>
            <a:off x="3708400" y="198913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  <a:endParaRPr lang="uk-UA"/>
          </a:p>
        </p:txBody>
      </p:sp>
      <p:sp>
        <p:nvSpPr>
          <p:cNvPr id="32794" name="Text Box 11"/>
          <p:cNvSpPr txBox="1">
            <a:spLocks noChangeArrowheads="1"/>
          </p:cNvSpPr>
          <p:nvPr/>
        </p:nvSpPr>
        <p:spPr bwMode="auto">
          <a:xfrm>
            <a:off x="5200650" y="4600575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  <a:endParaRPr lang="uk-UA"/>
          </a:p>
        </p:txBody>
      </p:sp>
      <p:sp>
        <p:nvSpPr>
          <p:cNvPr id="32795" name="Text Box 12"/>
          <p:cNvSpPr txBox="1">
            <a:spLocks noChangeArrowheads="1"/>
          </p:cNvSpPr>
          <p:nvPr/>
        </p:nvSpPr>
        <p:spPr bwMode="auto">
          <a:xfrm>
            <a:off x="1527175" y="3160713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H</a:t>
            </a:r>
            <a:endParaRPr lang="uk-UA"/>
          </a:p>
        </p:txBody>
      </p:sp>
      <p:sp>
        <p:nvSpPr>
          <p:cNvPr id="32796" name="Text Box 13"/>
          <p:cNvSpPr txBox="1">
            <a:spLocks noChangeArrowheads="1"/>
          </p:cNvSpPr>
          <p:nvPr/>
        </p:nvSpPr>
        <p:spPr bwMode="auto">
          <a:xfrm>
            <a:off x="2392363" y="3160713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  <a:endParaRPr lang="uk-UA"/>
          </a:p>
        </p:txBody>
      </p:sp>
      <p:sp>
        <p:nvSpPr>
          <p:cNvPr id="32797" name="Text Box 14"/>
          <p:cNvSpPr txBox="1">
            <a:spLocks noChangeArrowheads="1"/>
          </p:cNvSpPr>
          <p:nvPr/>
        </p:nvSpPr>
        <p:spPr bwMode="auto">
          <a:xfrm>
            <a:off x="4408488" y="316071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K</a:t>
            </a:r>
            <a:endParaRPr lang="uk-UA"/>
          </a:p>
        </p:txBody>
      </p:sp>
      <p:sp>
        <p:nvSpPr>
          <p:cNvPr id="32798" name="Text Box 15"/>
          <p:cNvSpPr txBox="1">
            <a:spLocks noChangeArrowheads="1"/>
          </p:cNvSpPr>
          <p:nvPr/>
        </p:nvSpPr>
        <p:spPr bwMode="auto">
          <a:xfrm>
            <a:off x="2124075" y="31416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9</a:t>
            </a:r>
            <a:endParaRPr lang="uk-UA"/>
          </a:p>
        </p:txBody>
      </p:sp>
      <p:sp>
        <p:nvSpPr>
          <p:cNvPr id="32799" name="Text Box 17"/>
          <p:cNvSpPr txBox="1">
            <a:spLocks noChangeArrowheads="1"/>
          </p:cNvSpPr>
          <p:nvPr/>
        </p:nvSpPr>
        <p:spPr bwMode="auto">
          <a:xfrm>
            <a:off x="3419475" y="31416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11</a:t>
            </a:r>
            <a:endParaRPr lang="uk-UA"/>
          </a:p>
        </p:txBody>
      </p:sp>
      <p:sp>
        <p:nvSpPr>
          <p:cNvPr id="32800" name="Text Box 18"/>
          <p:cNvSpPr txBox="1">
            <a:spLocks noChangeArrowheads="1"/>
          </p:cNvSpPr>
          <p:nvPr/>
        </p:nvSpPr>
        <p:spPr bwMode="auto">
          <a:xfrm>
            <a:off x="5219700" y="2565400"/>
            <a:ext cx="1944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ВС, А </a:t>
            </a:r>
            <a:r>
              <a:rPr lang="en-US"/>
              <a:t>D</a:t>
            </a:r>
            <a:r>
              <a:rPr lang="ru-RU"/>
              <a:t> - ?</a:t>
            </a: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 idx="4294967295"/>
          </p:nvPr>
        </p:nvSpPr>
        <p:spPr>
          <a:xfrm>
            <a:off x="539750" y="836613"/>
            <a:ext cx="8229600" cy="1368425"/>
          </a:xfrm>
        </p:spPr>
        <p:txBody>
          <a:bodyPr/>
          <a:lstStyle/>
          <a:p>
            <a:r>
              <a:rPr lang="ru-RU" smtClean="0"/>
              <a:t>Домашнее задание:</a:t>
            </a:r>
            <a:endParaRPr lang="uk-UA" smtClean="0"/>
          </a:p>
        </p:txBody>
      </p:sp>
      <p:sp>
        <p:nvSpPr>
          <p:cNvPr id="34818" name="Rectangle 3"/>
          <p:cNvSpPr>
            <a:spLocks noGrp="1"/>
          </p:cNvSpPr>
          <p:nvPr>
            <p:ph type="body" idx="4294967295"/>
          </p:nvPr>
        </p:nvSpPr>
        <p:spPr>
          <a:xfrm>
            <a:off x="755650" y="2349500"/>
            <a:ext cx="7715250" cy="35067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mtClean="0"/>
              <a:t>Решить три задачи из учебника (п.8) на выбор</a:t>
            </a:r>
            <a:endParaRPr lang="uk-UA" smtClean="0"/>
          </a:p>
          <a:p>
            <a:pPr>
              <a:lnSpc>
                <a:spcPct val="90000"/>
              </a:lnSpc>
            </a:pPr>
            <a:r>
              <a:rPr lang="ru-RU" smtClean="0"/>
              <a:t>Творческое задание : составить тест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/>
              <a:t>« Трапеция. Средняя линия трапеции» из 6 заданий с выбором одного  правильного ответа ( выполняется по желанию учащегося; дополнительная оценка)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uk-UA" smtClean="0"/>
          </a:p>
        </p:txBody>
      </p:sp>
      <p:sp>
        <p:nvSpPr>
          <p:cNvPr id="1433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/>
              <a:t>Тема:  «Трапеция. Средняя линия     трапеции»</a:t>
            </a:r>
          </a:p>
          <a:p>
            <a:pPr>
              <a:buFont typeface="Arial" charset="0"/>
              <a:buNone/>
            </a:pPr>
            <a:r>
              <a:rPr lang="ru-RU" smtClean="0"/>
              <a:t>Цель:   </a:t>
            </a:r>
          </a:p>
          <a:p>
            <a:r>
              <a:rPr lang="ru-RU" smtClean="0"/>
              <a:t>обобщить и систематизировать знания и умения учащихся решать задачи по теме: «Трапеция. Средняя линия трапеции». Проверить уровень сформированности знаний учащихся по данной теме с помощью тестовых заданий.</a:t>
            </a:r>
            <a:endParaRPr 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4000" smtClean="0">
                <a:latin typeface="Arial" charset="0"/>
              </a:rPr>
              <a:t>№ 1</a:t>
            </a:r>
            <a:endParaRPr lang="uk-UA" sz="4000" smtClean="0">
              <a:latin typeface="Arial" charset="0"/>
            </a:endParaRPr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uk-UA" smtClean="0"/>
          </a:p>
        </p:txBody>
      </p:sp>
      <p:pic>
        <p:nvPicPr>
          <p:cNvPr id="15363" name="Picture 6" descr="CEB1567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692150"/>
            <a:ext cx="7869238" cy="574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1166813" y="55372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</a:t>
            </a:r>
            <a:endParaRPr lang="uk-UA"/>
          </a:p>
        </p:txBody>
      </p:sp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2319338" y="229711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</a:t>
            </a:r>
            <a:endParaRPr lang="uk-UA"/>
          </a:p>
        </p:txBody>
      </p:sp>
      <p:sp>
        <p:nvSpPr>
          <p:cNvPr id="15366" name="Text Box 9"/>
          <p:cNvSpPr txBox="1">
            <a:spLocks noChangeArrowheads="1"/>
          </p:cNvSpPr>
          <p:nvPr/>
        </p:nvSpPr>
        <p:spPr bwMode="auto">
          <a:xfrm>
            <a:off x="5056188" y="236855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  <a:endParaRPr lang="uk-UA"/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6208713" y="560863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  <a:endParaRPr lang="uk-UA"/>
          </a:p>
        </p:txBody>
      </p:sp>
      <p:sp>
        <p:nvSpPr>
          <p:cNvPr id="15368" name="Text Box 11"/>
          <p:cNvSpPr txBox="1">
            <a:spLocks noChangeArrowheads="1"/>
          </p:cNvSpPr>
          <p:nvPr/>
        </p:nvSpPr>
        <p:spPr bwMode="auto">
          <a:xfrm>
            <a:off x="3708400" y="23495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7</a:t>
            </a:r>
            <a:endParaRPr lang="uk-UA"/>
          </a:p>
        </p:txBody>
      </p:sp>
      <p:sp>
        <p:nvSpPr>
          <p:cNvPr id="15369" name="Text Box 12"/>
          <p:cNvSpPr txBox="1">
            <a:spLocks noChangeArrowheads="1"/>
          </p:cNvSpPr>
          <p:nvPr/>
        </p:nvSpPr>
        <p:spPr bwMode="auto">
          <a:xfrm>
            <a:off x="3832225" y="5608638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19</a:t>
            </a:r>
            <a:endParaRPr lang="uk-UA"/>
          </a:p>
        </p:txBody>
      </p:sp>
      <p:sp>
        <p:nvSpPr>
          <p:cNvPr id="15370" name="Text Box 13"/>
          <p:cNvSpPr txBox="1">
            <a:spLocks noChangeArrowheads="1"/>
          </p:cNvSpPr>
          <p:nvPr/>
        </p:nvSpPr>
        <p:spPr bwMode="auto">
          <a:xfrm>
            <a:off x="5795963" y="2555875"/>
            <a:ext cx="287655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/>
              <a:t>Р</a:t>
            </a:r>
            <a:r>
              <a:rPr lang="ru-RU" sz="3200"/>
              <a:t> </a:t>
            </a:r>
            <a:r>
              <a:rPr lang="ru-RU" sz="2400"/>
              <a:t>АВС</a:t>
            </a:r>
            <a:r>
              <a:rPr lang="en-US" sz="2400"/>
              <a:t>D </a:t>
            </a:r>
            <a:r>
              <a:rPr lang="ru-RU" sz="2400"/>
              <a:t>= 46 см</a:t>
            </a:r>
          </a:p>
          <a:p>
            <a:endParaRPr lang="ru-RU" sz="2400"/>
          </a:p>
          <a:p>
            <a:endParaRPr lang="ru-RU" sz="2400"/>
          </a:p>
          <a:p>
            <a:r>
              <a:rPr lang="ru-RU" sz="2400"/>
              <a:t>АВ, С</a:t>
            </a:r>
            <a:r>
              <a:rPr lang="en-US" sz="2400"/>
              <a:t>D - </a:t>
            </a:r>
            <a:r>
              <a:rPr lang="ru-RU" sz="2400"/>
              <a:t>?</a:t>
            </a:r>
            <a:endParaRPr lang="uk-UA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4000" smtClean="0">
                <a:latin typeface="Arial" charset="0"/>
              </a:rPr>
              <a:t>№ 2</a:t>
            </a:r>
            <a:endParaRPr lang="uk-UA" sz="4000" smtClean="0">
              <a:latin typeface="Arial" charset="0"/>
            </a:endParaRP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uk-UA" smtClean="0"/>
          </a:p>
        </p:txBody>
      </p:sp>
      <p:pic>
        <p:nvPicPr>
          <p:cNvPr id="16387" name="Picture 4" descr="54986A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692150"/>
            <a:ext cx="755967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2032000" y="2439988"/>
            <a:ext cx="6492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136</a:t>
            </a:r>
            <a:r>
              <a:rPr lang="en-US"/>
              <a:t>º</a:t>
            </a: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6064250" y="4745038"/>
            <a:ext cx="5222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24</a:t>
            </a:r>
            <a:r>
              <a:rPr lang="en-US"/>
              <a:t>º</a:t>
            </a:r>
          </a:p>
        </p:txBody>
      </p:sp>
      <p:sp>
        <p:nvSpPr>
          <p:cNvPr id="16390" name="Text Box 7"/>
          <p:cNvSpPr txBox="1">
            <a:spLocks noChangeArrowheads="1"/>
          </p:cNvSpPr>
          <p:nvPr/>
        </p:nvSpPr>
        <p:spPr bwMode="auto">
          <a:xfrm>
            <a:off x="1166813" y="517683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</a:t>
            </a:r>
            <a:endParaRPr lang="uk-UA"/>
          </a:p>
        </p:txBody>
      </p:sp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1600200" y="193675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</a:t>
            </a:r>
            <a:endParaRPr lang="uk-UA"/>
          </a:p>
        </p:txBody>
      </p:sp>
      <p:sp>
        <p:nvSpPr>
          <p:cNvPr id="16392" name="Text Box 9"/>
          <p:cNvSpPr txBox="1">
            <a:spLocks noChangeArrowheads="1"/>
          </p:cNvSpPr>
          <p:nvPr/>
        </p:nvSpPr>
        <p:spPr bwMode="auto">
          <a:xfrm>
            <a:off x="5632450" y="200818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  <a:endParaRPr lang="uk-UA"/>
          </a:p>
        </p:txBody>
      </p:sp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7072313" y="517683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  <a:endParaRPr lang="uk-UA"/>
          </a:p>
        </p:txBody>
      </p:sp>
      <p:sp>
        <p:nvSpPr>
          <p:cNvPr id="16394" name="Text Box 12"/>
          <p:cNvSpPr txBox="1">
            <a:spLocks noChangeArrowheads="1"/>
          </p:cNvSpPr>
          <p:nvPr/>
        </p:nvSpPr>
        <p:spPr bwMode="auto">
          <a:xfrm>
            <a:off x="6208713" y="2436813"/>
            <a:ext cx="1438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sym typeface="Symbol" pitchFamily="18" charset="2"/>
              </a:rPr>
              <a:t></a:t>
            </a:r>
            <a:r>
              <a:rPr lang="en-US">
                <a:sym typeface="Symbol" pitchFamily="18" charset="2"/>
              </a:rPr>
              <a:t> </a:t>
            </a:r>
            <a:r>
              <a:rPr lang="ru-RU">
                <a:sym typeface="Symbol" pitchFamily="18" charset="2"/>
              </a:rPr>
              <a:t>А, </a:t>
            </a:r>
            <a:r>
              <a:rPr lang="uk-UA">
                <a:sym typeface="Symbol" pitchFamily="18" charset="2"/>
              </a:rPr>
              <a:t> С -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4000" smtClean="0"/>
              <a:t>№ 3</a:t>
            </a:r>
            <a:endParaRPr lang="uk-UA" sz="4000" smtClean="0"/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uk-UA" smtClean="0"/>
          </a:p>
        </p:txBody>
      </p:sp>
      <p:pic>
        <p:nvPicPr>
          <p:cNvPr id="17411" name="Picture 4" descr="242C95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692150"/>
            <a:ext cx="8351837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808038" y="51054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/>
          </a:p>
        </p:txBody>
      </p:sp>
      <p:sp>
        <p:nvSpPr>
          <p:cNvPr id="17413" name="Text Box 7"/>
          <p:cNvSpPr txBox="1">
            <a:spLocks noChangeArrowheads="1"/>
          </p:cNvSpPr>
          <p:nvPr/>
        </p:nvSpPr>
        <p:spPr bwMode="auto">
          <a:xfrm>
            <a:off x="1023938" y="51054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/>
              <a:t>А</a:t>
            </a: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2247900" y="107315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/>
              <a:t>В</a:t>
            </a:r>
          </a:p>
        </p:txBody>
      </p:sp>
      <p:sp>
        <p:nvSpPr>
          <p:cNvPr id="17415" name="Text Box 9"/>
          <p:cNvSpPr txBox="1">
            <a:spLocks noChangeArrowheads="1"/>
          </p:cNvSpPr>
          <p:nvPr/>
        </p:nvSpPr>
        <p:spPr bwMode="auto">
          <a:xfrm>
            <a:off x="5487988" y="107315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/>
              <a:t>С</a:t>
            </a:r>
          </a:p>
        </p:txBody>
      </p:sp>
      <p:sp>
        <p:nvSpPr>
          <p:cNvPr id="17416" name="Text Box 10"/>
          <p:cNvSpPr txBox="1">
            <a:spLocks noChangeArrowheads="1"/>
          </p:cNvSpPr>
          <p:nvPr/>
        </p:nvSpPr>
        <p:spPr bwMode="auto">
          <a:xfrm>
            <a:off x="6784975" y="517683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  <a:endParaRPr lang="uk-UA"/>
          </a:p>
        </p:txBody>
      </p:sp>
      <p:sp>
        <p:nvSpPr>
          <p:cNvPr id="17417" name="Text Box 11"/>
          <p:cNvSpPr txBox="1">
            <a:spLocks noChangeArrowheads="1"/>
          </p:cNvSpPr>
          <p:nvPr/>
        </p:nvSpPr>
        <p:spPr bwMode="auto">
          <a:xfrm>
            <a:off x="6156325" y="1573213"/>
            <a:ext cx="2651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Symbol" pitchFamily="18" charset="2"/>
              <a:buNone/>
            </a:pPr>
            <a:r>
              <a:rPr lang="ru-RU"/>
              <a:t> </a:t>
            </a:r>
            <a:r>
              <a:rPr lang="uk-UA">
                <a:sym typeface="Symbol" pitchFamily="18" charset="2"/>
              </a:rPr>
              <a:t></a:t>
            </a:r>
            <a:r>
              <a:rPr lang="uk-UA"/>
              <a:t> В, </a:t>
            </a:r>
            <a:r>
              <a:rPr lang="uk-UA">
                <a:sym typeface="Symbol" pitchFamily="18" charset="2"/>
              </a:rPr>
              <a:t></a:t>
            </a:r>
            <a:r>
              <a:rPr lang="uk-UA"/>
              <a:t> С, </a:t>
            </a:r>
            <a:r>
              <a:rPr lang="uk-UA">
                <a:sym typeface="Symbol" pitchFamily="18" charset="2"/>
              </a:rPr>
              <a:t></a:t>
            </a:r>
            <a:r>
              <a:rPr lang="uk-UA"/>
              <a:t> </a:t>
            </a:r>
            <a:r>
              <a:rPr lang="en-US"/>
              <a:t>D</a:t>
            </a:r>
            <a:r>
              <a:rPr lang="ru-RU"/>
              <a:t> - ?</a:t>
            </a:r>
            <a:endParaRPr lang="uk-UA"/>
          </a:p>
        </p:txBody>
      </p:sp>
      <p:sp>
        <p:nvSpPr>
          <p:cNvPr id="17418" name="Text Box 12"/>
          <p:cNvSpPr txBox="1">
            <a:spLocks noChangeArrowheads="1"/>
          </p:cNvSpPr>
          <p:nvPr/>
        </p:nvSpPr>
        <p:spPr bwMode="auto">
          <a:xfrm>
            <a:off x="1671638" y="4529138"/>
            <a:ext cx="5222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55</a:t>
            </a:r>
            <a:r>
              <a:rPr lang="en-US"/>
              <a:t>º</a:t>
            </a: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4000" smtClean="0"/>
              <a:t>№ 4</a:t>
            </a:r>
            <a:endParaRPr lang="uk-UA" sz="4000" smtClean="0"/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uk-UA" smtClean="0"/>
          </a:p>
        </p:txBody>
      </p:sp>
      <p:pic>
        <p:nvPicPr>
          <p:cNvPr id="18435" name="Picture 4" descr="C394CF8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692150"/>
            <a:ext cx="8289925" cy="558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1600200" y="2800350"/>
            <a:ext cx="522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20</a:t>
            </a:r>
            <a:r>
              <a:rPr lang="en-US"/>
              <a:t>º</a:t>
            </a:r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1023938" y="539273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</a:t>
            </a:r>
            <a:endParaRPr lang="uk-UA"/>
          </a:p>
        </p:txBody>
      </p:sp>
      <p:sp>
        <p:nvSpPr>
          <p:cNvPr id="18438" name="Text Box 7"/>
          <p:cNvSpPr txBox="1">
            <a:spLocks noChangeArrowheads="1"/>
          </p:cNvSpPr>
          <p:nvPr/>
        </p:nvSpPr>
        <p:spPr bwMode="auto">
          <a:xfrm>
            <a:off x="2392363" y="208121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</a:t>
            </a:r>
            <a:endParaRPr lang="uk-UA"/>
          </a:p>
        </p:txBody>
      </p:sp>
      <p:sp>
        <p:nvSpPr>
          <p:cNvPr id="18439" name="Text Box 8"/>
          <p:cNvSpPr txBox="1">
            <a:spLocks noChangeArrowheads="1"/>
          </p:cNvSpPr>
          <p:nvPr/>
        </p:nvSpPr>
        <p:spPr bwMode="auto">
          <a:xfrm>
            <a:off x="5559425" y="2081213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  <a:endParaRPr lang="uk-UA"/>
          </a:p>
        </p:txBody>
      </p:sp>
      <p:sp>
        <p:nvSpPr>
          <p:cNvPr id="18440" name="Text Box 9"/>
          <p:cNvSpPr txBox="1">
            <a:spLocks noChangeArrowheads="1"/>
          </p:cNvSpPr>
          <p:nvPr/>
        </p:nvSpPr>
        <p:spPr bwMode="auto">
          <a:xfrm>
            <a:off x="6856413" y="5248275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  <a:endParaRPr lang="uk-UA"/>
          </a:p>
        </p:txBody>
      </p:sp>
      <p:sp>
        <p:nvSpPr>
          <p:cNvPr id="18441" name="Text Box 10"/>
          <p:cNvSpPr txBox="1">
            <a:spLocks noChangeArrowheads="1"/>
          </p:cNvSpPr>
          <p:nvPr/>
        </p:nvSpPr>
        <p:spPr bwMode="auto">
          <a:xfrm>
            <a:off x="2679700" y="539273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Н</a:t>
            </a:r>
            <a:endParaRPr lang="uk-UA"/>
          </a:p>
        </p:txBody>
      </p:sp>
      <p:sp>
        <p:nvSpPr>
          <p:cNvPr id="18442" name="Text Box 11"/>
          <p:cNvSpPr txBox="1">
            <a:spLocks noChangeArrowheads="1"/>
          </p:cNvSpPr>
          <p:nvPr/>
        </p:nvSpPr>
        <p:spPr bwMode="auto">
          <a:xfrm>
            <a:off x="1547813" y="1196975"/>
            <a:ext cx="261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sym typeface="Symbol" pitchFamily="18" charset="2"/>
              </a:rPr>
              <a:t> </a:t>
            </a:r>
            <a:r>
              <a:rPr lang="ru-RU"/>
              <a:t> А, </a:t>
            </a:r>
            <a:r>
              <a:rPr lang="uk-UA">
                <a:sym typeface="Symbol" pitchFamily="18" charset="2"/>
              </a:rPr>
              <a:t></a:t>
            </a:r>
            <a:r>
              <a:rPr lang="uk-UA"/>
              <a:t> В, </a:t>
            </a:r>
            <a:r>
              <a:rPr lang="uk-UA">
                <a:sym typeface="Symbol" pitchFamily="18" charset="2"/>
              </a:rPr>
              <a:t></a:t>
            </a:r>
            <a:r>
              <a:rPr lang="uk-UA"/>
              <a:t> С, </a:t>
            </a:r>
            <a:r>
              <a:rPr lang="uk-UA">
                <a:sym typeface="Symbol" pitchFamily="18" charset="2"/>
              </a:rPr>
              <a:t></a:t>
            </a:r>
            <a:r>
              <a:rPr lang="uk-UA"/>
              <a:t> </a:t>
            </a:r>
            <a:r>
              <a:rPr lang="en-US"/>
              <a:t>D</a:t>
            </a:r>
            <a:r>
              <a:rPr lang="ru-RU"/>
              <a:t> - ?</a:t>
            </a:r>
            <a:r>
              <a:rPr lang="uk-UA">
                <a:sym typeface="Symbol" pitchFamily="18" charset="2"/>
              </a:rPr>
              <a:t> </a:t>
            </a:r>
          </a:p>
        </p:txBody>
      </p:sp>
      <p:sp>
        <p:nvSpPr>
          <p:cNvPr id="18443" name="Line 13"/>
          <p:cNvSpPr>
            <a:spLocks noChangeShapeType="1"/>
          </p:cNvSpPr>
          <p:nvPr/>
        </p:nvSpPr>
        <p:spPr bwMode="auto">
          <a:xfrm>
            <a:off x="1835150" y="3644900"/>
            <a:ext cx="5048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8444" name="Line 15"/>
          <p:cNvSpPr>
            <a:spLocks noChangeShapeType="1"/>
          </p:cNvSpPr>
          <p:nvPr/>
        </p:nvSpPr>
        <p:spPr bwMode="auto">
          <a:xfrm>
            <a:off x="1763713" y="3716338"/>
            <a:ext cx="5048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8445" name="Line 17"/>
          <p:cNvSpPr>
            <a:spLocks noChangeShapeType="1"/>
          </p:cNvSpPr>
          <p:nvPr/>
        </p:nvSpPr>
        <p:spPr bwMode="auto">
          <a:xfrm flipV="1">
            <a:off x="5940425" y="3716338"/>
            <a:ext cx="43180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8446" name="Line 19"/>
          <p:cNvSpPr>
            <a:spLocks noChangeShapeType="1"/>
          </p:cNvSpPr>
          <p:nvPr/>
        </p:nvSpPr>
        <p:spPr bwMode="auto">
          <a:xfrm flipV="1">
            <a:off x="6011863" y="3789363"/>
            <a:ext cx="43180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4000" smtClean="0"/>
              <a:t>№ 5</a:t>
            </a:r>
            <a:endParaRPr lang="uk-UA" sz="4000" smtClean="0"/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uk-UA" smtClean="0"/>
          </a:p>
        </p:txBody>
      </p:sp>
      <p:pic>
        <p:nvPicPr>
          <p:cNvPr id="19459" name="Picture 6" descr="F694E1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692150"/>
            <a:ext cx="8002587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879475" y="5248275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</a:t>
            </a:r>
            <a:endParaRPr lang="uk-UA"/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1455738" y="280035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</a:t>
            </a:r>
            <a:endParaRPr lang="uk-UA"/>
          </a:p>
        </p:txBody>
      </p:sp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3687763" y="2728913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  <a:endParaRPr lang="uk-UA"/>
          </a:p>
        </p:txBody>
      </p:sp>
      <p:sp>
        <p:nvSpPr>
          <p:cNvPr id="19463" name="Text Box 8"/>
          <p:cNvSpPr txBox="1">
            <a:spLocks noChangeArrowheads="1"/>
          </p:cNvSpPr>
          <p:nvPr/>
        </p:nvSpPr>
        <p:spPr bwMode="auto">
          <a:xfrm>
            <a:off x="4984750" y="53213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  <a:endParaRPr lang="uk-UA"/>
          </a:p>
        </p:txBody>
      </p:sp>
      <p:sp>
        <p:nvSpPr>
          <p:cNvPr id="19464" name="Text Box 9"/>
          <p:cNvSpPr txBox="1">
            <a:spLocks noChangeArrowheads="1"/>
          </p:cNvSpPr>
          <p:nvPr/>
        </p:nvSpPr>
        <p:spPr bwMode="auto">
          <a:xfrm>
            <a:off x="4284663" y="1916113"/>
            <a:ext cx="36893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sym typeface="Symbol" pitchFamily="18" charset="2"/>
              </a:rPr>
              <a:t> </a:t>
            </a:r>
            <a:r>
              <a:rPr lang="ru-RU"/>
              <a:t>А : </a:t>
            </a:r>
            <a:r>
              <a:rPr lang="uk-UA">
                <a:sym typeface="Symbol" pitchFamily="18" charset="2"/>
              </a:rPr>
              <a:t></a:t>
            </a:r>
            <a:r>
              <a:rPr lang="uk-UA"/>
              <a:t> В : </a:t>
            </a:r>
            <a:r>
              <a:rPr lang="uk-UA">
                <a:sym typeface="Symbol" pitchFamily="18" charset="2"/>
              </a:rPr>
              <a:t></a:t>
            </a:r>
            <a:r>
              <a:rPr lang="uk-UA"/>
              <a:t> С : </a:t>
            </a:r>
            <a:r>
              <a:rPr lang="uk-UA">
                <a:sym typeface="Symbol" pitchFamily="18" charset="2"/>
              </a:rPr>
              <a:t></a:t>
            </a:r>
            <a:r>
              <a:rPr lang="uk-UA"/>
              <a:t> </a:t>
            </a:r>
            <a:r>
              <a:rPr lang="en-US"/>
              <a:t>D</a:t>
            </a:r>
            <a:r>
              <a:rPr lang="ru-RU"/>
              <a:t> = 3 : 6 : 7 : 2</a:t>
            </a:r>
          </a:p>
          <a:p>
            <a:endParaRPr lang="ru-RU"/>
          </a:p>
          <a:p>
            <a:pPr>
              <a:buFont typeface="Symbol" pitchFamily="18" charset="2"/>
              <a:buChar char="Ð"/>
            </a:pPr>
            <a:r>
              <a:rPr lang="ru-RU"/>
              <a:t>А, </a:t>
            </a:r>
            <a:r>
              <a:rPr lang="uk-UA">
                <a:sym typeface="Symbol" pitchFamily="18" charset="2"/>
              </a:rPr>
              <a:t></a:t>
            </a:r>
            <a:r>
              <a:rPr lang="uk-UA"/>
              <a:t> В, </a:t>
            </a:r>
            <a:r>
              <a:rPr lang="uk-UA">
                <a:sym typeface="Symbol" pitchFamily="18" charset="2"/>
              </a:rPr>
              <a:t></a:t>
            </a:r>
            <a:r>
              <a:rPr lang="uk-UA"/>
              <a:t> С, </a:t>
            </a:r>
            <a:r>
              <a:rPr lang="uk-UA">
                <a:sym typeface="Symbol" pitchFamily="18" charset="2"/>
              </a:rPr>
              <a:t></a:t>
            </a:r>
            <a:r>
              <a:rPr lang="uk-UA"/>
              <a:t> </a:t>
            </a:r>
            <a:r>
              <a:rPr lang="en-US"/>
              <a:t>D</a:t>
            </a:r>
            <a:r>
              <a:rPr lang="ru-RU"/>
              <a:t> - ?</a:t>
            </a:r>
          </a:p>
          <a:p>
            <a:pPr>
              <a:buFont typeface="Symbol" pitchFamily="18" charset="2"/>
              <a:buNone/>
            </a:pPr>
            <a:endParaRPr lang="ru-RU"/>
          </a:p>
          <a:p>
            <a:pPr>
              <a:buFont typeface="Symbol" pitchFamily="18" charset="2"/>
              <a:buNone/>
            </a:pPr>
            <a:r>
              <a:rPr lang="ru-RU"/>
              <a:t>Установить : АВС</a:t>
            </a:r>
            <a:r>
              <a:rPr lang="en-US"/>
              <a:t>D</a:t>
            </a:r>
            <a:r>
              <a:rPr lang="ru-RU"/>
              <a:t> – трапеция ?</a:t>
            </a: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4000" smtClean="0"/>
              <a:t>№ 6</a:t>
            </a:r>
            <a:endParaRPr lang="uk-UA" sz="4000" smtClean="0"/>
          </a:p>
        </p:txBody>
      </p:sp>
      <p:pic>
        <p:nvPicPr>
          <p:cNvPr id="20492" name="Picture 4" descr="CEB1567D"/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27088" y="836613"/>
            <a:ext cx="7499350" cy="5311775"/>
          </a:xfrm>
        </p:spPr>
      </p:pic>
      <p:sp>
        <p:nvSpPr>
          <p:cNvPr id="20493" name="Text Box 4"/>
          <p:cNvSpPr txBox="1">
            <a:spLocks noChangeArrowheads="1"/>
          </p:cNvSpPr>
          <p:nvPr/>
        </p:nvSpPr>
        <p:spPr bwMode="auto">
          <a:xfrm>
            <a:off x="5364163" y="1628775"/>
            <a:ext cx="25527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sym typeface="Symbol" pitchFamily="18" charset="2"/>
              </a:rPr>
              <a:t> </a:t>
            </a:r>
            <a:r>
              <a:rPr lang="ru-RU">
                <a:sym typeface="Symbol" pitchFamily="18" charset="2"/>
              </a:rPr>
              <a:t>В = 5 </a:t>
            </a:r>
            <a:r>
              <a:rPr lang="uk-UA">
                <a:sym typeface="Symbol" pitchFamily="18" charset="2"/>
              </a:rPr>
              <a:t> А</a:t>
            </a:r>
          </a:p>
          <a:p>
            <a:endParaRPr lang="ru-RU">
              <a:sym typeface="Symbol" pitchFamily="18" charset="2"/>
            </a:endParaRPr>
          </a:p>
          <a:p>
            <a:endParaRPr lang="ru-RU">
              <a:sym typeface="Symbol" pitchFamily="18" charset="2"/>
            </a:endParaRPr>
          </a:p>
          <a:p>
            <a:r>
              <a:rPr lang="ru-RU">
                <a:sym typeface="Symbol" pitchFamily="18" charset="2"/>
              </a:rPr>
              <a:t> </a:t>
            </a:r>
            <a:r>
              <a:rPr lang="uk-UA">
                <a:sym typeface="Symbol" pitchFamily="18" charset="2"/>
              </a:rPr>
              <a:t> </a:t>
            </a:r>
            <a:r>
              <a:rPr lang="ru-RU">
                <a:sym typeface="Symbol" pitchFamily="18" charset="2"/>
              </a:rPr>
              <a:t>А, </a:t>
            </a:r>
            <a:r>
              <a:rPr lang="uk-UA">
                <a:sym typeface="Symbol" pitchFamily="18" charset="2"/>
              </a:rPr>
              <a:t> В,  С,  </a:t>
            </a:r>
            <a:r>
              <a:rPr lang="en-US"/>
              <a:t>D</a:t>
            </a:r>
            <a:r>
              <a:rPr lang="ru-RU"/>
              <a:t> - ?</a:t>
            </a:r>
            <a:endParaRPr lang="uk-UA"/>
          </a:p>
        </p:txBody>
      </p:sp>
      <p:sp>
        <p:nvSpPr>
          <p:cNvPr id="20494" name="Text Box 5"/>
          <p:cNvSpPr txBox="1">
            <a:spLocks noChangeArrowheads="1"/>
          </p:cNvSpPr>
          <p:nvPr/>
        </p:nvSpPr>
        <p:spPr bwMode="auto">
          <a:xfrm>
            <a:off x="1311275" y="53213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</a:t>
            </a:r>
            <a:endParaRPr lang="uk-UA"/>
          </a:p>
        </p:txBody>
      </p:sp>
      <p:sp>
        <p:nvSpPr>
          <p:cNvPr id="20495" name="Text Box 6"/>
          <p:cNvSpPr txBox="1">
            <a:spLocks noChangeArrowheads="1"/>
          </p:cNvSpPr>
          <p:nvPr/>
        </p:nvSpPr>
        <p:spPr bwMode="auto">
          <a:xfrm>
            <a:off x="2411413" y="2276475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</a:t>
            </a:r>
            <a:endParaRPr lang="uk-UA"/>
          </a:p>
        </p:txBody>
      </p:sp>
      <p:sp>
        <p:nvSpPr>
          <p:cNvPr id="20496" name="Text Box 7"/>
          <p:cNvSpPr txBox="1">
            <a:spLocks noChangeArrowheads="1"/>
          </p:cNvSpPr>
          <p:nvPr/>
        </p:nvSpPr>
        <p:spPr bwMode="auto">
          <a:xfrm>
            <a:off x="4911725" y="236855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  <a:endParaRPr lang="uk-UA"/>
          </a:p>
        </p:txBody>
      </p:sp>
      <p:sp>
        <p:nvSpPr>
          <p:cNvPr id="20497" name="Text Box 8"/>
          <p:cNvSpPr txBox="1">
            <a:spLocks noChangeArrowheads="1"/>
          </p:cNvSpPr>
          <p:nvPr/>
        </p:nvSpPr>
        <p:spPr bwMode="auto">
          <a:xfrm>
            <a:off x="6135688" y="52482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/>
          </a:p>
        </p:txBody>
      </p:sp>
      <p:sp>
        <p:nvSpPr>
          <p:cNvPr id="20498" name="Text Box 9"/>
          <p:cNvSpPr txBox="1">
            <a:spLocks noChangeArrowheads="1"/>
          </p:cNvSpPr>
          <p:nvPr/>
        </p:nvSpPr>
        <p:spPr bwMode="auto">
          <a:xfrm>
            <a:off x="5992813" y="53213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4000" smtClean="0"/>
              <a:t>№ 7</a:t>
            </a:r>
            <a:endParaRPr lang="uk-UA" sz="4000" smtClean="0"/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uk-UA" smtClean="0"/>
          </a:p>
        </p:txBody>
      </p:sp>
      <p:pic>
        <p:nvPicPr>
          <p:cNvPr id="21507" name="Picture 4" descr="A82A6AC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692150"/>
            <a:ext cx="8208963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950913" y="560863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</a:t>
            </a:r>
            <a:endParaRPr lang="uk-UA"/>
          </a:p>
        </p:txBody>
      </p:sp>
      <p:sp>
        <p:nvSpPr>
          <p:cNvPr id="21509" name="Text Box 7"/>
          <p:cNvSpPr txBox="1">
            <a:spLocks noChangeArrowheads="1"/>
          </p:cNvSpPr>
          <p:nvPr/>
        </p:nvSpPr>
        <p:spPr bwMode="auto">
          <a:xfrm>
            <a:off x="1023938" y="236855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</a:t>
            </a:r>
            <a:endParaRPr lang="uk-UA"/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3111500" y="236855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  <a:endParaRPr lang="uk-UA"/>
          </a:p>
        </p:txBody>
      </p:sp>
      <p:sp>
        <p:nvSpPr>
          <p:cNvPr id="21511" name="Text Box 9"/>
          <p:cNvSpPr txBox="1">
            <a:spLocks noChangeArrowheads="1"/>
          </p:cNvSpPr>
          <p:nvPr/>
        </p:nvSpPr>
        <p:spPr bwMode="auto">
          <a:xfrm>
            <a:off x="4695825" y="560863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  <a:endParaRPr lang="uk-UA"/>
          </a:p>
        </p:txBody>
      </p:sp>
      <p:sp>
        <p:nvSpPr>
          <p:cNvPr id="21512" name="Text Box 10"/>
          <p:cNvSpPr txBox="1">
            <a:spLocks noChangeArrowheads="1"/>
          </p:cNvSpPr>
          <p:nvPr/>
        </p:nvSpPr>
        <p:spPr bwMode="auto">
          <a:xfrm>
            <a:off x="3995738" y="5157788"/>
            <a:ext cx="5222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60</a:t>
            </a:r>
            <a:r>
              <a:rPr lang="en-US"/>
              <a:t>º</a:t>
            </a:r>
            <a:endParaRPr lang="uk-UA"/>
          </a:p>
        </p:txBody>
      </p:sp>
      <p:sp>
        <p:nvSpPr>
          <p:cNvPr id="21513" name="Text Box 11"/>
          <p:cNvSpPr txBox="1">
            <a:spLocks noChangeArrowheads="1"/>
          </p:cNvSpPr>
          <p:nvPr/>
        </p:nvSpPr>
        <p:spPr bwMode="auto">
          <a:xfrm>
            <a:off x="2032000" y="236855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7</a:t>
            </a:r>
            <a:endParaRPr lang="uk-UA"/>
          </a:p>
        </p:txBody>
      </p:sp>
      <p:sp>
        <p:nvSpPr>
          <p:cNvPr id="21514" name="Text Box 12"/>
          <p:cNvSpPr txBox="1">
            <a:spLocks noChangeArrowheads="1"/>
          </p:cNvSpPr>
          <p:nvPr/>
        </p:nvSpPr>
        <p:spPr bwMode="auto">
          <a:xfrm>
            <a:off x="2751138" y="55372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/>
          </a:p>
        </p:txBody>
      </p:sp>
      <p:sp>
        <p:nvSpPr>
          <p:cNvPr id="21515" name="Text Box 13"/>
          <p:cNvSpPr txBox="1">
            <a:spLocks noChangeArrowheads="1"/>
          </p:cNvSpPr>
          <p:nvPr/>
        </p:nvSpPr>
        <p:spPr bwMode="auto">
          <a:xfrm>
            <a:off x="2103438" y="5608638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13</a:t>
            </a:r>
            <a:endParaRPr lang="uk-UA"/>
          </a:p>
        </p:txBody>
      </p:sp>
      <p:sp>
        <p:nvSpPr>
          <p:cNvPr id="21516" name="Text Box 14"/>
          <p:cNvSpPr txBox="1">
            <a:spLocks noChangeArrowheads="1"/>
          </p:cNvSpPr>
          <p:nvPr/>
        </p:nvSpPr>
        <p:spPr bwMode="auto">
          <a:xfrm>
            <a:off x="5127625" y="2728913"/>
            <a:ext cx="9191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  <a:r>
              <a:rPr lang="en-US"/>
              <a:t>D</a:t>
            </a:r>
            <a:r>
              <a:rPr lang="ru-RU"/>
              <a:t> - ?</a:t>
            </a:r>
          </a:p>
          <a:p>
            <a:r>
              <a:rPr lang="uk-UA">
                <a:sym typeface="Symbol" pitchFamily="18" charset="2"/>
              </a:rPr>
              <a:t> С -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атематика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</Template>
  <TotalTime>176</TotalTime>
  <Words>279</Words>
  <Application>Microsoft Office PowerPoint</Application>
  <PresentationFormat>Экран (4:3)</PresentationFormat>
  <Paragraphs>168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Symbol</vt:lpstr>
      <vt:lpstr>математика</vt:lpstr>
      <vt:lpstr>математика</vt:lpstr>
      <vt:lpstr>“ Трапеция.  Средняя линия трапеции”</vt:lpstr>
      <vt:lpstr>Слайд 2</vt:lpstr>
      <vt:lpstr>№ 1</vt:lpstr>
      <vt:lpstr>№ 2</vt:lpstr>
      <vt:lpstr>№ 3</vt:lpstr>
      <vt:lpstr>№ 4</vt:lpstr>
      <vt:lpstr>№ 5</vt:lpstr>
      <vt:lpstr>№ 6</vt:lpstr>
      <vt:lpstr>№ 7</vt:lpstr>
      <vt:lpstr>№ 8</vt:lpstr>
      <vt:lpstr>№ 9</vt:lpstr>
      <vt:lpstr>№ 10</vt:lpstr>
      <vt:lpstr>№ 11</vt:lpstr>
      <vt:lpstr>№ 12</vt:lpstr>
      <vt:lpstr>№ 13</vt:lpstr>
      <vt:lpstr>№ 14</vt:lpstr>
      <vt:lpstr>№ 15</vt:lpstr>
      <vt:lpstr>№ 16</vt:lpstr>
      <vt:lpstr>Домашнее задание:</vt:lpstr>
    </vt:vector>
  </TitlesOfParts>
  <Company>School 114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Завуч</dc:creator>
  <cp:keywords/>
  <dc:description/>
  <cp:lastModifiedBy>Tatjana</cp:lastModifiedBy>
  <cp:revision>17</cp:revision>
  <dcterms:created xsi:type="dcterms:W3CDTF">2012-11-14T12:44:48Z</dcterms:created>
  <dcterms:modified xsi:type="dcterms:W3CDTF">2013-01-08T17:23:28Z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TC019087039991</vt:lpwstr>
  </property>
</Properties>
</file>