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8" autoAdjust="0"/>
    <p:restoredTop sz="83647" autoAdjust="0"/>
  </p:normalViewPr>
  <p:slideViewPr>
    <p:cSldViewPr>
      <p:cViewPr varScale="1">
        <p:scale>
          <a:sx n="94" d="100"/>
          <a:sy n="94" d="100"/>
        </p:scale>
        <p:origin x="-1404" y="-108"/>
      </p:cViewPr>
      <p:guideLst>
        <p:guide orient="horz" pos="2160"/>
        <p:guide pos="2880"/>
      </p:guideLst>
    </p:cSldViewPr>
  </p:slideViewPr>
  <p:outlineViewPr>
    <p:cViewPr>
      <p:scale>
        <a:sx n="33" d="100"/>
        <a:sy n="33" d="100"/>
      </p:scale>
      <p:origin x="23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88B9B-2824-4A61-99EB-B447F93B895C}" type="datetimeFigureOut">
              <a:rPr lang="ru-RU" smtClean="0"/>
              <a:pPr/>
              <a:t>26.01.2013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DD26A8-4B00-4D02-AA71-52927787754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EDD26A8-4B00-4D02-AA71-529277877546}"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EDD26A8-4B00-4D02-AA71-529277877546}" type="slidenum">
              <a:rPr lang="ru-RU" smtClean="0"/>
              <a:pPr/>
              <a:t>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E83B561-09B5-4BFC-BF7B-0FFAB5A249B6}" type="datetimeFigureOut">
              <a:rPr lang="ru-RU" smtClean="0"/>
              <a:pPr/>
              <a:t>26.01.2013</a:t>
            </a:fld>
            <a:endParaRPr lang="ru-RU"/>
          </a:p>
        </p:txBody>
      </p:sp>
      <p:sp>
        <p:nvSpPr>
          <p:cNvPr id="18" name="Нижний колонтитул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BFFCADA-0485-4062-8075-EDC4B5628E0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E83B561-09B5-4BFC-BF7B-0FFAB5A249B6}" type="datetimeFigureOut">
              <a:rPr lang="ru-RU" smtClean="0"/>
              <a:pPr/>
              <a:t>26.01.2013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BFFCADA-0485-4062-8075-EDC4B5628E0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6"/>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3"/>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E83B561-09B5-4BFC-BF7B-0FFAB5A249B6}" type="datetimeFigureOut">
              <a:rPr lang="ru-RU" smtClean="0"/>
              <a:pPr/>
              <a:t>26.01.2013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BFFCADA-0485-4062-8075-EDC4B5628E0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E83B561-09B5-4BFC-BF7B-0FFAB5A249B6}" type="datetimeFigureOut">
              <a:rPr lang="ru-RU" smtClean="0"/>
              <a:pPr/>
              <a:t>26.01.2013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BFFCADA-0485-4062-8075-EDC4B5628E0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0E83B561-09B5-4BFC-BF7B-0FFAB5A249B6}" type="datetimeFigureOut">
              <a:rPr lang="ru-RU" smtClean="0"/>
              <a:pPr/>
              <a:t>26.01.2013</a:t>
            </a:fld>
            <a:endParaRPr lang="ru-RU"/>
          </a:p>
        </p:txBody>
      </p:sp>
      <p:sp>
        <p:nvSpPr>
          <p:cNvPr id="5" name="Нижний колонтитул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6BFFCADA-0485-4062-8075-EDC4B5628E0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E83B561-09B5-4BFC-BF7B-0FFAB5A249B6}" type="datetimeFigureOut">
              <a:rPr lang="ru-RU" smtClean="0"/>
              <a:pPr/>
              <a:t>26.01.2013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BFFCADA-0485-4062-8075-EDC4B5628E0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E83B561-09B5-4BFC-BF7B-0FFAB5A249B6}" type="datetimeFigureOut">
              <a:rPr lang="ru-RU" smtClean="0"/>
              <a:pPr/>
              <a:t>26.01.2013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BFFCADA-0485-4062-8075-EDC4B5628E0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E83B561-09B5-4BFC-BF7B-0FFAB5A249B6}" type="datetimeFigureOut">
              <a:rPr lang="ru-RU" smtClean="0"/>
              <a:pPr/>
              <a:t>26.01.2013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BFFCADA-0485-4062-8075-EDC4B5628E0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E83B561-09B5-4BFC-BF7B-0FFAB5A249B6}" type="datetimeFigureOut">
              <a:rPr lang="ru-RU" smtClean="0"/>
              <a:pPr/>
              <a:t>26.01.2013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6BFFCADA-0485-4062-8075-EDC4B5628E0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E83B561-09B5-4BFC-BF7B-0FFAB5A249B6}" type="datetimeFigureOut">
              <a:rPr lang="ru-RU" smtClean="0"/>
              <a:pPr/>
              <a:t>26.01.2013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BFFCADA-0485-4062-8075-EDC4B5628E0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E83B561-09B5-4BFC-BF7B-0FFAB5A249B6}" type="datetimeFigureOut">
              <a:rPr lang="ru-RU" smtClean="0"/>
              <a:pPr/>
              <a:t>26.01.2013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BFFCADA-0485-4062-8075-EDC4B5628E07}" type="slidenum">
              <a:rPr lang="ru-RU" smtClean="0"/>
              <a:pPr/>
              <a:t>‹#›</a:t>
            </a:fld>
            <a:endParaRPr lang="ru-RU"/>
          </a:p>
        </p:txBody>
      </p:sp>
      <p:sp>
        <p:nvSpPr>
          <p:cNvPr id="10" name="Рисунок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E83B561-09B5-4BFC-BF7B-0FFAB5A249B6}" type="datetimeFigureOut">
              <a:rPr lang="ru-RU" smtClean="0"/>
              <a:pPr/>
              <a:t>26.01.2013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BFFCADA-0485-4062-8075-EDC4B5628E0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i="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КОШКИ ОТ А ДО Я</a:t>
            </a:r>
            <a:endParaRPr lang="ru-RU" b="1" i="1" dirty="0">
              <a:solidFill>
                <a:srgbClr val="FFC000"/>
              </a:solidFill>
            </a:endParaRPr>
          </a:p>
        </p:txBody>
      </p:sp>
      <p:sp>
        <p:nvSpPr>
          <p:cNvPr id="3" name="Подзаголовок 2"/>
          <p:cNvSpPr>
            <a:spLocks noGrp="1"/>
          </p:cNvSpPr>
          <p:nvPr>
            <p:ph type="subTitle" idx="1"/>
          </p:nvPr>
        </p:nvSpPr>
        <p:spPr/>
        <p:txBody>
          <a:bodyPr>
            <a:normAutofit/>
          </a:bodyPr>
          <a:lstStyle/>
          <a:p>
            <a:endParaRPr lang="ru-RU" sz="1050" dirty="0" smtClean="0">
              <a:solidFill>
                <a:srgbClr val="FFC000"/>
              </a:solidFill>
            </a:endParaRPr>
          </a:p>
          <a:p>
            <a:endParaRPr lang="ru-RU" sz="1050" dirty="0">
              <a:solidFill>
                <a:srgbClr val="FFC000"/>
              </a:solidFill>
            </a:endParaRPr>
          </a:p>
          <a:p>
            <a:endParaRPr lang="ru-RU" sz="1050" dirty="0" smtClean="0">
              <a:solidFill>
                <a:srgbClr val="FFC000"/>
              </a:solidFill>
            </a:endParaRPr>
          </a:p>
          <a:p>
            <a:r>
              <a:rPr lang="ru-RU" sz="1200" b="1" i="1" dirty="0" smtClean="0">
                <a:solidFill>
                  <a:srgbClr val="FFC000"/>
                </a:solidFill>
              </a:rPr>
              <a:t>Презентацию подготовила Колесникова Анастасия.</a:t>
            </a:r>
          </a:p>
        </p:txBody>
      </p:sp>
    </p:spTree>
  </p:cSld>
  <p:clrMapOvr>
    <a:masterClrMapping/>
  </p:clrMapOvr>
  <p:transition spd="slow">
    <p:wedge/>
    <p:sndAc>
      <p:stSnd>
        <p:snd r:embed="rId3"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Строение кошки</a:t>
            </a:r>
            <a:endParaRPr lang="ru-RU" dirty="0"/>
          </a:p>
        </p:txBody>
      </p:sp>
      <p:sp>
        <p:nvSpPr>
          <p:cNvPr id="5" name="Содержимое 4"/>
          <p:cNvSpPr>
            <a:spLocks noGrp="1"/>
          </p:cNvSpPr>
          <p:nvPr>
            <p:ph idx="1"/>
          </p:nvPr>
        </p:nvSpPr>
        <p:spPr/>
        <p:txBody>
          <a:bodyPr>
            <a:normAutofit/>
          </a:bodyPr>
          <a:lstStyle/>
          <a:p>
            <a:r>
              <a:rPr lang="ru-RU" sz="1400" dirty="0" smtClean="0">
                <a:solidFill>
                  <a:srgbClr val="FF00FF"/>
                </a:solidFill>
              </a:rPr>
              <a:t>Скелет кошки состоит из многочисленных позвонков и хрящей. Особенно много хрящей находится в хвосте. Эти хрящи называют хвостовыми позвонками.</a:t>
            </a:r>
            <a:endParaRPr lang="ru-RU" sz="1400" dirty="0">
              <a:solidFill>
                <a:srgbClr val="FF00FF"/>
              </a:solidFill>
            </a:endParaRPr>
          </a:p>
        </p:txBody>
      </p:sp>
      <p:pic>
        <p:nvPicPr>
          <p:cNvPr id="6" name="Рисунок 5" descr="body.jpg"/>
          <p:cNvPicPr>
            <a:picLocks noChangeAspect="1"/>
          </p:cNvPicPr>
          <p:nvPr/>
        </p:nvPicPr>
        <p:blipFill>
          <a:blip r:embed="rId2"/>
          <a:stretch>
            <a:fillRect/>
          </a:stretch>
        </p:blipFill>
        <p:spPr>
          <a:xfrm>
            <a:off x="714348" y="2143116"/>
            <a:ext cx="7000924" cy="4000528"/>
          </a:xfrm>
          <a:prstGeom prst="rect">
            <a:avLst/>
          </a:prstGeom>
        </p:spPr>
      </p:pic>
      <p:sp>
        <p:nvSpPr>
          <p:cNvPr id="7" name="5-конечная звезда 6"/>
          <p:cNvSpPr/>
          <p:nvPr/>
        </p:nvSpPr>
        <p:spPr>
          <a:xfrm>
            <a:off x="642910" y="500042"/>
            <a:ext cx="928694" cy="928694"/>
          </a:xfrm>
          <a:prstGeom prst="star5">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5-конечная звезда 7"/>
          <p:cNvSpPr/>
          <p:nvPr/>
        </p:nvSpPr>
        <p:spPr>
          <a:xfrm>
            <a:off x="6786578" y="500042"/>
            <a:ext cx="928694" cy="1000132"/>
          </a:xfrm>
          <a:prstGeom prst="star5">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5-конечная звезда 8"/>
          <p:cNvSpPr/>
          <p:nvPr/>
        </p:nvSpPr>
        <p:spPr>
          <a:xfrm>
            <a:off x="357158" y="6000768"/>
            <a:ext cx="642942" cy="642942"/>
          </a:xfrm>
          <a:prstGeom prst="star5">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Мурр- мяу!</a:t>
            </a:r>
            <a:endParaRPr lang="ru-RU" dirty="0"/>
          </a:p>
        </p:txBody>
      </p:sp>
      <p:sp>
        <p:nvSpPr>
          <p:cNvPr id="3" name="Текст 2"/>
          <p:cNvSpPr>
            <a:spLocks noGrp="1"/>
          </p:cNvSpPr>
          <p:nvPr>
            <p:ph type="body" sz="half" idx="2"/>
          </p:nvPr>
        </p:nvSpPr>
        <p:spPr/>
        <p:txBody>
          <a:bodyPr>
            <a:normAutofit lnSpcReduction="10000"/>
          </a:bodyPr>
          <a:lstStyle/>
          <a:p>
            <a:r>
              <a:rPr lang="ru-RU" sz="1600" dirty="0" smtClean="0">
                <a:solidFill>
                  <a:schemeClr val="bg1"/>
                </a:solidFill>
              </a:rPr>
              <a:t>Характер кошек такой разный! Одни позволяют носить себя в качестве норкового воротника, другие набрасываются на ноги когда кто- то проходит мимо кошки. А каким то кошкам безразлично что творится вокруг неё.  </a:t>
            </a:r>
            <a:endParaRPr lang="ru-RU" sz="1600" dirty="0">
              <a:solidFill>
                <a:schemeClr val="bg1"/>
              </a:solidFill>
            </a:endParaRPr>
          </a:p>
        </p:txBody>
      </p:sp>
      <p:pic>
        <p:nvPicPr>
          <p:cNvPr id="6" name="Рисунок 5" descr="загорье 069.jpg"/>
          <p:cNvPicPr>
            <a:picLocks noGrp="1" noChangeAspect="1"/>
          </p:cNvPicPr>
          <p:nvPr>
            <p:ph type="pic" idx="1"/>
          </p:nvPr>
        </p:nvPicPr>
        <p:blipFill>
          <a:blip r:embed="rId2" cstate="print"/>
          <a:srcRect l="16654" r="16654"/>
          <a:stretch>
            <a:fillRect/>
          </a:stretch>
        </p:blipFill>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Мурр- мяу!</a:t>
            </a:r>
            <a:endParaRPr lang="ru-RU" dirty="0"/>
          </a:p>
        </p:txBody>
      </p:sp>
      <p:sp>
        <p:nvSpPr>
          <p:cNvPr id="3" name="Текст 2"/>
          <p:cNvSpPr>
            <a:spLocks noGrp="1"/>
          </p:cNvSpPr>
          <p:nvPr>
            <p:ph type="body" sz="half" idx="2"/>
          </p:nvPr>
        </p:nvSpPr>
        <p:spPr/>
        <p:txBody>
          <a:bodyPr/>
          <a:lstStyle/>
          <a:p>
            <a:r>
              <a:rPr lang="ru-RU" dirty="0" smtClean="0">
                <a:solidFill>
                  <a:schemeClr val="bg1"/>
                </a:solidFill>
              </a:rPr>
              <a:t>К</a:t>
            </a:r>
            <a:r>
              <a:rPr lang="ru-RU" dirty="0" smtClean="0">
                <a:solidFill>
                  <a:schemeClr val="bg1"/>
                </a:solidFill>
              </a:rPr>
              <a:t>акой бы не был характер у вашей кошки, она всегда добрая. Например если она укусила вас если вы потрепали её живот это значит: «</a:t>
            </a:r>
            <a:r>
              <a:rPr lang="ru-RU" dirty="0" smtClean="0">
                <a:solidFill>
                  <a:schemeClr val="bg1"/>
                </a:solidFill>
              </a:rPr>
              <a:t>М</a:t>
            </a:r>
            <a:r>
              <a:rPr lang="ru-RU" dirty="0" smtClean="0">
                <a:solidFill>
                  <a:schemeClr val="bg1"/>
                </a:solidFill>
              </a:rPr>
              <a:t>урр! мне нравится! Мурр! Сделай так ещё!».Какие- то кошки любят сидеть в коляске для кукол, как кот на этом фото</a:t>
            </a:r>
            <a:r>
              <a:rPr lang="ru-RU" smtClean="0">
                <a:solidFill>
                  <a:schemeClr val="bg1"/>
                </a:solidFill>
              </a:rPr>
              <a:t>!  </a:t>
            </a:r>
            <a:endParaRPr lang="ru-RU" dirty="0">
              <a:solidFill>
                <a:schemeClr val="bg1"/>
              </a:solidFill>
            </a:endParaRPr>
          </a:p>
        </p:txBody>
      </p:sp>
      <p:pic>
        <p:nvPicPr>
          <p:cNvPr id="5" name="Рисунок 4" descr="загорье 085.jpg"/>
          <p:cNvPicPr>
            <a:picLocks noGrp="1" noChangeAspect="1"/>
          </p:cNvPicPr>
          <p:nvPr>
            <p:ph type="pic" idx="1"/>
          </p:nvPr>
        </p:nvPicPr>
        <p:blipFill>
          <a:blip r:embed="rId2" cstate="print"/>
          <a:srcRect l="16654" r="16654"/>
          <a:stretch>
            <a:fillRect/>
          </a:stretch>
        </p:blipFill>
        <p:spPr/>
      </p:pic>
    </p:spTree>
  </p:cSld>
  <p:clrMapOvr>
    <a:masterClrMapping/>
  </p:clrMapOvr>
  <p:transition>
    <p:pull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glow rad="101600">
              <a:schemeClr val="accent1">
                <a:satMod val="175000"/>
                <a:alpha val="40000"/>
              </a:schemeClr>
            </a:glow>
          </a:effectLst>
        </p:spPr>
        <p:txBody>
          <a:bodyPr/>
          <a:lstStyle/>
          <a:p>
            <a:pPr algn="ctr"/>
            <a:r>
              <a:rPr lang="ru-RU" i="1" dirty="0" smtClean="0">
                <a:solidFill>
                  <a:schemeClr val="tx2">
                    <a:lumMod val="60000"/>
                    <a:lumOff val="40000"/>
                  </a:schemeClr>
                </a:solidFill>
              </a:rPr>
              <a:t>Мейн- кун</a:t>
            </a:r>
            <a:endParaRPr lang="ru-RU" i="1" dirty="0">
              <a:solidFill>
                <a:schemeClr val="tx2">
                  <a:lumMod val="60000"/>
                  <a:lumOff val="40000"/>
                </a:schemeClr>
              </a:solidFill>
            </a:endParaRPr>
          </a:p>
        </p:txBody>
      </p:sp>
      <p:sp>
        <p:nvSpPr>
          <p:cNvPr id="3" name="Содержимое 2"/>
          <p:cNvSpPr>
            <a:spLocks noGrp="1"/>
          </p:cNvSpPr>
          <p:nvPr>
            <p:ph idx="1"/>
          </p:nvPr>
        </p:nvSpPr>
        <p:spPr/>
        <p:txBody>
          <a:bodyPr>
            <a:normAutofit/>
          </a:bodyPr>
          <a:lstStyle/>
          <a:p>
            <a:r>
              <a:rPr lang="ru-RU" sz="1400" dirty="0" smtClean="0">
                <a:solidFill>
                  <a:srgbClr val="FF00FF"/>
                </a:solidFill>
              </a:rPr>
              <a:t>Это самые крупные кошки во всём мире. Их вес достигает 17 килограммов. Питаются они с рождения больше чем их сородичи отряда домашних кошек. Их вид напоминает, гигантскую рысь. Они отлично ладят с детьми, и другими домашними животными. У этой породы много историй происхождения. Но эта кошка абсолютно точно произошла в США.</a:t>
            </a:r>
          </a:p>
          <a:p>
            <a:endParaRPr lang="ru-RU" sz="1400" dirty="0" smtClean="0">
              <a:solidFill>
                <a:schemeClr val="tx2">
                  <a:lumMod val="60000"/>
                  <a:lumOff val="40000"/>
                </a:schemeClr>
              </a:solidFill>
            </a:endParaRPr>
          </a:p>
          <a:p>
            <a:endParaRPr lang="ru-RU" sz="1400" dirty="0" smtClean="0">
              <a:solidFill>
                <a:schemeClr val="tx2">
                  <a:lumMod val="60000"/>
                  <a:lumOff val="40000"/>
                </a:schemeClr>
              </a:solidFill>
            </a:endParaRPr>
          </a:p>
          <a:p>
            <a:endParaRPr lang="ru-RU" sz="1400" dirty="0">
              <a:solidFill>
                <a:schemeClr val="tx2">
                  <a:lumMod val="60000"/>
                  <a:lumOff val="40000"/>
                </a:schemeClr>
              </a:solidFill>
            </a:endParaRPr>
          </a:p>
        </p:txBody>
      </p:sp>
      <p:sp>
        <p:nvSpPr>
          <p:cNvPr id="5" name="5-конечная звезда 4"/>
          <p:cNvSpPr/>
          <p:nvPr/>
        </p:nvSpPr>
        <p:spPr>
          <a:xfrm>
            <a:off x="6929454" y="285728"/>
            <a:ext cx="914400" cy="914400"/>
          </a:xfrm>
          <a:prstGeom prst="star5">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5-конечная звезда 5"/>
          <p:cNvSpPr/>
          <p:nvPr/>
        </p:nvSpPr>
        <p:spPr>
          <a:xfrm>
            <a:off x="285720" y="2857496"/>
            <a:ext cx="785819" cy="714380"/>
          </a:xfrm>
          <a:prstGeom prst="star5">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5-конечная звезда 7"/>
          <p:cNvSpPr/>
          <p:nvPr/>
        </p:nvSpPr>
        <p:spPr>
          <a:xfrm>
            <a:off x="1785918" y="500042"/>
            <a:ext cx="714380" cy="571504"/>
          </a:xfrm>
          <a:prstGeom prst="star5">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Рисунок 11" descr="мейн.jpg"/>
          <p:cNvPicPr>
            <a:picLocks noChangeAspect="1"/>
          </p:cNvPicPr>
          <p:nvPr/>
        </p:nvPicPr>
        <p:blipFill>
          <a:blip r:embed="rId3"/>
          <a:stretch>
            <a:fillRect/>
          </a:stretch>
        </p:blipFill>
        <p:spPr>
          <a:xfrm>
            <a:off x="1214414" y="2714620"/>
            <a:ext cx="5429288" cy="4143380"/>
          </a:xfrm>
          <a:prstGeom prst="rect">
            <a:avLst/>
          </a:prstGeo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t>Скоттиш- страйт и скоттиш- фолд</a:t>
            </a:r>
            <a:endParaRPr lang="ru-RU" i="1" dirty="0"/>
          </a:p>
        </p:txBody>
      </p:sp>
      <p:sp>
        <p:nvSpPr>
          <p:cNvPr id="3" name="Содержимое 2"/>
          <p:cNvSpPr>
            <a:spLocks noGrp="1"/>
          </p:cNvSpPr>
          <p:nvPr>
            <p:ph idx="1"/>
          </p:nvPr>
        </p:nvSpPr>
        <p:spPr/>
        <p:txBody>
          <a:bodyPr>
            <a:normAutofit/>
          </a:bodyPr>
          <a:lstStyle/>
          <a:p>
            <a:r>
              <a:rPr lang="ru-RU" sz="1400" dirty="0" smtClean="0">
                <a:solidFill>
                  <a:srgbClr val="FF00FF"/>
                </a:solidFill>
              </a:rPr>
              <a:t>Эти кошки с крупным мускулистым костяком произошли в Великобритании. Их шерсть состоит из 2-х слоёв. Первый слой- пуховая шерсть, второй слой- жёсткая остевая шерсть. Эти кошки достигают 11килограмм. Вы хотите завести шерстяного друга</a:t>
            </a:r>
            <a:r>
              <a:rPr lang="en-US" sz="1400" dirty="0" smtClean="0">
                <a:solidFill>
                  <a:srgbClr val="FF00FF"/>
                </a:solidFill>
              </a:rPr>
              <a:t>?</a:t>
            </a:r>
            <a:r>
              <a:rPr lang="ru-RU" sz="1400" dirty="0" smtClean="0">
                <a:solidFill>
                  <a:srgbClr val="FF00FF"/>
                </a:solidFill>
              </a:rPr>
              <a:t> Эта кошка для Вас! Эти кошки прекрасно ладят с детьми, играют с ними.</a:t>
            </a:r>
          </a:p>
          <a:p>
            <a:endParaRPr lang="ru-RU" sz="1400" dirty="0">
              <a:solidFill>
                <a:schemeClr val="tx2">
                  <a:lumMod val="60000"/>
                  <a:lumOff val="40000"/>
                </a:schemeClr>
              </a:solidFill>
            </a:endParaRPr>
          </a:p>
        </p:txBody>
      </p:sp>
      <p:sp>
        <p:nvSpPr>
          <p:cNvPr id="9" name="5-конечная звезда 8"/>
          <p:cNvSpPr/>
          <p:nvPr/>
        </p:nvSpPr>
        <p:spPr>
          <a:xfrm>
            <a:off x="1643042" y="857232"/>
            <a:ext cx="642943" cy="571504"/>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5-конечная звезда 9"/>
          <p:cNvSpPr/>
          <p:nvPr/>
        </p:nvSpPr>
        <p:spPr>
          <a:xfrm>
            <a:off x="142844" y="3786190"/>
            <a:ext cx="642943" cy="642942"/>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5-конечная звезда 10"/>
          <p:cNvSpPr/>
          <p:nvPr/>
        </p:nvSpPr>
        <p:spPr>
          <a:xfrm>
            <a:off x="6286512" y="1142984"/>
            <a:ext cx="571504" cy="500066"/>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загорье 066.jpg"/>
          <p:cNvPicPr>
            <a:picLocks noChangeAspect="1"/>
          </p:cNvPicPr>
          <p:nvPr/>
        </p:nvPicPr>
        <p:blipFill>
          <a:blip r:embed="rId2" cstate="print"/>
          <a:stretch>
            <a:fillRect/>
          </a:stretch>
        </p:blipFill>
        <p:spPr>
          <a:xfrm>
            <a:off x="785786" y="2786058"/>
            <a:ext cx="7072362" cy="4071942"/>
          </a:xfrm>
          <a:prstGeom prst="rect">
            <a:avLst/>
          </a:prstGeom>
        </p:spPr>
      </p:pic>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британские</a:t>
            </a:r>
            <a:endParaRPr lang="ru-RU" i="1" dirty="0"/>
          </a:p>
        </p:txBody>
      </p:sp>
      <p:sp>
        <p:nvSpPr>
          <p:cNvPr id="3" name="Содержимое 2"/>
          <p:cNvSpPr>
            <a:spLocks noGrp="1"/>
          </p:cNvSpPr>
          <p:nvPr>
            <p:ph idx="1"/>
          </p:nvPr>
        </p:nvSpPr>
        <p:spPr/>
        <p:txBody>
          <a:bodyPr>
            <a:normAutofit/>
          </a:bodyPr>
          <a:lstStyle/>
          <a:p>
            <a:r>
              <a:rPr lang="ru-RU" sz="1400" dirty="0" smtClean="0">
                <a:solidFill>
                  <a:srgbClr val="FF00FF"/>
                </a:solidFill>
              </a:rPr>
              <a:t>Очень красивые кошки с двухслойной шерстью. Первый слой- пуховая шерсть, второй слой- остевая шерсть. Раритетный окрас этих кошек- британская шиншилла. Едят они не так много как их сородичи, достигают</a:t>
            </a:r>
            <a:r>
              <a:rPr lang="en-US" sz="1400" dirty="0" smtClean="0">
                <a:solidFill>
                  <a:srgbClr val="FF00FF"/>
                </a:solidFill>
              </a:rPr>
              <a:t> </a:t>
            </a:r>
            <a:r>
              <a:rPr lang="ru-RU" sz="1400" dirty="0" smtClean="0">
                <a:solidFill>
                  <a:srgbClr val="FF00FF"/>
                </a:solidFill>
              </a:rPr>
              <a:t>всего 7 килограмм. Самый распространенный окрас этих кошек </a:t>
            </a:r>
            <a:r>
              <a:rPr lang="ru-RU" sz="1400" dirty="0" err="1" smtClean="0">
                <a:solidFill>
                  <a:srgbClr val="FF00FF"/>
                </a:solidFill>
              </a:rPr>
              <a:t>голубой</a:t>
            </a:r>
            <a:r>
              <a:rPr lang="ru-RU" sz="1400" dirty="0" smtClean="0">
                <a:solidFill>
                  <a:srgbClr val="FF00FF"/>
                </a:solidFill>
              </a:rPr>
              <a:t>.</a:t>
            </a:r>
            <a:endParaRPr lang="ru-RU" sz="1400" dirty="0">
              <a:solidFill>
                <a:srgbClr val="FF00FF"/>
              </a:solidFill>
            </a:endParaRPr>
          </a:p>
        </p:txBody>
      </p:sp>
      <p:pic>
        <p:nvPicPr>
          <p:cNvPr id="5" name="Рисунок 4" descr="британец.jpg"/>
          <p:cNvPicPr>
            <a:picLocks noChangeAspect="1"/>
          </p:cNvPicPr>
          <p:nvPr/>
        </p:nvPicPr>
        <p:blipFill>
          <a:blip r:embed="rId2"/>
          <a:stretch>
            <a:fillRect/>
          </a:stretch>
        </p:blipFill>
        <p:spPr>
          <a:xfrm>
            <a:off x="571472" y="2786058"/>
            <a:ext cx="7315200" cy="3733800"/>
          </a:xfrm>
          <a:prstGeom prst="rect">
            <a:avLst/>
          </a:prstGeom>
        </p:spPr>
      </p:pic>
      <p:sp>
        <p:nvSpPr>
          <p:cNvPr id="6" name="5-конечная звезда 5"/>
          <p:cNvSpPr/>
          <p:nvPr/>
        </p:nvSpPr>
        <p:spPr>
          <a:xfrm>
            <a:off x="6143636" y="571480"/>
            <a:ext cx="714380" cy="714380"/>
          </a:xfrm>
          <a:prstGeom prst="star5">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5-конечная звезда 6"/>
          <p:cNvSpPr/>
          <p:nvPr/>
        </p:nvSpPr>
        <p:spPr>
          <a:xfrm>
            <a:off x="571472" y="857232"/>
            <a:ext cx="1143008" cy="785818"/>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5-конечная звезда 7"/>
          <p:cNvSpPr/>
          <p:nvPr/>
        </p:nvSpPr>
        <p:spPr>
          <a:xfrm>
            <a:off x="0" y="3643314"/>
            <a:ext cx="500034" cy="500066"/>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БЕНГАЛЬСКИЕ КОШКИ</a:t>
            </a:r>
            <a:endParaRPr lang="ru-RU" i="1" dirty="0"/>
          </a:p>
        </p:txBody>
      </p:sp>
      <p:sp>
        <p:nvSpPr>
          <p:cNvPr id="3" name="Содержимое 2"/>
          <p:cNvSpPr>
            <a:spLocks noGrp="1"/>
          </p:cNvSpPr>
          <p:nvPr>
            <p:ph idx="1"/>
          </p:nvPr>
        </p:nvSpPr>
        <p:spPr/>
        <p:txBody>
          <a:bodyPr>
            <a:normAutofit/>
          </a:bodyPr>
          <a:lstStyle/>
          <a:p>
            <a:r>
              <a:rPr lang="ru-RU" sz="1400" dirty="0" smtClean="0">
                <a:solidFill>
                  <a:srgbClr val="FF00FF"/>
                </a:solidFill>
              </a:rPr>
              <a:t>Эти кошки по- настоящему похожи на леопарда. Эта кошка была выведена специально и искусственно. Все люди хотели иметь маленького леопардика, который не кусал бы членов семьи. Это очень добрые кошки, но иногда могут показываться гены леопарда, это когда бенгальская кошка очень сильно, или не сильно кусается и царапается. Достигают они 7 килограмм.</a:t>
            </a:r>
            <a:endParaRPr lang="ru-RU" sz="1400" dirty="0">
              <a:solidFill>
                <a:srgbClr val="FF00FF"/>
              </a:solidFill>
            </a:endParaRPr>
          </a:p>
        </p:txBody>
      </p:sp>
      <p:pic>
        <p:nvPicPr>
          <p:cNvPr id="4" name="Рисунок 3" descr="бенгальский.jpg"/>
          <p:cNvPicPr>
            <a:picLocks noChangeAspect="1"/>
          </p:cNvPicPr>
          <p:nvPr/>
        </p:nvPicPr>
        <p:blipFill>
          <a:blip r:embed="rId2"/>
          <a:stretch>
            <a:fillRect/>
          </a:stretch>
        </p:blipFill>
        <p:spPr>
          <a:xfrm>
            <a:off x="1142976" y="2928934"/>
            <a:ext cx="6350000" cy="3929066"/>
          </a:xfrm>
          <a:prstGeom prst="rect">
            <a:avLst/>
          </a:prstGeom>
        </p:spPr>
      </p:pic>
      <p:sp>
        <p:nvSpPr>
          <p:cNvPr id="5" name="5-конечная звезда 4"/>
          <p:cNvSpPr/>
          <p:nvPr/>
        </p:nvSpPr>
        <p:spPr>
          <a:xfrm>
            <a:off x="714348" y="428604"/>
            <a:ext cx="642942" cy="571504"/>
          </a:xfrm>
          <a:prstGeom prst="star5">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5-конечная звезда 6"/>
          <p:cNvSpPr/>
          <p:nvPr/>
        </p:nvSpPr>
        <p:spPr>
          <a:xfrm>
            <a:off x="214282" y="3357562"/>
            <a:ext cx="857256" cy="1071570"/>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5-конечная звезда 8"/>
          <p:cNvSpPr/>
          <p:nvPr/>
        </p:nvSpPr>
        <p:spPr>
          <a:xfrm>
            <a:off x="7143768" y="714356"/>
            <a:ext cx="500066" cy="714380"/>
          </a:xfrm>
          <a:prstGeom prst="star5">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Норвежская лесная кошка</a:t>
            </a:r>
            <a:endParaRPr lang="ru-RU" i="1" dirty="0"/>
          </a:p>
        </p:txBody>
      </p:sp>
      <p:sp>
        <p:nvSpPr>
          <p:cNvPr id="3" name="Содержимое 2"/>
          <p:cNvSpPr>
            <a:spLocks noGrp="1"/>
          </p:cNvSpPr>
          <p:nvPr>
            <p:ph idx="1"/>
          </p:nvPr>
        </p:nvSpPr>
        <p:spPr/>
        <p:txBody>
          <a:bodyPr>
            <a:normAutofit/>
          </a:bodyPr>
          <a:lstStyle/>
          <a:p>
            <a:r>
              <a:rPr lang="ru-RU" sz="1400" dirty="0" smtClean="0">
                <a:solidFill>
                  <a:srgbClr val="FF00FF"/>
                </a:solidFill>
              </a:rPr>
              <a:t>Эта кошка имеет длинную шерсть разнообразных окрасов. Она любит отдыхать на природе, спать на траве, пить росу. Кажутся они большими. Едят они мало, по 4-5 подходов на 1 порцию. достигают они 10 килограмм. Характер у них спокойный и дружелюбный. Они очень любят играть.</a:t>
            </a:r>
            <a:endParaRPr lang="ru-RU" sz="1400" dirty="0">
              <a:solidFill>
                <a:srgbClr val="FF00FF"/>
              </a:solidFill>
            </a:endParaRPr>
          </a:p>
        </p:txBody>
      </p:sp>
      <p:pic>
        <p:nvPicPr>
          <p:cNvPr id="4" name="Рисунок 3" descr="лесная.jpg"/>
          <p:cNvPicPr>
            <a:picLocks noChangeAspect="1"/>
          </p:cNvPicPr>
          <p:nvPr/>
        </p:nvPicPr>
        <p:blipFill>
          <a:blip r:embed="rId2"/>
          <a:stretch>
            <a:fillRect/>
          </a:stretch>
        </p:blipFill>
        <p:spPr>
          <a:xfrm>
            <a:off x="1428728" y="2500282"/>
            <a:ext cx="6072230" cy="4357718"/>
          </a:xfrm>
          <a:prstGeom prst="rect">
            <a:avLst/>
          </a:prstGeom>
        </p:spPr>
      </p:pic>
      <p:sp>
        <p:nvSpPr>
          <p:cNvPr id="5" name="5-конечная звезда 4"/>
          <p:cNvSpPr/>
          <p:nvPr/>
        </p:nvSpPr>
        <p:spPr>
          <a:xfrm>
            <a:off x="285720" y="3143248"/>
            <a:ext cx="857256" cy="1000132"/>
          </a:xfrm>
          <a:prstGeom prst="star5">
            <a:avLst/>
          </a:prstGeom>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5-конечная звезда 5"/>
          <p:cNvSpPr/>
          <p:nvPr/>
        </p:nvSpPr>
        <p:spPr>
          <a:xfrm>
            <a:off x="5929322" y="357166"/>
            <a:ext cx="642942" cy="500066"/>
          </a:xfrm>
          <a:prstGeom prst="star5">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5-конечная звезда 6"/>
          <p:cNvSpPr/>
          <p:nvPr/>
        </p:nvSpPr>
        <p:spPr>
          <a:xfrm>
            <a:off x="428596" y="285728"/>
            <a:ext cx="785818" cy="642942"/>
          </a:xfrm>
          <a:prstGeom prst="star5">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Сибирские кошки</a:t>
            </a:r>
            <a:endParaRPr lang="ru-RU" i="1" dirty="0"/>
          </a:p>
        </p:txBody>
      </p:sp>
      <p:sp>
        <p:nvSpPr>
          <p:cNvPr id="3" name="Содержимое 2"/>
          <p:cNvSpPr>
            <a:spLocks noGrp="1"/>
          </p:cNvSpPr>
          <p:nvPr>
            <p:ph idx="1"/>
          </p:nvPr>
        </p:nvSpPr>
        <p:spPr/>
        <p:txBody>
          <a:bodyPr>
            <a:normAutofit/>
          </a:bodyPr>
          <a:lstStyle/>
          <a:p>
            <a:r>
              <a:rPr lang="ru-RU" sz="1400" dirty="0" smtClean="0">
                <a:solidFill>
                  <a:srgbClr val="FF00FF"/>
                </a:solidFill>
              </a:rPr>
              <a:t>Эти кошки радуют кошковладельцев уже более 1000 лет! Оттенки их окрасов очень разнообразные. Эту кошку считают национальной кошкой всей России. это самая первая отечественная порода. Российские фелинологи довели до совершенства отечественную породу и получились такие красивые кошки. эта порода кошек признана первой. Достигают 12 килограмм.  </a:t>
            </a:r>
            <a:endParaRPr lang="ru-RU" sz="1400" dirty="0">
              <a:solidFill>
                <a:srgbClr val="FF00FF"/>
              </a:solidFill>
            </a:endParaRPr>
          </a:p>
        </p:txBody>
      </p:sp>
      <p:sp>
        <p:nvSpPr>
          <p:cNvPr id="4" name="5-конечная звезда 3"/>
          <p:cNvSpPr/>
          <p:nvPr/>
        </p:nvSpPr>
        <p:spPr>
          <a:xfrm>
            <a:off x="785786" y="357166"/>
            <a:ext cx="785818" cy="785818"/>
          </a:xfrm>
          <a:prstGeom prst="star5">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5-конечная звезда 4"/>
          <p:cNvSpPr/>
          <p:nvPr/>
        </p:nvSpPr>
        <p:spPr>
          <a:xfrm>
            <a:off x="6715140" y="857232"/>
            <a:ext cx="857256" cy="714380"/>
          </a:xfrm>
          <a:prstGeom prst="star5">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5-конечная звезда 5"/>
          <p:cNvSpPr/>
          <p:nvPr/>
        </p:nvSpPr>
        <p:spPr>
          <a:xfrm>
            <a:off x="285720" y="2571744"/>
            <a:ext cx="357190" cy="428628"/>
          </a:xfrm>
          <a:prstGeom prst="star5">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сибирские.jpg"/>
          <p:cNvPicPr>
            <a:picLocks noChangeAspect="1"/>
          </p:cNvPicPr>
          <p:nvPr/>
        </p:nvPicPr>
        <p:blipFill>
          <a:blip r:embed="rId2"/>
          <a:stretch>
            <a:fillRect/>
          </a:stretch>
        </p:blipFill>
        <p:spPr>
          <a:xfrm>
            <a:off x="1714480" y="2714620"/>
            <a:ext cx="5038725" cy="3819525"/>
          </a:xfrm>
          <a:prstGeom prst="rect">
            <a:avLst/>
          </a:prstGeom>
        </p:spPr>
      </p:pic>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Русская голубая кошка</a:t>
            </a:r>
            <a:endParaRPr lang="ru-RU" i="1" dirty="0"/>
          </a:p>
        </p:txBody>
      </p:sp>
      <p:sp>
        <p:nvSpPr>
          <p:cNvPr id="3" name="Содержимое 2"/>
          <p:cNvSpPr>
            <a:spLocks noGrp="1"/>
          </p:cNvSpPr>
          <p:nvPr>
            <p:ph idx="1"/>
          </p:nvPr>
        </p:nvSpPr>
        <p:spPr/>
        <p:txBody>
          <a:bodyPr>
            <a:normAutofit/>
          </a:bodyPr>
          <a:lstStyle/>
          <a:p>
            <a:r>
              <a:rPr lang="ru-RU" sz="1400" dirty="0" smtClean="0">
                <a:solidFill>
                  <a:srgbClr val="FF00FF"/>
                </a:solidFill>
              </a:rPr>
              <a:t>Эта кошка имеет шерсть с посеребренным оттенком. Глаза русской </a:t>
            </a:r>
            <a:r>
              <a:rPr lang="ru-RU" sz="1400" dirty="0" err="1" smtClean="0">
                <a:solidFill>
                  <a:srgbClr val="FF00FF"/>
                </a:solidFill>
              </a:rPr>
              <a:t>голубой</a:t>
            </a:r>
            <a:r>
              <a:rPr lang="ru-RU" sz="1400" dirty="0" smtClean="0">
                <a:solidFill>
                  <a:srgbClr val="FF00FF"/>
                </a:solidFill>
              </a:rPr>
              <a:t> кошки очень похожи на изумруд. Эти кошки очень любят играть, гонять мячики. Достигают эти кошки 6 килограмм.</a:t>
            </a:r>
          </a:p>
          <a:p>
            <a:r>
              <a:rPr lang="ru-RU" sz="1400" dirty="0" smtClean="0">
                <a:solidFill>
                  <a:srgbClr val="FF00FF"/>
                </a:solidFill>
              </a:rPr>
              <a:t> </a:t>
            </a:r>
            <a:endParaRPr lang="ru-RU" sz="1400" dirty="0">
              <a:solidFill>
                <a:srgbClr val="FF00FF"/>
              </a:solidFill>
            </a:endParaRPr>
          </a:p>
        </p:txBody>
      </p:sp>
      <p:pic>
        <p:nvPicPr>
          <p:cNvPr id="4" name="Рисунок 3" descr="рус голубая.jpg"/>
          <p:cNvPicPr>
            <a:picLocks noChangeAspect="1"/>
          </p:cNvPicPr>
          <p:nvPr/>
        </p:nvPicPr>
        <p:blipFill>
          <a:blip r:embed="rId2"/>
          <a:stretch>
            <a:fillRect/>
          </a:stretch>
        </p:blipFill>
        <p:spPr>
          <a:xfrm>
            <a:off x="357158" y="2285992"/>
            <a:ext cx="7670800" cy="4572008"/>
          </a:xfrm>
          <a:prstGeom prst="rect">
            <a:avLst/>
          </a:prstGeom>
        </p:spPr>
      </p:pic>
      <p:sp>
        <p:nvSpPr>
          <p:cNvPr id="5" name="5-конечная звезда 4"/>
          <p:cNvSpPr/>
          <p:nvPr/>
        </p:nvSpPr>
        <p:spPr>
          <a:xfrm>
            <a:off x="6643702" y="214290"/>
            <a:ext cx="928694" cy="714380"/>
          </a:xfrm>
          <a:prstGeom prst="star5">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5-конечная звезда 5"/>
          <p:cNvSpPr/>
          <p:nvPr/>
        </p:nvSpPr>
        <p:spPr>
          <a:xfrm>
            <a:off x="428596" y="428604"/>
            <a:ext cx="500066" cy="642942"/>
          </a:xfrm>
          <a:prstGeom prst="star5">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5-конечная звезда 6"/>
          <p:cNvSpPr/>
          <p:nvPr/>
        </p:nvSpPr>
        <p:spPr>
          <a:xfrm>
            <a:off x="3071802" y="142852"/>
            <a:ext cx="1000132" cy="785818"/>
          </a:xfrm>
          <a:prstGeom prst="star5">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Питание кошек</a:t>
            </a:r>
            <a:endParaRPr lang="ru-RU" dirty="0"/>
          </a:p>
        </p:txBody>
      </p:sp>
      <p:graphicFrame>
        <p:nvGraphicFramePr>
          <p:cNvPr id="6" name="Содержимое 5"/>
          <p:cNvGraphicFramePr>
            <a:graphicFrameLocks noGrp="1"/>
          </p:cNvGraphicFramePr>
          <p:nvPr>
            <p:ph idx="1"/>
          </p:nvPr>
        </p:nvGraphicFramePr>
        <p:xfrm>
          <a:off x="428596" y="1571612"/>
          <a:ext cx="7239000" cy="2804160"/>
        </p:xfrm>
        <a:graphic>
          <a:graphicData uri="http://schemas.openxmlformats.org/drawingml/2006/table">
            <a:tbl>
              <a:tblPr firstRow="1" bandRow="1">
                <a:tableStyleId>{7DF18680-E054-41AD-8BC1-D1AEF772440D}</a:tableStyleId>
              </a:tblPr>
              <a:tblGrid>
                <a:gridCol w="3619500"/>
                <a:gridCol w="3619500"/>
              </a:tblGrid>
              <a:tr h="370840">
                <a:tc>
                  <a:txBody>
                    <a:bodyPr/>
                    <a:lstStyle/>
                    <a:p>
                      <a:pPr algn="ctr"/>
                      <a:r>
                        <a:rPr lang="ru-RU" dirty="0" smtClean="0">
                          <a:solidFill>
                            <a:srgbClr val="FFC000"/>
                          </a:solidFill>
                        </a:rPr>
                        <a:t>Название</a:t>
                      </a:r>
                      <a:r>
                        <a:rPr lang="ru-RU" baseline="0" dirty="0" smtClean="0">
                          <a:solidFill>
                            <a:srgbClr val="FFC000"/>
                          </a:solidFill>
                        </a:rPr>
                        <a:t> продукта :</a:t>
                      </a:r>
                      <a:endParaRPr lang="ru-RU" dirty="0">
                        <a:solidFill>
                          <a:srgbClr val="FFC000"/>
                        </a:solidFill>
                      </a:endParaRPr>
                    </a:p>
                  </a:txBody>
                  <a:tcPr/>
                </a:tc>
                <a:tc>
                  <a:txBody>
                    <a:bodyPr/>
                    <a:lstStyle/>
                    <a:p>
                      <a:pPr algn="ctr"/>
                      <a:r>
                        <a:rPr lang="ru-RU" dirty="0" smtClean="0">
                          <a:solidFill>
                            <a:srgbClr val="FFC000"/>
                          </a:solidFill>
                        </a:rPr>
                        <a:t>мл</a:t>
                      </a:r>
                      <a:r>
                        <a:rPr lang="en-US" dirty="0" smtClean="0">
                          <a:solidFill>
                            <a:srgbClr val="FFC000"/>
                          </a:solidFill>
                        </a:rPr>
                        <a:t>/</a:t>
                      </a:r>
                      <a:r>
                        <a:rPr lang="ru-RU" dirty="0" smtClean="0">
                          <a:solidFill>
                            <a:srgbClr val="FFC000"/>
                          </a:solidFill>
                        </a:rPr>
                        <a:t>г</a:t>
                      </a:r>
                      <a:r>
                        <a:rPr lang="ru-RU" baseline="0" dirty="0" smtClean="0">
                          <a:solidFill>
                            <a:srgbClr val="FFC000"/>
                          </a:solidFill>
                        </a:rPr>
                        <a:t> в день :</a:t>
                      </a:r>
                      <a:endParaRPr lang="ru-RU" dirty="0">
                        <a:solidFill>
                          <a:srgbClr val="FFC000"/>
                        </a:solidFill>
                      </a:endParaRPr>
                    </a:p>
                  </a:txBody>
                  <a:tcPr/>
                </a:tc>
              </a:tr>
              <a:tr h="370840">
                <a:tc>
                  <a:txBody>
                    <a:bodyPr/>
                    <a:lstStyle/>
                    <a:p>
                      <a:pPr algn="ctr"/>
                      <a:r>
                        <a:rPr lang="ru-RU" dirty="0" smtClean="0"/>
                        <a:t>Сливки или молоко</a:t>
                      </a:r>
                      <a:endParaRPr lang="ru-RU" dirty="0"/>
                    </a:p>
                  </a:txBody>
                  <a:tcPr/>
                </a:tc>
                <a:tc>
                  <a:txBody>
                    <a:bodyPr/>
                    <a:lstStyle/>
                    <a:p>
                      <a:pPr algn="ctr"/>
                      <a:r>
                        <a:rPr lang="ru-RU" dirty="0" smtClean="0"/>
                        <a:t>40</a:t>
                      </a:r>
                      <a:r>
                        <a:rPr lang="ru-RU" baseline="0" dirty="0" smtClean="0"/>
                        <a:t> </a:t>
                      </a:r>
                      <a:r>
                        <a:rPr lang="ru-RU" dirty="0" smtClean="0"/>
                        <a:t>мл</a:t>
                      </a:r>
                      <a:endParaRPr lang="ru-RU" dirty="0"/>
                    </a:p>
                  </a:txBody>
                  <a:tcPr/>
                </a:tc>
              </a:tr>
              <a:tr h="370840">
                <a:tc>
                  <a:txBody>
                    <a:bodyPr/>
                    <a:lstStyle/>
                    <a:p>
                      <a:pPr algn="ctr"/>
                      <a:r>
                        <a:rPr lang="ru-RU" dirty="0" smtClean="0"/>
                        <a:t>Вода</a:t>
                      </a:r>
                      <a:endParaRPr lang="ru-RU" dirty="0"/>
                    </a:p>
                  </a:txBody>
                  <a:tcPr/>
                </a:tc>
                <a:tc>
                  <a:txBody>
                    <a:bodyPr/>
                    <a:lstStyle/>
                    <a:p>
                      <a:pPr algn="ctr"/>
                      <a:r>
                        <a:rPr lang="ru-RU" sz="1600" dirty="0" smtClean="0"/>
                        <a:t>всегда</a:t>
                      </a:r>
                      <a:r>
                        <a:rPr lang="ru-RU" sz="1600" baseline="0" dirty="0" smtClean="0"/>
                        <a:t> стоит с кормом(сколько кошка выпьет за день)</a:t>
                      </a:r>
                      <a:endParaRPr lang="ru-RU" sz="1600" dirty="0"/>
                    </a:p>
                  </a:txBody>
                  <a:tcPr/>
                </a:tc>
              </a:tr>
              <a:tr h="370840">
                <a:tc>
                  <a:txBody>
                    <a:bodyPr/>
                    <a:lstStyle/>
                    <a:p>
                      <a:pPr algn="ctr"/>
                      <a:r>
                        <a:rPr lang="ru-RU" dirty="0" smtClean="0"/>
                        <a:t>Консервированный корм</a:t>
                      </a:r>
                      <a:endParaRPr lang="ru-RU" dirty="0"/>
                    </a:p>
                  </a:txBody>
                  <a:tcPr/>
                </a:tc>
                <a:tc>
                  <a:txBody>
                    <a:bodyPr/>
                    <a:lstStyle/>
                    <a:p>
                      <a:pPr algn="ctr"/>
                      <a:r>
                        <a:rPr lang="ru-RU" baseline="0" dirty="0" smtClean="0"/>
                        <a:t>170г</a:t>
                      </a:r>
                      <a:endParaRPr lang="ru-RU" dirty="0"/>
                    </a:p>
                  </a:txBody>
                  <a:tcPr/>
                </a:tc>
              </a:tr>
              <a:tr h="370840">
                <a:tc>
                  <a:txBody>
                    <a:bodyPr/>
                    <a:lstStyle/>
                    <a:p>
                      <a:pPr algn="ctr"/>
                      <a:r>
                        <a:rPr lang="ru-RU" dirty="0" smtClean="0"/>
                        <a:t>Сухой корм</a:t>
                      </a:r>
                      <a:endParaRPr lang="ru-RU" dirty="0"/>
                    </a:p>
                  </a:txBody>
                  <a:tcPr/>
                </a:tc>
                <a:tc>
                  <a:txBody>
                    <a:bodyPr/>
                    <a:lstStyle/>
                    <a:p>
                      <a:pPr algn="ctr"/>
                      <a:r>
                        <a:rPr lang="ru-RU" dirty="0" smtClean="0"/>
                        <a:t>40 г</a:t>
                      </a:r>
                      <a:endParaRPr lang="ru-RU" dirty="0"/>
                    </a:p>
                  </a:txBody>
                  <a:tcPr/>
                </a:tc>
              </a:tr>
              <a:tr h="370840">
                <a:tc>
                  <a:txBody>
                    <a:bodyPr/>
                    <a:lstStyle/>
                    <a:p>
                      <a:pPr algn="ctr"/>
                      <a:r>
                        <a:rPr lang="ru-RU" dirty="0" smtClean="0"/>
                        <a:t>Мясной фарш</a:t>
                      </a:r>
                      <a:endParaRPr lang="ru-RU" dirty="0"/>
                    </a:p>
                  </a:txBody>
                  <a:tcPr/>
                </a:tc>
                <a:tc>
                  <a:txBody>
                    <a:bodyPr/>
                    <a:lstStyle/>
                    <a:p>
                      <a:pPr algn="ctr"/>
                      <a:r>
                        <a:rPr lang="ru-RU" dirty="0" smtClean="0"/>
                        <a:t>20 г</a:t>
                      </a:r>
                      <a:endParaRPr lang="ru-RU" dirty="0"/>
                    </a:p>
                  </a:txBody>
                  <a:tcPr/>
                </a:tc>
              </a:tr>
              <a:tr h="370840">
                <a:tc>
                  <a:txBody>
                    <a:bodyPr/>
                    <a:lstStyle/>
                    <a:p>
                      <a:pPr algn="ctr"/>
                      <a:r>
                        <a:rPr lang="ru-RU" dirty="0" smtClean="0"/>
                        <a:t>Лакомство</a:t>
                      </a:r>
                      <a:endParaRPr lang="ru-RU" dirty="0"/>
                    </a:p>
                  </a:txBody>
                  <a:tcPr/>
                </a:tc>
                <a:tc>
                  <a:txBody>
                    <a:bodyPr/>
                    <a:lstStyle/>
                    <a:p>
                      <a:pPr algn="ctr"/>
                      <a:r>
                        <a:rPr lang="ru-RU" dirty="0" smtClean="0"/>
                        <a:t>3-5</a:t>
                      </a:r>
                      <a:r>
                        <a:rPr lang="ru-RU" baseline="0" dirty="0" smtClean="0"/>
                        <a:t> г</a:t>
                      </a:r>
                      <a:endParaRPr lang="ru-RU" dirty="0"/>
                    </a:p>
                  </a:txBody>
                  <a:tcPr/>
                </a:tc>
              </a:tr>
            </a:tbl>
          </a:graphicData>
        </a:graphic>
      </p:graphicFrame>
      <p:sp>
        <p:nvSpPr>
          <p:cNvPr id="4" name="5-конечная звезда 3"/>
          <p:cNvSpPr/>
          <p:nvPr/>
        </p:nvSpPr>
        <p:spPr>
          <a:xfrm>
            <a:off x="6500826" y="428604"/>
            <a:ext cx="1000132" cy="1000132"/>
          </a:xfrm>
          <a:prstGeom prst="star5">
            <a:avLst/>
          </a:prstGeom>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5-конечная звезда 4"/>
          <p:cNvSpPr/>
          <p:nvPr/>
        </p:nvSpPr>
        <p:spPr>
          <a:xfrm>
            <a:off x="6286512" y="5214950"/>
            <a:ext cx="1071570" cy="928694"/>
          </a:xfrm>
          <a:prstGeom prst="star5">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5-конечная звезда 6"/>
          <p:cNvSpPr/>
          <p:nvPr/>
        </p:nvSpPr>
        <p:spPr>
          <a:xfrm>
            <a:off x="1857356" y="5214950"/>
            <a:ext cx="1571636" cy="1071570"/>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TotalTime>
  <Words>548</Words>
  <Application>Microsoft Office PowerPoint</Application>
  <PresentationFormat>Экран (4:3)</PresentationFormat>
  <Paragraphs>44</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Изящная</vt:lpstr>
      <vt:lpstr>КОШКИ ОТ А ДО Я</vt:lpstr>
      <vt:lpstr>Мейн- кун</vt:lpstr>
      <vt:lpstr>Скоттиш- страйт и скоттиш- фолд</vt:lpstr>
      <vt:lpstr>британские</vt:lpstr>
      <vt:lpstr>БЕНГАЛЬСКИЕ КОШКИ</vt:lpstr>
      <vt:lpstr>Норвежская лесная кошка</vt:lpstr>
      <vt:lpstr>Сибирские кошки</vt:lpstr>
      <vt:lpstr>Русская голубая кошка</vt:lpstr>
      <vt:lpstr>Питание кошек</vt:lpstr>
      <vt:lpstr>Строение кошки</vt:lpstr>
      <vt:lpstr>Мурр- мяу!</vt:lpstr>
      <vt:lpstr>Мурр- мяу!</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КОШКИ ОТ А ДО Я</dc:title>
  <dc:creator>XTreme</dc:creator>
  <cp:lastModifiedBy>XTreme</cp:lastModifiedBy>
  <cp:revision>78</cp:revision>
  <dcterms:created xsi:type="dcterms:W3CDTF">2013-01-02T12:54:09Z</dcterms:created>
  <dcterms:modified xsi:type="dcterms:W3CDTF">2013-01-26T13:47:25Z</dcterms:modified>
</cp:coreProperties>
</file>