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56" r:id="rId2"/>
    <p:sldId id="279" r:id="rId3"/>
    <p:sldId id="277" r:id="rId4"/>
    <p:sldId id="257" r:id="rId5"/>
    <p:sldId id="273" r:id="rId6"/>
    <p:sldId id="262" r:id="rId7"/>
    <p:sldId id="267" r:id="rId8"/>
    <p:sldId id="268" r:id="rId9"/>
    <p:sldId id="270" r:id="rId10"/>
    <p:sldId id="269" r:id="rId11"/>
    <p:sldId id="264" r:id="rId12"/>
    <p:sldId id="259" r:id="rId13"/>
    <p:sldId id="260" r:id="rId14"/>
    <p:sldId id="261" r:id="rId15"/>
    <p:sldId id="271" r:id="rId16"/>
    <p:sldId id="272" r:id="rId17"/>
    <p:sldId id="278" r:id="rId18"/>
    <p:sldId id="274" r:id="rId19"/>
    <p:sldId id="275" r:id="rId20"/>
    <p:sldId id="280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CC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FF39B-FC2B-47DC-BF1F-A7C2C59AA1D8}" type="datetimeFigureOut">
              <a:rPr lang="ru-RU" smtClean="0"/>
              <a:t>10.02.2014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11D295-4518-44AC-AB12-C08B871A7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184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F5CC7-5D62-434F-8A9B-1720F250F0FB}" type="datetime1">
              <a:rPr lang="ru-RU" smtClean="0"/>
              <a:t>10.02.2014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3691F-20ED-47EE-A923-E08275A3675A}" type="datetime1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6D23A-DCB8-4D4B-8552-DFA392B65436}" type="datetime1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56543-B3DD-4F95-90B9-09F201DD3AB0}" type="datetime1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A6415-E83D-4E97-8C64-401129807873}" type="datetime1">
              <a:rPr lang="ru-RU" smtClean="0"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C378B-2FCA-465C-89EE-63F7869A4E8F}" type="datetime1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32E7-C2AB-446B-9A6D-D7B2A977D2DA}" type="datetime1">
              <a:rPr lang="ru-RU" smtClean="0"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EC5BA-8529-44A5-85D7-E407A5D463A3}" type="datetime1">
              <a:rPr lang="ru-RU" smtClean="0"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A2419-4ABD-46E3-A79E-BC28C4A9872F}" type="datetime1">
              <a:rPr lang="ru-RU" smtClean="0"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2A3E1-713D-4B0B-BFE4-C8AD4E4B8DB9}" type="datetime1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E56D6-20C3-4050-ADCD-7050037A98B7}" type="datetime1">
              <a:rPr lang="ru-RU" smtClean="0"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90A371-D190-47AD-9150-1905292F5DFE}" type="datetime1">
              <a:rPr lang="ru-RU" smtClean="0"/>
              <a:t>10.02.2014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Алмазова Татьяна Юрьевна</a:t>
            </a: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6.png"/><Relationship Id="rId2" Type="http://schemas.openxmlformats.org/officeDocument/2006/relationships/audio" Target="file:///C:\Documents%20and%20Settings\&#1058;&#1072;&#1090;&#1100;&#1103;&#1085;&#1072;\&#1056;&#1072;&#1073;&#1086;&#1095;&#1080;&#1081;%20&#1089;&#1090;&#1086;&#1083;\&#1084;&#1091;&#1079;&#1099;&#1082;&#1072;%20&#1084;&#1072;&#1084;&#1072;\14%20Sur%20un%20air%20on%20Vivaldy.mp3" TargetMode="Externa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84;&#1091;&#1079;&#1099;&#1082;&#1072;%20&#1084;&#1072;&#1084;&#1072;\07%20Flashdance.mp3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&#1058;&#1072;&#1090;&#1100;&#1103;&#1085;&#1072;\&#1056;&#1072;&#1073;&#1086;&#1095;&#1080;&#1081;%20&#1089;&#1090;&#1086;&#1083;\&#1084;&#1091;&#1079;&#1099;&#1082;&#1072;%20&#1084;&#1072;&#1084;&#1072;\12%20Ave%20maria.mp3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noFill/>
          <a:ln>
            <a:noFill/>
          </a:ln>
          <a:effectLst>
            <a:outerShdw blurRad="50800" dist="50800" dir="54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algn="l"/>
            <a:r>
              <a:rPr lang="ru-RU" sz="6000" b="1" dirty="0" smtClean="0">
                <a:solidFill>
                  <a:srgbClr val="FFFF00"/>
                </a:solidFill>
              </a:rPr>
              <a:t>Тема: </a:t>
            </a:r>
            <a:br>
              <a:rPr lang="ru-RU" sz="6000" b="1" dirty="0" smtClean="0">
                <a:solidFill>
                  <a:srgbClr val="FFFF00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Текстовый процессор </a:t>
            </a:r>
            <a:r>
              <a:rPr lang="en-US" sz="6000" b="1" dirty="0" smtClean="0">
                <a:solidFill>
                  <a:schemeClr val="tx1"/>
                </a:solidFill>
              </a:rPr>
              <a:t>Word</a:t>
            </a:r>
            <a:r>
              <a:rPr lang="ru-RU" sz="6000" b="1" dirty="0" smtClean="0">
                <a:solidFill>
                  <a:schemeClr val="tx1"/>
                </a:solidFill>
              </a:rPr>
              <a:t>.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228536"/>
            <a:ext cx="7920552" cy="171263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chemeClr val="tx2">
                    <a:lumMod val="90000"/>
                  </a:schemeClr>
                </a:solidFill>
              </a:rPr>
              <a:t>Форматирование </a:t>
            </a:r>
            <a:r>
              <a:rPr lang="ru-RU" sz="5400" b="1" dirty="0" smtClean="0">
                <a:solidFill>
                  <a:schemeClr val="tx2">
                    <a:lumMod val="90000"/>
                  </a:schemeClr>
                </a:solidFill>
              </a:rPr>
              <a:t>текста.</a:t>
            </a:r>
          </a:p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Составила: </a:t>
            </a:r>
          </a:p>
          <a:p>
            <a:r>
              <a:rPr lang="ru-RU" sz="2000" b="1" dirty="0" err="1" smtClean="0">
                <a:solidFill>
                  <a:schemeClr val="tx2">
                    <a:lumMod val="90000"/>
                  </a:schemeClr>
                </a:solidFill>
              </a:rPr>
              <a:t>Алмазова</a:t>
            </a:r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 Т.Ю. </a:t>
            </a:r>
          </a:p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преподаватель </a:t>
            </a:r>
          </a:p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информатики и ИКТ</a:t>
            </a:r>
            <a:endParaRPr lang="ru-RU" sz="2000" b="1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901014" cy="1143008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Цвет символа: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1090" r="57537" b="79848"/>
          <a:stretch>
            <a:fillRect/>
          </a:stretch>
        </p:blipFill>
        <p:spPr bwMode="auto">
          <a:xfrm>
            <a:off x="1142976" y="1357298"/>
            <a:ext cx="6471361" cy="182097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5143504" y="2285992"/>
            <a:ext cx="357190" cy="285752"/>
          </a:xfrm>
          <a:prstGeom prst="ellipse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285852" y="3500438"/>
            <a:ext cx="52149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66FF"/>
                </a:solidFill>
              </a:rPr>
              <a:t>Цвет символа:</a:t>
            </a:r>
          </a:p>
          <a:p>
            <a:endParaRPr lang="ru-RU" sz="2400" dirty="0" smtClean="0"/>
          </a:p>
          <a:p>
            <a:r>
              <a:rPr lang="ru-RU" sz="2400" dirty="0" smtClean="0"/>
              <a:t>Красный: </a:t>
            </a:r>
            <a:r>
              <a:rPr lang="ru-RU" sz="2400" b="1" dirty="0" smtClean="0">
                <a:solidFill>
                  <a:srgbClr val="FF0000"/>
                </a:solidFill>
              </a:rPr>
              <a:t>информатика</a:t>
            </a:r>
          </a:p>
          <a:p>
            <a:endParaRPr lang="ru-RU" sz="2400" dirty="0" smtClean="0">
              <a:solidFill>
                <a:srgbClr val="FF0000"/>
              </a:solidFill>
            </a:endParaRPr>
          </a:p>
          <a:p>
            <a:r>
              <a:rPr lang="ru-RU" sz="2400" dirty="0" smtClean="0"/>
              <a:t>Синий: </a:t>
            </a:r>
            <a:r>
              <a:rPr lang="ru-RU" sz="2400" b="1" dirty="0" smtClean="0">
                <a:solidFill>
                  <a:srgbClr val="0070C0"/>
                </a:solidFill>
              </a:rPr>
              <a:t>форматирование</a:t>
            </a:r>
          </a:p>
          <a:p>
            <a:endParaRPr lang="ru-RU" sz="2400" dirty="0" smtClean="0">
              <a:solidFill>
                <a:srgbClr val="0070C0"/>
              </a:solidFill>
            </a:endParaRPr>
          </a:p>
          <a:p>
            <a:r>
              <a:rPr lang="ru-RU" sz="2400" dirty="0" smtClean="0"/>
              <a:t>Зеленый:</a:t>
            </a:r>
            <a:r>
              <a:rPr lang="ru-RU" sz="2400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B050"/>
                </a:solidFill>
              </a:rPr>
              <a:t>символ </a:t>
            </a:r>
          </a:p>
          <a:p>
            <a:endParaRPr lang="ru-RU" sz="2400" dirty="0"/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 l="32941" t="8880" r="53677" b="69692"/>
          <a:stretch>
            <a:fillRect/>
          </a:stretch>
        </p:blipFill>
        <p:spPr bwMode="auto">
          <a:xfrm>
            <a:off x="5143504" y="2285992"/>
            <a:ext cx="2143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052513"/>
            <a:ext cx="8229600" cy="77787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Работа со шрифтами.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539750" y="2143116"/>
            <a:ext cx="7920038" cy="4429156"/>
          </a:xfrm>
          <a:solidFill>
            <a:schemeClr val="bg2"/>
          </a:solidFill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ru-RU" sz="4000" b="1" u="sng" dirty="0">
                <a:solidFill>
                  <a:schemeClr val="accent2">
                    <a:lumMod val="75000"/>
                  </a:schemeClr>
                </a:solidFill>
              </a:rPr>
              <a:t>Шрифт</a:t>
            </a:r>
            <a:r>
              <a:rPr lang="ru-RU" sz="4000" b="1" dirty="0"/>
              <a:t> </a:t>
            </a:r>
            <a:r>
              <a:rPr lang="ru-RU" sz="4000" dirty="0"/>
              <a:t>– это набор символов определённого </a:t>
            </a:r>
            <a:r>
              <a:rPr lang="ru-RU" sz="4000" dirty="0" smtClean="0"/>
              <a:t>рисунка</a:t>
            </a:r>
            <a:r>
              <a:rPr lang="ru-RU" sz="4000" dirty="0"/>
              <a:t>.</a:t>
            </a:r>
          </a:p>
        </p:txBody>
      </p:sp>
      <p:sp>
        <p:nvSpPr>
          <p:cNvPr id="6" name="Блок-схема: документ 5"/>
          <p:cNvSpPr/>
          <p:nvPr/>
        </p:nvSpPr>
        <p:spPr>
          <a:xfrm>
            <a:off x="500034" y="2000240"/>
            <a:ext cx="8358246" cy="4643470"/>
          </a:xfrm>
          <a:prstGeom prst="flowChartDocumen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5403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ru-RU" sz="3100" b="1" dirty="0" smtClean="0">
                <a:solidFill>
                  <a:schemeClr val="accent2"/>
                </a:solidFill>
              </a:rPr>
              <a:t>Работа с символами и шрифтами.</a:t>
            </a:r>
            <a:endParaRPr lang="ru-RU" sz="31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1090" r="57537" b="79848"/>
          <a:stretch>
            <a:fillRect/>
          </a:stretch>
        </p:blipFill>
        <p:spPr bwMode="auto">
          <a:xfrm>
            <a:off x="214282" y="1000108"/>
            <a:ext cx="8715436" cy="2215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07195" y="3929066"/>
            <a:ext cx="20016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Типы </a:t>
            </a:r>
          </a:p>
          <a:p>
            <a:pPr algn="ctr"/>
            <a:r>
              <a:rPr lang="ru-RU" sz="3600" b="1" dirty="0" smtClean="0"/>
              <a:t>шрифта</a:t>
            </a:r>
            <a:endParaRPr lang="ru-RU" sz="36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314244" y="4214818"/>
            <a:ext cx="29390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/>
              <a:t>Начертание</a:t>
            </a:r>
          </a:p>
          <a:p>
            <a:pPr algn="ctr"/>
            <a:r>
              <a:rPr lang="ru-RU" sz="3600" b="1" dirty="0" smtClean="0"/>
              <a:t> шрифта </a:t>
            </a:r>
            <a:endParaRPr lang="ru-RU" sz="3600" b="1" dirty="0"/>
          </a:p>
        </p:txBody>
      </p:sp>
      <p:sp>
        <p:nvSpPr>
          <p:cNvPr id="12" name="Овал 11"/>
          <p:cNvSpPr/>
          <p:nvPr/>
        </p:nvSpPr>
        <p:spPr>
          <a:xfrm>
            <a:off x="2714612" y="2143116"/>
            <a:ext cx="1071570" cy="357190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571736" y="1714488"/>
            <a:ext cx="1714512" cy="428628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 flipH="1" flipV="1">
            <a:off x="1107257" y="2321711"/>
            <a:ext cx="1928826" cy="1285884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1" idx="0"/>
            <a:endCxn id="12" idx="4"/>
          </p:cNvCxnSpPr>
          <p:nvPr/>
        </p:nvCxnSpPr>
        <p:spPr>
          <a:xfrm rot="16200000" flipV="1">
            <a:off x="3659818" y="2090885"/>
            <a:ext cx="1714512" cy="2533353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69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Типы шрифтов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857496"/>
            <a:ext cx="7772400" cy="4000504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Times New Roman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Сварщик</a:t>
            </a:r>
          </a:p>
          <a:p>
            <a:pPr>
              <a:buFontTx/>
              <a:buNone/>
            </a:pP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en-US" sz="2800" dirty="0" smtClean="0">
                <a:solidFill>
                  <a:srgbClr val="0066FF"/>
                </a:solidFill>
                <a:latin typeface="+mj-lt"/>
                <a:cs typeface="Times New Roman" pitchFamily="18" charset="0"/>
              </a:rPr>
              <a:t>Calibri</a:t>
            </a:r>
            <a:r>
              <a:rPr lang="ru-RU" sz="2800" dirty="0" smtClean="0">
                <a:solidFill>
                  <a:srgbClr val="0066FF"/>
                </a:solidFill>
                <a:latin typeface="+mj-lt"/>
                <a:cs typeface="Times New Roman" pitchFamily="18" charset="0"/>
              </a:rPr>
              <a:t>:</a:t>
            </a:r>
          </a:p>
          <a:p>
            <a:pPr>
              <a:buFontTx/>
              <a:buNone/>
            </a:pPr>
            <a:r>
              <a:rPr lang="ru-RU" sz="2800" dirty="0" smtClean="0">
                <a:solidFill>
                  <a:srgbClr val="0066FF"/>
                </a:solidFill>
                <a:latin typeface="+mj-lt"/>
                <a:cs typeface="Times New Roman" pitchFamily="18" charset="0"/>
              </a:rPr>
              <a:t>Сантехник</a:t>
            </a:r>
          </a:p>
          <a:p>
            <a:pPr>
              <a:buFontTx/>
              <a:buNone/>
            </a:pPr>
            <a:endParaRPr lang="ru-RU" sz="2800" dirty="0" smtClean="0">
              <a:solidFill>
                <a:srgbClr val="0066FF"/>
              </a:solidFill>
              <a:latin typeface="+mj-lt"/>
              <a:cs typeface="Times New Roman" pitchFamily="18" charset="0"/>
            </a:endParaRPr>
          </a:p>
          <a:p>
            <a:pPr>
              <a:buFontTx/>
              <a:buNone/>
            </a:pPr>
            <a:r>
              <a:rPr lang="en-US" sz="2800" dirty="0" smtClean="0">
                <a:solidFill>
                  <a:srgbClr val="7030A0"/>
                </a:solidFill>
                <a:latin typeface="Impact" pitchFamily="34" charset="0"/>
                <a:cs typeface="Arial" pitchFamily="34" charset="0"/>
              </a:rPr>
              <a:t>Impact</a:t>
            </a:r>
            <a:r>
              <a:rPr lang="ru-RU" sz="2800" dirty="0" smtClean="0">
                <a:solidFill>
                  <a:srgbClr val="7030A0"/>
                </a:solidFill>
                <a:latin typeface="Impact" pitchFamily="34" charset="0"/>
                <a:cs typeface="Arial" pitchFamily="34" charset="0"/>
              </a:rPr>
              <a:t>:</a:t>
            </a:r>
          </a:p>
          <a:p>
            <a:pPr>
              <a:buFontTx/>
              <a:buNone/>
            </a:pPr>
            <a:r>
              <a:rPr lang="ru-RU" sz="2800" dirty="0" smtClean="0">
                <a:solidFill>
                  <a:srgbClr val="7030A0"/>
                </a:solidFill>
                <a:latin typeface="Impact" pitchFamily="34" charset="0"/>
                <a:cs typeface="Arial" pitchFamily="34" charset="0"/>
              </a:rPr>
              <a:t>Профессия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041" t="2335" r="71111" b="84007"/>
          <a:stretch>
            <a:fillRect/>
          </a:stretch>
        </p:blipFill>
        <p:spPr bwMode="auto">
          <a:xfrm>
            <a:off x="5429256" y="642918"/>
            <a:ext cx="342902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2500" t="5833" r="69608" b="32499"/>
          <a:stretch>
            <a:fillRect/>
          </a:stretch>
        </p:blipFill>
        <p:spPr bwMode="auto">
          <a:xfrm>
            <a:off x="5500694" y="1071546"/>
            <a:ext cx="3286148" cy="6370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Овал 5"/>
          <p:cNvSpPr/>
          <p:nvPr/>
        </p:nvSpPr>
        <p:spPr>
          <a:xfrm>
            <a:off x="5429256" y="1000108"/>
            <a:ext cx="1714512" cy="571504"/>
          </a:xfrm>
          <a:prstGeom prst="ellipse">
            <a:avLst/>
          </a:prstGeom>
          <a:solidFill>
            <a:schemeClr val="bg1">
              <a:alpha val="0"/>
            </a:schemeClr>
          </a:solidFill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Начертание шрифтов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r>
              <a:rPr lang="ru-RU" sz="2800" dirty="0" smtClean="0"/>
              <a:t>обычный</a:t>
            </a:r>
          </a:p>
          <a:p>
            <a:pPr lvl="2">
              <a:buNone/>
            </a:pPr>
            <a:endParaRPr lang="ru-RU" sz="2800" dirty="0" smtClean="0"/>
          </a:p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r>
              <a:rPr lang="ru-RU" sz="2800" b="1" dirty="0" smtClean="0"/>
              <a:t>полужирный</a:t>
            </a:r>
          </a:p>
          <a:p>
            <a:pPr lvl="2">
              <a:buNone/>
            </a:pPr>
            <a:endParaRPr lang="ru-RU" i="1" dirty="0" smtClean="0"/>
          </a:p>
          <a:p>
            <a:pPr lvl="2">
              <a:buNone/>
            </a:pPr>
            <a:endParaRPr lang="ru-RU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2363" t="9474" r="81992" b="86490"/>
          <a:stretch>
            <a:fillRect/>
          </a:stretch>
        </p:blipFill>
        <p:spPr bwMode="auto">
          <a:xfrm>
            <a:off x="785786" y="1643050"/>
            <a:ext cx="2643206" cy="98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/>
          <p:nvPr/>
        </p:nvPicPr>
        <p:blipFill>
          <a:blip r:embed="rId3" cstate="print"/>
          <a:srcRect l="12302" t="9331" r="82127" b="86271"/>
          <a:stretch>
            <a:fillRect/>
          </a:stretch>
        </p:blipFill>
        <p:spPr bwMode="auto">
          <a:xfrm>
            <a:off x="857224" y="3786190"/>
            <a:ext cx="271464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rcRect l="32389" t="41089" r="51096" b="46974"/>
          <a:stretch>
            <a:fillRect/>
          </a:stretch>
        </p:blipFill>
        <p:spPr bwMode="auto">
          <a:xfrm>
            <a:off x="5286380" y="1571612"/>
            <a:ext cx="350046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5" cstate="print"/>
          <a:srcRect l="12297" t="9487" r="82202" b="86479"/>
          <a:stretch>
            <a:fillRect/>
          </a:stretch>
        </p:blipFill>
        <p:spPr bwMode="auto">
          <a:xfrm>
            <a:off x="5429256" y="3643314"/>
            <a:ext cx="342902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286380" y="4929198"/>
            <a:ext cx="358989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endParaRPr lang="ru-RU" sz="2800" u="sng" dirty="0" smtClean="0"/>
          </a:p>
          <a:p>
            <a:pPr lvl="2"/>
            <a:r>
              <a:rPr lang="ru-RU" sz="2800" u="sng" dirty="0" smtClean="0"/>
              <a:t>подчеркнутый,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072066" y="2857496"/>
            <a:ext cx="2238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2"/>
            <a:r>
              <a:rPr lang="ru-RU" sz="2800" i="1" dirty="0" smtClean="0"/>
              <a:t>курсив.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Способы форматирования текста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ru-RU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143116"/>
            <a:ext cx="4429156" cy="192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4143380"/>
            <a:ext cx="4714908" cy="192882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Стилевое</a:t>
            </a:r>
          </a:p>
          <a:p>
            <a:pPr algn="ctr"/>
            <a:r>
              <a:rPr lang="ru-RU" dirty="0" smtClean="0"/>
              <a:t> </a:t>
            </a:r>
            <a:r>
              <a:rPr lang="ru-RU" b="1" dirty="0" smtClean="0"/>
              <a:t>форматирование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2214554"/>
            <a:ext cx="47149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прямое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форматирование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43372" y="4214818"/>
            <a:ext cx="46434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стилевое</a:t>
            </a:r>
          </a:p>
          <a:p>
            <a:pPr algn="ctr"/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</a:rPr>
              <a:t>форматирование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714356"/>
            <a:ext cx="8229600" cy="479439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Порядок форматирования текста.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4422"/>
            <a:ext cx="8229600" cy="5383228"/>
          </a:xfrm>
        </p:spPr>
        <p:txBody>
          <a:bodyPr/>
          <a:lstStyle/>
          <a:p>
            <a:pPr>
              <a:buFontTx/>
              <a:buNone/>
            </a:pP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1 вариант ( прямое форматирование).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Набрать текст.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Выделить </a:t>
            </a:r>
            <a:r>
              <a:rPr lang="ru-RU" dirty="0"/>
              <a:t>часть </a:t>
            </a:r>
            <a:r>
              <a:rPr lang="ru-RU" dirty="0" smtClean="0"/>
              <a:t>текста.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Произвести форматирование.</a:t>
            </a:r>
          </a:p>
          <a:p>
            <a:pPr marL="514350" indent="-514350">
              <a:buNone/>
            </a:pPr>
            <a:endParaRPr lang="ru-RU" dirty="0"/>
          </a:p>
          <a:p>
            <a:pPr>
              <a:buFontTx/>
              <a:buNone/>
            </a:pPr>
            <a:r>
              <a:rPr lang="ru-RU" b="1" u="sng" dirty="0">
                <a:solidFill>
                  <a:schemeClr val="accent2">
                    <a:lumMod val="75000"/>
                  </a:schemeClr>
                </a:solidFill>
              </a:rPr>
              <a:t>2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</a:rPr>
              <a:t>вариант (стилевое форматирование).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Указать </a:t>
            </a:r>
            <a:r>
              <a:rPr lang="ru-RU" dirty="0"/>
              <a:t>параметры </a:t>
            </a:r>
            <a:r>
              <a:rPr lang="ru-RU" dirty="0" smtClean="0"/>
              <a:t>форматирования.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Произвести </a:t>
            </a:r>
            <a:r>
              <a:rPr lang="ru-RU" dirty="0"/>
              <a:t>набор текста.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452957">
            <a:off x="609600" y="1176996"/>
            <a:ext cx="3462334" cy="1582621"/>
          </a:xfrm>
        </p:spPr>
        <p:txBody>
          <a:bodyPr>
            <a:noAutofit/>
          </a:bodyPr>
          <a:lstStyle/>
          <a:p>
            <a:r>
              <a:rPr lang="ru-RU" sz="4000" dirty="0" smtClean="0"/>
              <a:t>Практическая работа</a:t>
            </a:r>
            <a:endParaRPr lang="ru-RU" sz="4000" dirty="0"/>
          </a:p>
        </p:txBody>
      </p:sp>
      <p:pic>
        <p:nvPicPr>
          <p:cNvPr id="7" name="Picture 3" descr="AG00317_"/>
          <p:cNvPicPr>
            <a:picLocks noGrp="1" noChangeAspect="1" noChangeArrowheads="1" noCrop="1"/>
          </p:cNvPicPr>
          <p:nvPr>
            <p:ph type="pic" idx="1"/>
          </p:nvPr>
        </p:nvPicPr>
        <p:blipFill>
          <a:blip r:embed="rId4"/>
          <a:srcRect t="16852" b="16852"/>
          <a:stretch>
            <a:fillRect/>
          </a:stretch>
        </p:blipFill>
        <p:spPr bwMode="auto">
          <a:xfrm>
            <a:off x="3786182" y="1285860"/>
            <a:ext cx="1928826" cy="1642387"/>
          </a:xfrm>
          <a:prstGeom prst="rect">
            <a:avLst/>
          </a:prstGeom>
          <a:noFill/>
        </p:spPr>
      </p:pic>
      <p:pic>
        <p:nvPicPr>
          <p:cNvPr id="8" name="Picture 6" descr="36_2_5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714620"/>
            <a:ext cx="2428892" cy="2428892"/>
          </a:xfrm>
          <a:prstGeom prst="rect">
            <a:avLst/>
          </a:prstGeom>
          <a:noFill/>
        </p:spPr>
      </p:pic>
      <p:pic>
        <p:nvPicPr>
          <p:cNvPr id="5" name="07 Flashdanc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928662" y="5500702"/>
            <a:ext cx="304800" cy="304800"/>
          </a:xfrm>
          <a:prstGeom prst="rect">
            <a:avLst/>
          </a:prstGeom>
        </p:spPr>
      </p:pic>
      <p:pic>
        <p:nvPicPr>
          <p:cNvPr id="6" name="14 Sur un air on Vivaldy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2571736" y="6072206"/>
            <a:ext cx="304800" cy="304800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8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60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258204" cy="128588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>
                <a:solidFill>
                  <a:srgbClr val="FF0000"/>
                </a:solidFill>
              </a:rPr>
              <a:t>Задание1:</a:t>
            </a:r>
            <a:r>
              <a:rPr lang="ru-RU" sz="3200" b="1" dirty="0" smtClean="0"/>
              <a:t> 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набрать и отформатировать текст по образцу.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435771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i="1" u="sng" dirty="0" smtClean="0"/>
              <a:t>Объявление.</a:t>
            </a:r>
            <a:endParaRPr lang="ru-RU" dirty="0" smtClean="0"/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Сегодня,  в 12</a:t>
            </a:r>
            <a:r>
              <a:rPr lang="ru-RU" baseline="30000" dirty="0" smtClean="0">
                <a:solidFill>
                  <a:srgbClr val="FF0000"/>
                </a:solidFill>
              </a:rPr>
              <a:t>00</a:t>
            </a:r>
            <a:r>
              <a:rPr lang="ru-RU" dirty="0" smtClean="0"/>
              <a:t> приглашаем </a:t>
            </a:r>
            <a:r>
              <a:rPr lang="ru-RU" u="sng" dirty="0" smtClean="0"/>
              <a:t>всех</a:t>
            </a:r>
            <a:r>
              <a:rPr lang="ru-RU" dirty="0" smtClean="0"/>
              <a:t> </a:t>
            </a:r>
            <a:r>
              <a:rPr lang="ru-RU" strike="dblStrike" dirty="0" smtClean="0"/>
              <a:t>учащихся и студентов </a:t>
            </a:r>
            <a:r>
              <a:rPr lang="ru-RU" dirty="0" smtClean="0"/>
              <a:t>«Солнечного промышленного техникума» посетить выставку 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«Наше творчество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». </a:t>
            </a:r>
          </a:p>
          <a:p>
            <a:pPr algn="ctr">
              <a:buNone/>
            </a:pPr>
            <a:r>
              <a:rPr lang="ru-RU" i="1" dirty="0" smtClean="0">
                <a:solidFill>
                  <a:schemeClr val="accent5">
                    <a:lumMod val="75000"/>
                  </a:schemeClr>
                </a:solidFill>
              </a:rPr>
              <a:t>На выставке представлены работы учащихся и студентов вашего учебного заведения.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dirty="0" smtClean="0"/>
              <a:t> 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Авторы работ и их руководители</a:t>
            </a:r>
            <a:r>
              <a:rPr lang="ru-RU" dirty="0" smtClean="0">
                <a:solidFill>
                  <a:srgbClr val="FF0000"/>
                </a:solidFill>
              </a:rPr>
              <a:t> будут рады видеть вас на выставке.</a:t>
            </a:r>
          </a:p>
          <a:p>
            <a:pPr algn="ctr">
              <a:buNone/>
            </a:pPr>
            <a:r>
              <a:rPr lang="ru-RU" dirty="0" smtClean="0"/>
              <a:t> </a:t>
            </a:r>
          </a:p>
          <a:p>
            <a:pPr algn="r">
              <a:buNone/>
            </a:pPr>
            <a:r>
              <a:rPr lang="ru-RU" i="1" dirty="0" smtClean="0"/>
              <a:t>Организаторы выставки.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389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Задание 2:</a:t>
            </a: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0070C0"/>
                </a:solidFill>
              </a:rPr>
              <a:t>Набрать и отформатировать текст по образцу.</a:t>
            </a:r>
            <a:r>
              <a:rPr lang="ru-RU" sz="2800" dirty="0" smtClean="0">
                <a:solidFill>
                  <a:srgbClr val="0070C0"/>
                </a:solidFill>
              </a:rPr>
              <a:t/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b="1" dirty="0" smtClean="0"/>
              <a:t> 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68155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Дано:</a:t>
            </a:r>
            <a:r>
              <a:rPr lang="ru-RU" dirty="0" smtClean="0"/>
              <a:t> </a:t>
            </a:r>
            <a:r>
              <a:rPr lang="en-US" dirty="0" smtClean="0"/>
              <a:t>AA</a:t>
            </a:r>
            <a:r>
              <a:rPr lang="ru-RU" baseline="-25000" dirty="0" smtClean="0"/>
              <a:t>1</a:t>
            </a:r>
            <a:r>
              <a:rPr lang="en-US" dirty="0" smtClean="0"/>
              <a:t>A</a:t>
            </a:r>
            <a:r>
              <a:rPr lang="ru-RU" baseline="-25000" dirty="0" smtClean="0"/>
              <a:t>2</a:t>
            </a:r>
            <a:r>
              <a:rPr lang="ru-RU" dirty="0" smtClean="0"/>
              <a:t>- прямоугольный треугольник, </a:t>
            </a:r>
            <a:r>
              <a:rPr lang="en-US" dirty="0" smtClean="0"/>
              <a:t>AA</a:t>
            </a:r>
            <a:r>
              <a:rPr lang="ru-RU" baseline="-25000" dirty="0" smtClean="0"/>
              <a:t>1</a:t>
            </a:r>
            <a:r>
              <a:rPr lang="ru-RU" dirty="0" smtClean="0"/>
              <a:t>- гипотенуза, </a:t>
            </a:r>
            <a:r>
              <a:rPr lang="en-US" dirty="0" smtClean="0"/>
              <a:t>A</a:t>
            </a:r>
            <a:r>
              <a:rPr lang="ru-RU" baseline="-25000" dirty="0" smtClean="0"/>
              <a:t>1</a:t>
            </a:r>
            <a:r>
              <a:rPr lang="en-US" dirty="0" smtClean="0"/>
              <a:t>A</a:t>
            </a:r>
            <a:r>
              <a:rPr lang="ru-RU" baseline="-25000" dirty="0" smtClean="0"/>
              <a:t>2</a:t>
            </a:r>
            <a:r>
              <a:rPr lang="ru-RU" dirty="0" smtClean="0"/>
              <a:t>=6см, </a:t>
            </a:r>
            <a:r>
              <a:rPr lang="en-US" dirty="0" smtClean="0"/>
              <a:t>AA</a:t>
            </a:r>
            <a:r>
              <a:rPr lang="ru-RU" baseline="-25000" dirty="0" smtClean="0"/>
              <a:t>1</a:t>
            </a:r>
            <a:r>
              <a:rPr lang="ru-RU" dirty="0" smtClean="0"/>
              <a:t>=10 см.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Найти: </a:t>
            </a:r>
            <a:r>
              <a:rPr lang="en-US" dirty="0" smtClean="0"/>
              <a:t>AA</a:t>
            </a:r>
            <a:r>
              <a:rPr lang="en-US" baseline="-25000" dirty="0" smtClean="0"/>
              <a:t>2.</a:t>
            </a:r>
            <a:endParaRPr lang="ru-RU" dirty="0" smtClean="0"/>
          </a:p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Решение: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dirty="0" smtClean="0"/>
              <a:t>c</a:t>
            </a:r>
            <a:r>
              <a:rPr lang="ru-RU" baseline="30000" dirty="0" smtClean="0"/>
              <a:t>2</a:t>
            </a:r>
            <a:r>
              <a:rPr lang="ru-RU" dirty="0" smtClean="0"/>
              <a:t>=</a:t>
            </a:r>
            <a:r>
              <a:rPr lang="en-US" dirty="0" smtClean="0"/>
              <a:t>a</a:t>
            </a:r>
            <a:r>
              <a:rPr lang="ru-RU" baseline="30000" dirty="0" smtClean="0"/>
              <a:t>2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baseline="30000" dirty="0" smtClean="0"/>
              <a:t>2</a:t>
            </a:r>
            <a:r>
              <a:rPr lang="ru-RU" dirty="0" smtClean="0"/>
              <a:t> – </a:t>
            </a:r>
            <a:r>
              <a:rPr lang="ru-RU" i="1" dirty="0" smtClean="0"/>
              <a:t>по теореме Пифагора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10</a:t>
            </a:r>
            <a:r>
              <a:rPr lang="ru-RU" baseline="30000" dirty="0" smtClean="0"/>
              <a:t>2</a:t>
            </a:r>
            <a:r>
              <a:rPr lang="ru-RU" dirty="0" smtClean="0"/>
              <a:t>=6</a:t>
            </a:r>
            <a:r>
              <a:rPr lang="ru-RU" baseline="30000" dirty="0" smtClean="0"/>
              <a:t>2</a:t>
            </a:r>
            <a:r>
              <a:rPr lang="ru-RU" dirty="0" smtClean="0"/>
              <a:t>+ (</a:t>
            </a:r>
            <a:r>
              <a:rPr lang="en-US" dirty="0" smtClean="0"/>
              <a:t>AA</a:t>
            </a:r>
            <a:r>
              <a:rPr lang="ru-RU" baseline="-25000" dirty="0" smtClean="0"/>
              <a:t>2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</a:t>
            </a:r>
            <a:r>
              <a:rPr lang="en-US" dirty="0" smtClean="0"/>
              <a:t>AA</a:t>
            </a:r>
            <a:r>
              <a:rPr lang="ru-RU" baseline="-25000" dirty="0" smtClean="0"/>
              <a:t>2</a:t>
            </a:r>
            <a:r>
              <a:rPr lang="ru-RU" dirty="0" smtClean="0"/>
              <a:t>)</a:t>
            </a:r>
            <a:r>
              <a:rPr lang="ru-RU" baseline="30000" dirty="0" smtClean="0"/>
              <a:t>2</a:t>
            </a:r>
            <a:r>
              <a:rPr lang="ru-RU" dirty="0" smtClean="0"/>
              <a:t>=100-36=64, </a:t>
            </a:r>
            <a:r>
              <a:rPr lang="ru-RU" i="1" dirty="0" smtClean="0"/>
              <a:t>отсюда</a:t>
            </a:r>
            <a:r>
              <a:rPr lang="ru-RU" dirty="0" smtClean="0"/>
              <a:t> </a:t>
            </a:r>
            <a:r>
              <a:rPr lang="en-US" dirty="0" smtClean="0"/>
              <a:t>AA</a:t>
            </a:r>
            <a:r>
              <a:rPr lang="ru-RU" baseline="-25000" dirty="0" smtClean="0"/>
              <a:t>2</a:t>
            </a:r>
            <a:r>
              <a:rPr lang="ru-RU" dirty="0" smtClean="0"/>
              <a:t>=8 см.</a:t>
            </a:r>
          </a:p>
          <a:p>
            <a:pPr>
              <a:buNone/>
            </a:pPr>
            <a:r>
              <a:rPr lang="ru-RU" i="1" dirty="0" smtClean="0">
                <a:solidFill>
                  <a:srgbClr val="0066FF"/>
                </a:solidFill>
              </a:rPr>
              <a:t>Ответ:</a:t>
            </a:r>
            <a:r>
              <a:rPr lang="ru-RU" dirty="0" smtClean="0">
                <a:solidFill>
                  <a:srgbClr val="0066FF"/>
                </a:solidFill>
              </a:rPr>
              <a:t> </a:t>
            </a:r>
            <a:r>
              <a:rPr lang="ru-RU" dirty="0" smtClean="0"/>
              <a:t>8 см.</a:t>
            </a:r>
          </a:p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20428858">
            <a:off x="362416" y="649396"/>
            <a:ext cx="4225992" cy="204121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Тестовое задание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12 Ave mari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000100" y="5857892"/>
            <a:ext cx="304800" cy="304800"/>
          </a:xfrm>
          <a:prstGeom prst="rect">
            <a:avLst/>
          </a:prstGeom>
        </p:spPr>
      </p:pic>
      <p:pic>
        <p:nvPicPr>
          <p:cNvPr id="8" name="Picture 6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l="13087" r="13087"/>
          <a:stretch>
            <a:fillRect/>
          </a:stretch>
        </p:blipFill>
        <p:spPr bwMode="auto">
          <a:xfrm rot="589135">
            <a:off x="4311851" y="1168148"/>
            <a:ext cx="3989450" cy="39941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" name="Рисунок 9" descr="AG00007_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4609042"/>
            <a:ext cx="1428760" cy="1653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3397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700" b="1" u="sng" dirty="0" smtClean="0"/>
              <a:t/>
            </a:r>
            <a:br>
              <a:rPr lang="en-US" sz="2700" b="1" u="sng" dirty="0" smtClean="0"/>
            </a:br>
            <a:r>
              <a:rPr lang="en-US" sz="2700" b="1" u="sng" dirty="0" smtClean="0"/>
              <a:t/>
            </a:r>
            <a:br>
              <a:rPr lang="en-US" sz="2700" b="1" u="sng" dirty="0" smtClean="0"/>
            </a:br>
            <a:r>
              <a:rPr lang="en-US" sz="2700" b="1" u="sng" dirty="0" smtClean="0"/>
              <a:t/>
            </a:r>
            <a:br>
              <a:rPr lang="en-US" sz="2700" b="1" u="sng" dirty="0" smtClean="0"/>
            </a:br>
            <a:r>
              <a:rPr lang="en-US" sz="2700" b="1" u="sng" dirty="0" smtClean="0"/>
              <a:t/>
            </a:r>
            <a:br>
              <a:rPr lang="en-US" sz="2700" b="1" u="sng" dirty="0" smtClean="0"/>
            </a:br>
            <a:r>
              <a:rPr lang="en-US" sz="2700" b="1" u="sng" dirty="0" smtClean="0"/>
              <a:t/>
            </a:r>
            <a:br>
              <a:rPr lang="en-US" sz="2700" b="1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u="sng" dirty="0" smtClean="0">
                <a:solidFill>
                  <a:srgbClr val="FF0000"/>
                </a:solidFill>
              </a:rPr>
              <a:t>Задание:</a:t>
            </a:r>
            <a:r>
              <a:rPr lang="ru-RU" sz="3100" dirty="0" smtClean="0"/>
              <a:t> </a:t>
            </a:r>
            <a:r>
              <a:rPr lang="ru-RU" sz="3100" dirty="0" smtClean="0">
                <a:solidFill>
                  <a:srgbClr val="0070C0"/>
                </a:solidFill>
              </a:rPr>
              <a:t>укажите какое форматирование произведено в с текстом в сравнении с исходным</a:t>
            </a:r>
            <a:r>
              <a:rPr lang="ru-RU" sz="3100" dirty="0" smtClean="0"/>
              <a:t>.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071678"/>
            <a:ext cx="4038600" cy="4426123"/>
          </a:xfrm>
        </p:spPr>
        <p:txBody>
          <a:bodyPr/>
          <a:lstStyle/>
          <a:p>
            <a:pPr lvl="0"/>
            <a:r>
              <a:rPr lang="ru-RU" dirty="0" smtClean="0"/>
              <a:t>Один   </a:t>
            </a:r>
            <a:r>
              <a:rPr lang="ru-RU" i="1" u="sng" dirty="0" smtClean="0">
                <a:solidFill>
                  <a:srgbClr val="FF0000"/>
                </a:solidFill>
              </a:rPr>
              <a:t>Один</a:t>
            </a:r>
            <a:endParaRPr lang="en-US" i="1" u="sng" dirty="0" smtClean="0">
              <a:solidFill>
                <a:srgbClr val="FF0000"/>
              </a:solidFill>
            </a:endParaRPr>
          </a:p>
          <a:p>
            <a:pPr lvl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lvl="0"/>
            <a:r>
              <a:rPr lang="ru-RU" dirty="0" smtClean="0"/>
              <a:t>Два     </a:t>
            </a:r>
            <a:r>
              <a:rPr lang="ru-RU" b="1" dirty="0" smtClean="0"/>
              <a:t> </a:t>
            </a:r>
            <a:r>
              <a:rPr lang="ru-RU" b="1" dirty="0" smtClean="0">
                <a:latin typeface="Calibri" pitchFamily="34" charset="0"/>
              </a:rPr>
              <a:t>Два</a:t>
            </a:r>
            <a:endParaRPr lang="en-US" b="1" dirty="0" smtClean="0">
              <a:latin typeface="Calibri" pitchFamily="34" charset="0"/>
            </a:endParaRPr>
          </a:p>
          <a:p>
            <a:pPr lvl="0">
              <a:buNone/>
            </a:pPr>
            <a:endParaRPr lang="ru-RU" dirty="0" smtClean="0">
              <a:latin typeface="Calibri" pitchFamily="34" charset="0"/>
            </a:endParaRPr>
          </a:p>
          <a:p>
            <a:pPr lvl="0"/>
            <a:r>
              <a:rPr lang="ru-RU" dirty="0" smtClean="0"/>
              <a:t>Три      </a:t>
            </a:r>
            <a:r>
              <a:rPr lang="ru-RU" sz="4000" i="1" dirty="0" smtClean="0"/>
              <a:t>Три</a:t>
            </a:r>
            <a:endParaRPr lang="en-US" sz="4000" dirty="0" smtClean="0"/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2285992"/>
            <a:ext cx="4038600" cy="4434840"/>
          </a:xfrm>
        </p:spPr>
        <p:txBody>
          <a:bodyPr/>
          <a:lstStyle/>
          <a:p>
            <a:pPr lvl="0"/>
            <a:r>
              <a:rPr lang="ru-RU" dirty="0" smtClean="0"/>
              <a:t>Четыре   </a:t>
            </a:r>
            <a:r>
              <a:rPr lang="ru-RU" i="1" u="sng" dirty="0" smtClean="0">
                <a:solidFill>
                  <a:srgbClr val="0070C0"/>
                </a:solidFill>
              </a:rPr>
              <a:t>Четыре</a:t>
            </a:r>
            <a:endParaRPr lang="en-US" i="1" u="sng" dirty="0" smtClean="0">
              <a:solidFill>
                <a:srgbClr val="0070C0"/>
              </a:solidFill>
            </a:endParaRPr>
          </a:p>
          <a:p>
            <a:pPr lvl="0">
              <a:buNone/>
            </a:pPr>
            <a:endParaRPr lang="ru-RU" u="sng" dirty="0" smtClean="0">
              <a:solidFill>
                <a:srgbClr val="0070C0"/>
              </a:solidFill>
            </a:endParaRPr>
          </a:p>
          <a:p>
            <a:pPr lvl="0"/>
            <a:r>
              <a:rPr lang="ru-RU" dirty="0" smtClean="0"/>
              <a:t>Пять         </a:t>
            </a:r>
            <a:r>
              <a:rPr lang="ru-RU" b="1" strike="sngStrike" dirty="0" smtClean="0"/>
              <a:t>Пять</a:t>
            </a:r>
            <a:endParaRPr lang="en-US" b="1" strike="sngStrike" dirty="0" smtClean="0"/>
          </a:p>
          <a:p>
            <a:pPr lvl="0">
              <a:buNone/>
            </a:pPr>
            <a:endParaRPr lang="en-US" b="1" strike="sngStrike" dirty="0" smtClean="0"/>
          </a:p>
          <a:p>
            <a:r>
              <a:rPr lang="ru-RU" dirty="0" smtClean="0"/>
              <a:t>Шесть     </a:t>
            </a:r>
            <a:r>
              <a:rPr lang="ru-RU" sz="4000" b="1" i="1" u="sng" dirty="0" smtClean="0">
                <a:solidFill>
                  <a:srgbClr val="FF0000"/>
                </a:solidFill>
                <a:latin typeface="Georgia" pitchFamily="18" charset="0"/>
              </a:rPr>
              <a:t>Шесть</a:t>
            </a:r>
            <a:r>
              <a:rPr lang="ru-RU" dirty="0" smtClean="0"/>
              <a:t>  </a:t>
            </a:r>
            <a:endParaRPr lang="en-US" dirty="0" smtClean="0"/>
          </a:p>
          <a:p>
            <a:pPr lvl="0">
              <a:buNone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Домашнее задание: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</a:rPr>
              <a:t>Учебник «Информатика и ИКТ»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стр. 107-112, вопросы на стр. 112</a:t>
            </a:r>
          </a:p>
          <a:p>
            <a:pPr>
              <a:buFont typeface="Wingdings" pitchFamily="2" charset="2"/>
              <a:buChar char="v"/>
            </a:pPr>
            <a:r>
              <a:rPr lang="ru-RU" b="1" dirty="0" smtClean="0">
                <a:solidFill>
                  <a:srgbClr val="FF0000"/>
                </a:solidFill>
              </a:rPr>
              <a:t>Составить вопросы по теме урока:</a:t>
            </a:r>
          </a:p>
          <a:p>
            <a:pPr>
              <a:buNone/>
            </a:pPr>
            <a:r>
              <a:rPr lang="ru-RU" dirty="0" smtClean="0"/>
              <a:t>5 вопросов – оценка «5»</a:t>
            </a:r>
          </a:p>
          <a:p>
            <a:pPr>
              <a:buNone/>
            </a:pPr>
            <a:r>
              <a:rPr lang="ru-RU" dirty="0" smtClean="0"/>
              <a:t>4 вопроса – оценка «4»</a:t>
            </a:r>
          </a:p>
          <a:p>
            <a:pPr>
              <a:buNone/>
            </a:pPr>
            <a:r>
              <a:rPr lang="ru-RU" dirty="0" smtClean="0"/>
              <a:t>3 вопроса – оценка «3»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Ответы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half" idx="1"/>
          </p:nvPr>
        </p:nvGraphicFramePr>
        <p:xfrm>
          <a:off x="457200" y="1920875"/>
          <a:ext cx="4038599" cy="3994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562"/>
                <a:gridCol w="1016921"/>
                <a:gridCol w="871646"/>
                <a:gridCol w="1307470"/>
              </a:tblGrid>
              <a:tr h="7988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0" baseline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32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3200" b="1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883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2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0" baseline="0" dirty="0" smtClean="0">
                          <a:solidFill>
                            <a:schemeClr val="tx1"/>
                          </a:solidFill>
                        </a:rPr>
                        <a:t>В</a:t>
                      </a:r>
                      <a:endParaRPr lang="ru-RU" sz="32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7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Б</a:t>
                      </a:r>
                      <a:endParaRPr lang="ru-RU" sz="32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883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0" baseline="0" dirty="0" smtClean="0">
                          <a:solidFill>
                            <a:schemeClr val="tx1"/>
                          </a:solidFill>
                        </a:rPr>
                        <a:t>Б</a:t>
                      </a:r>
                      <a:endParaRPr lang="ru-RU" sz="32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8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В</a:t>
                      </a:r>
                      <a:endParaRPr lang="ru-RU" sz="32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883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0" baseline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32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9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А</a:t>
                      </a:r>
                      <a:endParaRPr lang="ru-RU" sz="32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98833"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i="0" baseline="0" dirty="0" smtClean="0">
                          <a:solidFill>
                            <a:schemeClr val="tx1"/>
                          </a:solidFill>
                        </a:rPr>
                        <a:t>Г</a:t>
                      </a:r>
                      <a:endParaRPr lang="ru-RU" sz="32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/>
                        <a:t>10</a:t>
                      </a:r>
                      <a:endParaRPr lang="ru-RU" sz="28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b="1" dirty="0" smtClean="0"/>
                        <a:t>А</a:t>
                      </a:r>
                      <a:endParaRPr lang="ru-RU" sz="3200" b="1" dirty="0"/>
                    </a:p>
                  </a:txBody>
                  <a:tcPr marL="92975" marR="92975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Критерии оценки: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Оценка «5» </a:t>
            </a:r>
            <a:r>
              <a:rPr lang="ru-RU" dirty="0" smtClean="0"/>
              <a:t>- </a:t>
            </a:r>
            <a:r>
              <a:rPr lang="ru-RU" dirty="0" smtClean="0">
                <a:solidFill>
                  <a:srgbClr val="7030A0"/>
                </a:solidFill>
              </a:rPr>
              <a:t>нет ошибок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Оценка «4»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rgbClr val="7030A0"/>
                </a:solidFill>
              </a:rPr>
              <a:t>1,2 </a:t>
            </a:r>
            <a:r>
              <a:rPr lang="ru-RU" dirty="0" smtClean="0">
                <a:solidFill>
                  <a:srgbClr val="7030A0"/>
                </a:solidFill>
              </a:rPr>
              <a:t>ошибки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Оценка «3»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</a:t>
            </a:r>
            <a:r>
              <a:rPr lang="ru-RU" b="1" dirty="0" smtClean="0">
                <a:solidFill>
                  <a:srgbClr val="7030A0"/>
                </a:solidFill>
              </a:rPr>
              <a:t>3,4 </a:t>
            </a:r>
            <a:r>
              <a:rPr lang="ru-RU" dirty="0" smtClean="0">
                <a:solidFill>
                  <a:srgbClr val="7030A0"/>
                </a:solidFill>
              </a:rPr>
              <a:t>ошибки</a:t>
            </a:r>
          </a:p>
          <a:p>
            <a:pPr>
              <a:buNone/>
            </a:pPr>
            <a:r>
              <a:rPr lang="ru-RU" dirty="0" smtClean="0"/>
              <a:t>Более 4 ошибок оценка не ставится.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Форматирование текста-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оформление по каким - либо правилам различных участков текста, при этом изменяется не сам текст, а его внешний вид. 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Форматирование текста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72066" y="2071678"/>
            <a:ext cx="4071934" cy="3143272"/>
          </a:xfrm>
          <a:prstGeom prst="flowChartPunchedTape">
            <a:avLst/>
          </a:prstGeom>
          <a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Работа со шрифтами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857224" y="1285860"/>
            <a:ext cx="3571900" cy="4500594"/>
          </a:xfrm>
          <a:prstGeom prst="flowChartPunchedTape">
            <a:avLst/>
          </a:prstGeom>
          <a:blipFill>
            <a:blip r:embed="rId2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scene3d>
            <a:camera prst="isometricTop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71604" y="2857496"/>
            <a:ext cx="30003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Работа с символами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268413"/>
            <a:ext cx="8229600" cy="706437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Работа с символами.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464050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0070C0"/>
                </a:solidFill>
              </a:rPr>
              <a:t>Цвет </a:t>
            </a:r>
            <a:r>
              <a:rPr lang="ru-RU" sz="4800" dirty="0" smtClean="0">
                <a:solidFill>
                  <a:srgbClr val="0070C0"/>
                </a:solidFill>
              </a:rPr>
              <a:t>символа</a:t>
            </a:r>
            <a:endParaRPr lang="ru-RU" sz="4800" dirty="0">
              <a:solidFill>
                <a:srgbClr val="0070C0"/>
              </a:solidFill>
            </a:endParaRPr>
          </a:p>
          <a:p>
            <a:r>
              <a:rPr lang="ru-RU" sz="4800" dirty="0">
                <a:solidFill>
                  <a:srgbClr val="0070C0"/>
                </a:solidFill>
              </a:rPr>
              <a:t>Вид </a:t>
            </a:r>
            <a:r>
              <a:rPr lang="ru-RU" sz="4800" dirty="0" smtClean="0">
                <a:solidFill>
                  <a:srgbClr val="0070C0"/>
                </a:solidFill>
              </a:rPr>
              <a:t>символа</a:t>
            </a:r>
            <a:endParaRPr lang="ru-RU" sz="4800" dirty="0">
              <a:solidFill>
                <a:srgbClr val="0070C0"/>
              </a:solidFill>
            </a:endParaRPr>
          </a:p>
          <a:p>
            <a:r>
              <a:rPr lang="ru-RU" sz="4800" dirty="0" smtClean="0">
                <a:solidFill>
                  <a:srgbClr val="0070C0"/>
                </a:solidFill>
              </a:rPr>
              <a:t>Размер </a:t>
            </a:r>
            <a:r>
              <a:rPr lang="ru-RU" sz="4800" dirty="0">
                <a:solidFill>
                  <a:srgbClr val="0070C0"/>
                </a:solidFill>
              </a:rPr>
              <a:t>символа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77724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FF0000"/>
                </a:solidFill>
              </a:rPr>
              <a:t>Работа с символами.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1090" r="57537" b="79848"/>
          <a:stretch>
            <a:fillRect/>
          </a:stretch>
        </p:blipFill>
        <p:spPr bwMode="auto">
          <a:xfrm>
            <a:off x="214282" y="1000108"/>
            <a:ext cx="8715436" cy="2215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929454" y="3500438"/>
            <a:ext cx="2214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Цвет символа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3714752"/>
            <a:ext cx="31432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Вид символа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071934" y="4929198"/>
            <a:ext cx="206498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Размер </a:t>
            </a:r>
          </a:p>
          <a:p>
            <a:r>
              <a:rPr lang="ru-RU" sz="3600" b="1" dirty="0" smtClean="0"/>
              <a:t>символа</a:t>
            </a:r>
            <a:endParaRPr lang="ru-RU" sz="3600" b="1" dirty="0"/>
          </a:p>
        </p:txBody>
      </p:sp>
      <p:sp>
        <p:nvSpPr>
          <p:cNvPr id="14" name="Овал 13"/>
          <p:cNvSpPr/>
          <p:nvPr/>
        </p:nvSpPr>
        <p:spPr>
          <a:xfrm>
            <a:off x="5572132" y="2143116"/>
            <a:ext cx="428628" cy="285752"/>
          </a:xfrm>
          <a:prstGeom prst="ellipse">
            <a:avLst/>
          </a:prstGeom>
          <a:solidFill>
            <a:schemeClr val="bg1">
              <a:alpha val="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357686" y="1785926"/>
            <a:ext cx="785818" cy="357190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 стрелкой 19"/>
          <p:cNvCxnSpPr>
            <a:stCxn id="7" idx="0"/>
            <a:endCxn id="13" idx="4"/>
          </p:cNvCxnSpPr>
          <p:nvPr/>
        </p:nvCxnSpPr>
        <p:spPr>
          <a:xfrm rot="5400000" flipH="1" flipV="1">
            <a:off x="2857488" y="2214554"/>
            <a:ext cx="1214446" cy="1785950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0800000">
            <a:off x="5929324" y="2357430"/>
            <a:ext cx="1571635" cy="1285884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9" idx="0"/>
          </p:cNvCxnSpPr>
          <p:nvPr/>
        </p:nvCxnSpPr>
        <p:spPr>
          <a:xfrm rot="16200000" flipV="1">
            <a:off x="3623769" y="3448537"/>
            <a:ext cx="2857520" cy="103801"/>
          </a:xfrm>
          <a:prstGeom prst="straightConnector1">
            <a:avLst/>
          </a:prstGeom>
          <a:ln w="762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3857620" y="2143116"/>
            <a:ext cx="1000132" cy="357190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93978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Вид символа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1090" r="57537" b="79848"/>
          <a:stretch>
            <a:fillRect/>
          </a:stretch>
        </p:blipFill>
        <p:spPr bwMode="auto">
          <a:xfrm>
            <a:off x="564598" y="1142984"/>
            <a:ext cx="815083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Содержимое 14"/>
          <p:cNvSpPr>
            <a:spLocks noGrp="1"/>
          </p:cNvSpPr>
          <p:nvPr>
            <p:ph sz="quarter" idx="4294967295"/>
          </p:nvPr>
        </p:nvSpPr>
        <p:spPr>
          <a:xfrm>
            <a:off x="3643306" y="4357694"/>
            <a:ext cx="3043238" cy="12144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7030A0"/>
                </a:solidFill>
              </a:rPr>
              <a:t>Нижний индекс</a:t>
            </a:r>
            <a:r>
              <a:rPr lang="en-US" b="1" dirty="0" smtClean="0">
                <a:solidFill>
                  <a:srgbClr val="7030A0"/>
                </a:solidFill>
              </a:rPr>
              <a:t> (</a:t>
            </a:r>
            <a:r>
              <a:rPr lang="ru-RU" b="1" dirty="0" smtClean="0">
                <a:solidFill>
                  <a:srgbClr val="7030A0"/>
                </a:solidFill>
              </a:rPr>
              <a:t>подстрочный</a:t>
            </a:r>
            <a:r>
              <a:rPr lang="en-US" b="1" dirty="0" smtClean="0">
                <a:solidFill>
                  <a:srgbClr val="7030A0"/>
                </a:solidFill>
              </a:rPr>
              <a:t>)</a:t>
            </a:r>
            <a:endParaRPr lang="ru-RU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baseline="-25000" dirty="0" smtClean="0">
                <a:solidFill>
                  <a:srgbClr val="FF0000"/>
                </a:solidFill>
              </a:rPr>
              <a:t>1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baseline="-25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baseline="-25000" dirty="0" smtClean="0">
                <a:solidFill>
                  <a:srgbClr val="FF0000"/>
                </a:solidFill>
              </a:rPr>
              <a:t>3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baseline="-25000" dirty="0" smtClean="0">
                <a:solidFill>
                  <a:srgbClr val="FF0000"/>
                </a:solidFill>
              </a:rPr>
              <a:t>4</a:t>
            </a:r>
            <a:r>
              <a:rPr lang="en-US" dirty="0" smtClean="0">
                <a:solidFill>
                  <a:srgbClr val="FF0000"/>
                </a:solidFill>
              </a:rPr>
              <a:t>-</a:t>
            </a:r>
            <a:r>
              <a:rPr lang="ru-RU" dirty="0" smtClean="0">
                <a:solidFill>
                  <a:srgbClr val="FF0000"/>
                </a:solidFill>
              </a:rPr>
              <a:t> пирамида</a:t>
            </a:r>
          </a:p>
          <a:p>
            <a:pPr algn="ctr"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929058" y="2285992"/>
            <a:ext cx="357190" cy="214314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286248" y="2214554"/>
            <a:ext cx="285752" cy="357190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572000" y="2214554"/>
            <a:ext cx="285752" cy="357190"/>
          </a:xfrm>
          <a:prstGeom prst="ellipse">
            <a:avLst/>
          </a:prstGeom>
          <a:solidFill>
            <a:schemeClr val="bg1">
              <a:alpha val="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>
            <a:endCxn id="5" idx="4"/>
          </p:cNvCxnSpPr>
          <p:nvPr/>
        </p:nvCxnSpPr>
        <p:spPr>
          <a:xfrm flipV="1">
            <a:off x="1571604" y="2500306"/>
            <a:ext cx="2536049" cy="157163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6" idx="4"/>
          </p:cNvCxnSpPr>
          <p:nvPr/>
        </p:nvCxnSpPr>
        <p:spPr>
          <a:xfrm rot="16200000" flipV="1">
            <a:off x="3571868" y="3429000"/>
            <a:ext cx="1785950" cy="714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7" idx="5"/>
          </p:cNvCxnSpPr>
          <p:nvPr/>
        </p:nvCxnSpPr>
        <p:spPr>
          <a:xfrm rot="10800000">
            <a:off x="4815906" y="2519436"/>
            <a:ext cx="2042111" cy="148106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14282" y="4071942"/>
            <a:ext cx="2714644" cy="171451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Зачеркнутый</a:t>
            </a:r>
          </a:p>
          <a:p>
            <a:pPr algn="ctr"/>
            <a:r>
              <a:rPr lang="ru-RU" sz="2000" strike="sngStrike" dirty="0" smtClean="0">
                <a:solidFill>
                  <a:srgbClr val="FF0000"/>
                </a:solidFill>
              </a:rPr>
              <a:t>Мастер жилищно-коммунального хозяйства</a:t>
            </a:r>
            <a:endParaRPr lang="ru-RU" sz="2000" strike="sngStrike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643702" y="4071942"/>
            <a:ext cx="2214578" cy="1143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 contourW="12700"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7030A0"/>
              </a:solidFill>
            </a:endParaRPr>
          </a:p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Верхний индекс (надстрочный)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теорема Пифагора: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=a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r>
              <a:rPr lang="en-US" dirty="0" smtClean="0">
                <a:solidFill>
                  <a:srgbClr val="FF0000"/>
                </a:solidFill>
              </a:rPr>
              <a:t>+b</a:t>
            </a:r>
            <a:r>
              <a:rPr lang="en-US" baseline="30000" dirty="0" smtClean="0">
                <a:solidFill>
                  <a:srgbClr val="FF0000"/>
                </a:solidFill>
              </a:rPr>
              <a:t>2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Размер символа.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1090" r="57537" b="79848"/>
          <a:stretch>
            <a:fillRect/>
          </a:stretch>
        </p:blipFill>
        <p:spPr bwMode="auto">
          <a:xfrm>
            <a:off x="500034" y="1500174"/>
            <a:ext cx="8150838" cy="207170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4" name="Овал 3"/>
          <p:cNvSpPr/>
          <p:nvPr/>
        </p:nvSpPr>
        <p:spPr>
          <a:xfrm>
            <a:off x="4286248" y="2214554"/>
            <a:ext cx="857256" cy="357190"/>
          </a:xfrm>
          <a:prstGeom prst="ellipse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3929066"/>
            <a:ext cx="3571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</a:rPr>
              <a:t>Размер символа:</a:t>
            </a:r>
          </a:p>
          <a:p>
            <a:r>
              <a:rPr lang="ru-RU" sz="2800" dirty="0" smtClean="0">
                <a:solidFill>
                  <a:srgbClr val="0066FF"/>
                </a:solidFill>
              </a:rPr>
              <a:t> кегль</a:t>
            </a:r>
          </a:p>
          <a:p>
            <a:r>
              <a:rPr lang="ru-RU" sz="2800" dirty="0" smtClean="0">
                <a:solidFill>
                  <a:srgbClr val="0066FF"/>
                </a:solidFill>
              </a:rPr>
              <a:t>измеряется в </a:t>
            </a:r>
            <a:r>
              <a:rPr lang="ru-RU" sz="2800" dirty="0" err="1" smtClean="0">
                <a:solidFill>
                  <a:srgbClr val="0066FF"/>
                </a:solidFill>
              </a:rPr>
              <a:t>пт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86380" y="3929066"/>
            <a:ext cx="3571900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Кегль   11 </a:t>
            </a:r>
            <a:r>
              <a:rPr lang="ru-RU" sz="2000" dirty="0" err="1" smtClean="0"/>
              <a:t>пт</a:t>
            </a:r>
            <a:r>
              <a:rPr lang="ru-RU" sz="2000" dirty="0" smtClean="0"/>
              <a:t>: </a:t>
            </a:r>
          </a:p>
          <a:p>
            <a:pPr algn="ctr"/>
            <a:r>
              <a:rPr lang="ru-RU" sz="1100" dirty="0" smtClean="0">
                <a:solidFill>
                  <a:srgbClr val="CC00FF"/>
                </a:solidFill>
              </a:rPr>
              <a:t> сварка</a:t>
            </a:r>
          </a:p>
          <a:p>
            <a:pPr algn="ctr"/>
            <a:endParaRPr lang="ru-RU" dirty="0" smtClean="0">
              <a:solidFill>
                <a:srgbClr val="CC00FF"/>
              </a:solidFill>
            </a:endParaRPr>
          </a:p>
          <a:p>
            <a:r>
              <a:rPr lang="ru-RU" sz="2000" dirty="0" smtClean="0"/>
              <a:t>Кегль   14  </a:t>
            </a:r>
            <a:r>
              <a:rPr lang="ru-RU" sz="2000" dirty="0" err="1" smtClean="0"/>
              <a:t>пт</a:t>
            </a:r>
            <a:r>
              <a:rPr lang="ru-RU" sz="2000" dirty="0" smtClean="0"/>
              <a:t>:  </a:t>
            </a:r>
          </a:p>
          <a:p>
            <a:pPr algn="ctr"/>
            <a:r>
              <a:rPr lang="ru-RU" sz="1400" dirty="0" smtClean="0">
                <a:solidFill>
                  <a:srgbClr val="CC00FF"/>
                </a:solidFill>
              </a:rPr>
              <a:t> сантехника</a:t>
            </a:r>
          </a:p>
          <a:p>
            <a:pPr algn="ctr"/>
            <a:endParaRPr lang="ru-RU" dirty="0" smtClean="0">
              <a:solidFill>
                <a:srgbClr val="CC00FF"/>
              </a:solidFill>
            </a:endParaRPr>
          </a:p>
          <a:p>
            <a:r>
              <a:rPr lang="ru-RU" sz="2000" dirty="0" smtClean="0"/>
              <a:t>Кегль  24  </a:t>
            </a:r>
            <a:r>
              <a:rPr lang="ru-RU" sz="2000" dirty="0" err="1" smtClean="0"/>
              <a:t>пт</a:t>
            </a:r>
            <a:r>
              <a:rPr lang="ru-RU" sz="2000" dirty="0" smtClean="0"/>
              <a:t>:  </a:t>
            </a:r>
          </a:p>
          <a:p>
            <a:pPr algn="ctr"/>
            <a:r>
              <a:rPr lang="ru-RU" sz="2400" dirty="0" smtClean="0">
                <a:solidFill>
                  <a:srgbClr val="CC00FF"/>
                </a:solidFill>
              </a:rPr>
              <a:t>газовая сварка</a:t>
            </a:r>
            <a:endParaRPr lang="ru-RU" dirty="0">
              <a:solidFill>
                <a:srgbClr val="CC00FF"/>
              </a:solidFill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l="25384" t="4762" r="70445" b="64086"/>
          <a:stretch>
            <a:fillRect/>
          </a:stretch>
        </p:blipFill>
        <p:spPr bwMode="auto">
          <a:xfrm>
            <a:off x="4429124" y="2285992"/>
            <a:ext cx="64294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Алмазова Татьяна Юрьевна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636</TotalTime>
  <Words>485</Words>
  <Application>Microsoft Office PowerPoint</Application>
  <PresentationFormat>Экран (4:3)</PresentationFormat>
  <Paragraphs>181</Paragraphs>
  <Slides>21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Тема:  Текстовый процессор Word.</vt:lpstr>
      <vt:lpstr>Тестовое задание</vt:lpstr>
      <vt:lpstr>Ответы</vt:lpstr>
      <vt:lpstr>Форматирование текста-</vt:lpstr>
      <vt:lpstr>Форматирование текста</vt:lpstr>
      <vt:lpstr>Работа с символами.</vt:lpstr>
      <vt:lpstr> Работа с символами.</vt:lpstr>
      <vt:lpstr>Вид символа</vt:lpstr>
      <vt:lpstr>Размер символа.</vt:lpstr>
      <vt:lpstr>Цвет символа:</vt:lpstr>
      <vt:lpstr>Работа со шрифтами.</vt:lpstr>
      <vt:lpstr>  Работа с символами и шрифтами.</vt:lpstr>
      <vt:lpstr>Типы шрифтов</vt:lpstr>
      <vt:lpstr>   Начертание шрифтов </vt:lpstr>
      <vt:lpstr>Способы форматирования текста </vt:lpstr>
      <vt:lpstr>Порядок форматирования текста.</vt:lpstr>
      <vt:lpstr>Практическая работа</vt:lpstr>
      <vt:lpstr>    Задание1: набрать и отформатировать текст по образцу. </vt:lpstr>
      <vt:lpstr>Задание 2: Набрать и отформатировать текст по образцу.  </vt:lpstr>
      <vt:lpstr>      Задание: укажите какое форматирование произведено в с текстом в сравнении с исходным.</vt:lpstr>
      <vt:lpstr>Домашнее задание: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Текстовый процессор Word.</dc:title>
  <cp:lastModifiedBy>Кабинет 22</cp:lastModifiedBy>
  <cp:revision>67</cp:revision>
  <dcterms:modified xsi:type="dcterms:W3CDTF">2014-02-09T23:54:20Z</dcterms:modified>
</cp:coreProperties>
</file>