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18" Type="http://schemas.openxmlformats.org/officeDocument/2006/relationships/image" Target="../media/image3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9F40C6-C49C-400E-8A9E-D6C71A9378CD}" type="datetimeFigureOut">
              <a:rPr lang="ru-RU" smtClean="0"/>
              <a:pPr/>
              <a:t>29.08.2009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D86DC55-0D29-4773-9745-811774F2DB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super-videouroki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hyperlink" Target="http://super-videouroki.ru/" TargetMode="Externa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hyperlink" Target="http://super-videouroki.ru/" TargetMode="Externa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hyperlink" Target="http://super-videouroki.ru/" TargetMode="External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4.bin"/><Relationship Id="rId18" Type="http://schemas.openxmlformats.org/officeDocument/2006/relationships/oleObject" Target="../embeddings/oleObject29.bin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3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24" Type="http://schemas.openxmlformats.org/officeDocument/2006/relationships/hyperlink" Target="http://super-videouroki.ru/" TargetMode="External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4.bin"/><Relationship Id="rId10" Type="http://schemas.openxmlformats.org/officeDocument/2006/relationships/oleObject" Target="../embeddings/oleObject21.bin"/><Relationship Id="rId19" Type="http://schemas.openxmlformats.org/officeDocument/2006/relationships/oleObject" Target="../embeddings/oleObject30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5" Type="http://schemas.openxmlformats.org/officeDocument/2006/relationships/hyperlink" Target="http://super-videouroki.ru/" TargetMode="External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Relationship Id="rId14" Type="http://schemas.openxmlformats.org/officeDocument/2006/relationships/oleObject" Target="../embeddings/oleObject4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51.bin"/><Relationship Id="rId12" Type="http://schemas.openxmlformats.org/officeDocument/2006/relationships/oleObject" Target="../embeddings/oleObject56.bin"/><Relationship Id="rId17" Type="http://schemas.openxmlformats.org/officeDocument/2006/relationships/hyperlink" Target="http://super-videouroki.ru/" TargetMode="External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0.bin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9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3.bin"/><Relationship Id="rId14" Type="http://schemas.openxmlformats.org/officeDocument/2006/relationships/oleObject" Target="../embeddings/oleObject5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10" Type="http://schemas.openxmlformats.org/officeDocument/2006/relationships/hyperlink" Target="http://super-videouroki.ru/" TargetMode="External"/><Relationship Id="rId4" Type="http://schemas.openxmlformats.org/officeDocument/2006/relationships/oleObject" Target="../embeddings/oleObject62.bin"/><Relationship Id="rId9" Type="http://schemas.openxmlformats.org/officeDocument/2006/relationships/oleObject" Target="../embeddings/oleObject6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уроку:</a:t>
            </a:r>
            <a:br>
              <a:rPr lang="uk-UA" dirty="0" smtClean="0"/>
            </a:br>
            <a:r>
              <a:rPr lang="uk-UA" dirty="0" smtClean="0"/>
              <a:t>Біном Ньютона</a:t>
            </a:r>
            <a:endParaRPr lang="ru-RU" dirty="0"/>
          </a:p>
        </p:txBody>
      </p:sp>
      <p:sp>
        <p:nvSpPr>
          <p:cNvPr id="3" name="TextBox 2">
            <a:hlinkClick r:id="rId2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143372" y="6060064"/>
            <a:ext cx="493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Семеніхін М.О., Пролетарська ЗШ м. Ровеньки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853843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У підрозділі 60 солдатів і 5 офіцерів. Скількома способами можна виділити наряд, який складається з трьох солдат і одного офіцера?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643050"/>
            <a:ext cx="2357454" cy="7143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 солдатів з 60 можна вибрати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1643050"/>
            <a:ext cx="2357454" cy="7143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1 офіцера з 5 </a:t>
            </a:r>
          </a:p>
          <a:p>
            <a:pPr algn="ctr"/>
            <a:r>
              <a:rPr lang="uk-UA" dirty="0" smtClean="0"/>
              <a:t>можна вибрати</a:t>
            </a:r>
            <a:endParaRPr lang="ru-RU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1893074" y="2357430"/>
            <a:ext cx="1535918" cy="714380"/>
            <a:chOff x="1893074" y="2357430"/>
            <a:chExt cx="1535918" cy="714380"/>
          </a:xfrm>
        </p:grpSpPr>
        <p:cxnSp>
          <p:nvCxnSpPr>
            <p:cNvPr id="10" name="Прямая со стрелкой 9"/>
            <p:cNvCxnSpPr>
              <a:stCxn id="7" idx="2"/>
            </p:cNvCxnSpPr>
            <p:nvPr/>
          </p:nvCxnSpPr>
          <p:spPr>
            <a:xfrm rot="16200000" flipH="1">
              <a:off x="2089529" y="2160975"/>
              <a:ext cx="500066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2906196" y="2571744"/>
            <a:ext cx="522796" cy="500066"/>
          </p:xfrm>
          <a:graphic>
            <a:graphicData uri="http://schemas.openxmlformats.org/presentationml/2006/ole">
              <p:oleObj spid="_x0000_s1026" name="Формула" r:id="rId3" imgW="291960" imgH="279360" progId="Equation.3">
                <p:embed/>
              </p:oleObj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3781424" y="2357431"/>
            <a:ext cx="1326361" cy="778278"/>
            <a:chOff x="3781424" y="2357431"/>
            <a:chExt cx="1326361" cy="778278"/>
          </a:xfrm>
        </p:grpSpPr>
        <p:cxnSp>
          <p:nvCxnSpPr>
            <p:cNvPr id="11" name="Прямая со стрелкой 10"/>
            <p:cNvCxnSpPr/>
            <p:nvPr/>
          </p:nvCxnSpPr>
          <p:spPr>
            <a:xfrm rot="5400000">
              <a:off x="4411265" y="2160976"/>
              <a:ext cx="500066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27" name="Object 3"/>
            <p:cNvGraphicFramePr>
              <a:graphicFrameLocks noChangeAspect="1"/>
            </p:cNvGraphicFramePr>
            <p:nvPr/>
          </p:nvGraphicFramePr>
          <p:xfrm>
            <a:off x="3781424" y="2571744"/>
            <a:ext cx="361948" cy="563965"/>
          </p:xfrm>
          <a:graphic>
            <a:graphicData uri="http://schemas.openxmlformats.org/presentationml/2006/ole">
              <p:oleObj spid="_x0000_s1027" name="Формула" r:id="rId4" imgW="114120" imgH="177480" progId="Equation.3">
                <p:embed/>
              </p:oleObj>
            </a:graphicData>
          </a:graphic>
        </p:graphicFrame>
      </p:grpSp>
      <p:grpSp>
        <p:nvGrpSpPr>
          <p:cNvPr id="21" name="Группа 20"/>
          <p:cNvGrpSpPr/>
          <p:nvPr/>
        </p:nvGrpSpPr>
        <p:grpSpPr>
          <a:xfrm>
            <a:off x="2552686" y="2671757"/>
            <a:ext cx="2071702" cy="828681"/>
            <a:chOff x="2552686" y="2671757"/>
            <a:chExt cx="2071702" cy="828681"/>
          </a:xfrm>
        </p:grpSpPr>
        <p:sp>
          <p:nvSpPr>
            <p:cNvPr id="13" name="TextBox 12"/>
            <p:cNvSpPr txBox="1"/>
            <p:nvPr/>
          </p:nvSpPr>
          <p:spPr>
            <a:xfrm>
              <a:off x="3457567" y="2671757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∙</a:t>
              </a:r>
              <a:endParaRPr lang="ru-RU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552686" y="3186111"/>
              <a:ext cx="2071702" cy="31432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Правило добутку</a:t>
              </a:r>
              <a:endParaRPr lang="ru-RU" dirty="0"/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 rot="5400000" flipH="1" flipV="1">
              <a:off x="3475030" y="3078161"/>
              <a:ext cx="214314" cy="1588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714348" y="3643314"/>
          <a:ext cx="4542074" cy="642942"/>
        </p:xfrm>
        <a:graphic>
          <a:graphicData uri="http://schemas.openxmlformats.org/presentationml/2006/ole">
            <p:oleObj spid="_x0000_s1028" name="Формула" r:id="rId5" imgW="2781000" imgH="393480" progId="Equation.3">
              <p:embed/>
            </p:oleObj>
          </a:graphicData>
        </a:graphic>
      </p:graphicFrame>
      <p:sp>
        <p:nvSpPr>
          <p:cNvPr id="20" name="TextBox 19">
            <a:hlinkClick r:id="rId6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853843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Із 10 троянд і 8 жоржин треба скласти букет так, щоб в ньому були 2 троянди і 3 жоржини. Скількома способами можна скласти букет?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348" y="1643050"/>
            <a:ext cx="2357454" cy="7143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2 троянди з 10 </a:t>
            </a:r>
            <a:br>
              <a:rPr lang="uk-UA" dirty="0" smtClean="0"/>
            </a:br>
            <a:r>
              <a:rPr lang="uk-UA" dirty="0" smtClean="0"/>
              <a:t>можна вибрати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1643050"/>
            <a:ext cx="2357454" cy="7143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3 жоржини з 8</a:t>
            </a:r>
            <a:br>
              <a:rPr lang="uk-UA" dirty="0" smtClean="0"/>
            </a:br>
            <a:r>
              <a:rPr lang="uk-UA" dirty="0" smtClean="0"/>
              <a:t>можна вибрати</a:t>
            </a:r>
            <a:endParaRPr lang="ru-RU" dirty="0"/>
          </a:p>
        </p:txBody>
      </p:sp>
      <p:grpSp>
        <p:nvGrpSpPr>
          <p:cNvPr id="16" name="Группа 15"/>
          <p:cNvGrpSpPr/>
          <p:nvPr/>
        </p:nvGrpSpPr>
        <p:grpSpPr>
          <a:xfrm>
            <a:off x="1893074" y="2357430"/>
            <a:ext cx="1535918" cy="714380"/>
            <a:chOff x="1893074" y="2357430"/>
            <a:chExt cx="1535918" cy="714380"/>
          </a:xfrm>
        </p:grpSpPr>
        <p:cxnSp>
          <p:nvCxnSpPr>
            <p:cNvPr id="9" name="Прямая со стрелкой 8"/>
            <p:cNvCxnSpPr>
              <a:stCxn id="7" idx="2"/>
            </p:cNvCxnSpPr>
            <p:nvPr/>
          </p:nvCxnSpPr>
          <p:spPr>
            <a:xfrm rot="16200000" flipH="1">
              <a:off x="2089529" y="2160975"/>
              <a:ext cx="500066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2906196" y="2571744"/>
            <a:ext cx="522796" cy="500066"/>
          </p:xfrm>
          <a:graphic>
            <a:graphicData uri="http://schemas.openxmlformats.org/presentationml/2006/ole">
              <p:oleObj spid="_x0000_s2050" name="Формула" r:id="rId3" imgW="291960" imgH="279360" progId="Equation.3">
                <p:embed/>
              </p:oleObj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2552686" y="2671757"/>
            <a:ext cx="2071702" cy="828681"/>
            <a:chOff x="2552686" y="2671757"/>
            <a:chExt cx="2071702" cy="828681"/>
          </a:xfrm>
        </p:grpSpPr>
        <p:sp>
          <p:nvSpPr>
            <p:cNvPr id="13" name="TextBox 12"/>
            <p:cNvSpPr txBox="1"/>
            <p:nvPr/>
          </p:nvSpPr>
          <p:spPr>
            <a:xfrm>
              <a:off x="3457567" y="2671757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∙</a:t>
              </a:r>
              <a:endParaRPr lang="ru-RU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552686" y="3186111"/>
              <a:ext cx="2071702" cy="31432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Правило добутку</a:t>
              </a:r>
              <a:endParaRPr lang="ru-RU" dirty="0"/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 rot="5400000" flipH="1" flipV="1">
              <a:off x="3475030" y="3078161"/>
              <a:ext cx="214314" cy="1588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Группа 16"/>
          <p:cNvGrpSpPr/>
          <p:nvPr/>
        </p:nvGrpSpPr>
        <p:grpSpPr>
          <a:xfrm>
            <a:off x="3789363" y="2357431"/>
            <a:ext cx="1318422" cy="714382"/>
            <a:chOff x="3789363" y="2357431"/>
            <a:chExt cx="1318422" cy="714382"/>
          </a:xfrm>
        </p:grpSpPr>
        <p:cxnSp>
          <p:nvCxnSpPr>
            <p:cNvPr id="10" name="Прямая со стрелкой 9"/>
            <p:cNvCxnSpPr/>
            <p:nvPr/>
          </p:nvCxnSpPr>
          <p:spPr>
            <a:xfrm rot="5400000">
              <a:off x="4411265" y="2160976"/>
              <a:ext cx="500066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052" name="Object 4"/>
            <p:cNvGraphicFramePr>
              <a:graphicFrameLocks noChangeAspect="1"/>
            </p:cNvGraphicFramePr>
            <p:nvPr/>
          </p:nvGraphicFramePr>
          <p:xfrm>
            <a:off x="3789363" y="2571750"/>
            <a:ext cx="431800" cy="500063"/>
          </p:xfrm>
          <a:graphic>
            <a:graphicData uri="http://schemas.openxmlformats.org/presentationml/2006/ole">
              <p:oleObj spid="_x0000_s2052" name="Формула" r:id="rId4" imgW="241200" imgH="279360" progId="Equation.3">
                <p:embed/>
              </p:oleObj>
            </a:graphicData>
          </a:graphic>
        </p:graphicFrame>
      </p:grp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14348" y="3643313"/>
          <a:ext cx="5392738" cy="642937"/>
        </p:xfrm>
        <a:graphic>
          <a:graphicData uri="http://schemas.openxmlformats.org/presentationml/2006/ole">
            <p:oleObj spid="_x0000_s2053" name="Формула" r:id="rId5" imgW="3301920" imgH="393480" progId="Equation.3">
              <p:embed/>
            </p:oleObj>
          </a:graphicData>
        </a:graphic>
      </p:graphicFrame>
      <p:sp>
        <p:nvSpPr>
          <p:cNvPr id="19" name="TextBox 18">
            <a:hlinkClick r:id="rId6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Розв’язування задач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853843"/>
            <a:ext cx="764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Із семи бігунів і трьох стрибунів треба вибрати команду із 5 чоловік, в яку б входив хоча б один стрибун. Скількома способами це можна зробити?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707710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Якщо до команди входить один стрибун, то в неї входять 4 бігуна: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068289"/>
            <a:ext cx="2357454" cy="5000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1 стрибуна з 3 можна вибрати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071934" y="2068289"/>
            <a:ext cx="2357454" cy="5000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4 бігуна з 7 </a:t>
            </a:r>
          </a:p>
          <a:p>
            <a:pPr algn="ctr"/>
            <a:r>
              <a:rPr lang="uk-UA" sz="1600" dirty="0" smtClean="0"/>
              <a:t>можна вибрати</a:t>
            </a:r>
            <a:endParaRPr lang="ru-RU" sz="1600" dirty="0"/>
          </a:p>
        </p:txBody>
      </p:sp>
      <p:grpSp>
        <p:nvGrpSpPr>
          <p:cNvPr id="35" name="Группа 34"/>
          <p:cNvGrpSpPr/>
          <p:nvPr/>
        </p:nvGrpSpPr>
        <p:grpSpPr>
          <a:xfrm>
            <a:off x="1893074" y="2568355"/>
            <a:ext cx="1445438" cy="554035"/>
            <a:chOff x="1893074" y="2568355"/>
            <a:chExt cx="1445438" cy="554035"/>
          </a:xfrm>
        </p:grpSpPr>
        <p:cxnSp>
          <p:nvCxnSpPr>
            <p:cNvPr id="12" name="Прямая со стрелкой 11"/>
            <p:cNvCxnSpPr>
              <a:stCxn id="10" idx="2"/>
            </p:cNvCxnSpPr>
            <p:nvPr/>
          </p:nvCxnSpPr>
          <p:spPr>
            <a:xfrm rot="16200000" flipH="1">
              <a:off x="2196686" y="2264743"/>
              <a:ext cx="285752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4" name="Объект 13"/>
            <p:cNvGraphicFramePr>
              <a:graphicFrameLocks noChangeAspect="1"/>
            </p:cNvGraphicFramePr>
            <p:nvPr/>
          </p:nvGraphicFramePr>
          <p:xfrm>
            <a:off x="2906712" y="2620740"/>
            <a:ext cx="431800" cy="501650"/>
          </p:xfrm>
          <a:graphic>
            <a:graphicData uri="http://schemas.openxmlformats.org/presentationml/2006/ole">
              <p:oleObj spid="_x0000_s16386" name="Формула" r:id="rId3" imgW="241200" imgH="279360" progId="Equation.3">
                <p:embed/>
              </p:oleObj>
            </a:graphicData>
          </a:graphic>
        </p:graphicFrame>
      </p:grpSp>
      <p:sp>
        <p:nvSpPr>
          <p:cNvPr id="16" name="TextBox 15"/>
          <p:cNvSpPr txBox="1"/>
          <p:nvPr/>
        </p:nvSpPr>
        <p:spPr>
          <a:xfrm>
            <a:off x="3333741" y="266836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∙</a:t>
            </a:r>
            <a:endParaRPr lang="ru-RU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3579812" y="2568355"/>
            <a:ext cx="1492256" cy="561972"/>
            <a:chOff x="3579812" y="2568355"/>
            <a:chExt cx="1492256" cy="561972"/>
          </a:xfrm>
        </p:grpSpPr>
        <p:cxnSp>
          <p:nvCxnSpPr>
            <p:cNvPr id="13" name="Прямая со стрелкой 12"/>
            <p:cNvCxnSpPr/>
            <p:nvPr/>
          </p:nvCxnSpPr>
          <p:spPr>
            <a:xfrm rot="10800000" flipV="1">
              <a:off x="4143372" y="2568355"/>
              <a:ext cx="928696" cy="28575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388" name="Object 4"/>
            <p:cNvGraphicFramePr>
              <a:graphicFrameLocks noChangeAspect="1"/>
            </p:cNvGraphicFramePr>
            <p:nvPr/>
          </p:nvGraphicFramePr>
          <p:xfrm>
            <a:off x="3579812" y="2628677"/>
            <a:ext cx="454025" cy="501650"/>
          </p:xfrm>
          <a:graphic>
            <a:graphicData uri="http://schemas.openxmlformats.org/presentationml/2006/ole">
              <p:oleObj spid="_x0000_s16388" name="Формула" r:id="rId4" imgW="253800" imgH="279360" progId="Equation.3">
                <p:embed/>
              </p:oleObj>
            </a:graphicData>
          </a:graphic>
        </p:graphicFrame>
      </p:grpSp>
      <p:sp>
        <p:nvSpPr>
          <p:cNvPr id="28" name="TextBox 27"/>
          <p:cNvSpPr txBox="1"/>
          <p:nvPr/>
        </p:nvSpPr>
        <p:spPr>
          <a:xfrm>
            <a:off x="357158" y="2996983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Якщо до команди входять два стрибуни, то в неї входять 3 бігуна: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14348" y="3357562"/>
            <a:ext cx="2357454" cy="5000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2 стрибуна з 3 можна вибрати</a:t>
            </a:r>
            <a:endParaRPr lang="ru-RU" sz="16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071934" y="3357562"/>
            <a:ext cx="2357454" cy="5000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3 бігуна з 7 </a:t>
            </a:r>
          </a:p>
          <a:p>
            <a:pPr algn="ctr"/>
            <a:r>
              <a:rPr lang="uk-UA" sz="1600" dirty="0" smtClean="0"/>
              <a:t>можна вибрати</a:t>
            </a:r>
            <a:endParaRPr lang="ru-RU" sz="1600" dirty="0"/>
          </a:p>
        </p:txBody>
      </p:sp>
      <p:grpSp>
        <p:nvGrpSpPr>
          <p:cNvPr id="47" name="Группа 46"/>
          <p:cNvGrpSpPr/>
          <p:nvPr/>
        </p:nvGrpSpPr>
        <p:grpSpPr>
          <a:xfrm>
            <a:off x="1893074" y="3857628"/>
            <a:ext cx="1458139" cy="554031"/>
            <a:chOff x="1893074" y="3857628"/>
            <a:chExt cx="1458139" cy="554031"/>
          </a:xfrm>
        </p:grpSpPr>
        <p:cxnSp>
          <p:nvCxnSpPr>
            <p:cNvPr id="31" name="Прямая со стрелкой 30"/>
            <p:cNvCxnSpPr>
              <a:stCxn id="29" idx="2"/>
            </p:cNvCxnSpPr>
            <p:nvPr/>
          </p:nvCxnSpPr>
          <p:spPr>
            <a:xfrm rot="16200000" flipH="1">
              <a:off x="2196686" y="3554016"/>
              <a:ext cx="285752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3" name="Объект 32"/>
            <p:cNvGraphicFramePr>
              <a:graphicFrameLocks noChangeAspect="1"/>
            </p:cNvGraphicFramePr>
            <p:nvPr/>
          </p:nvGraphicFramePr>
          <p:xfrm>
            <a:off x="2895600" y="3910009"/>
            <a:ext cx="455613" cy="501650"/>
          </p:xfrm>
          <a:graphic>
            <a:graphicData uri="http://schemas.openxmlformats.org/presentationml/2006/ole">
              <p:oleObj spid="_x0000_s16389" name="Формула" r:id="rId5" imgW="253800" imgH="279360" progId="Equation.3">
                <p:embed/>
              </p:oleObj>
            </a:graphicData>
          </a:graphic>
        </p:graphicFrame>
      </p:grpSp>
      <p:sp>
        <p:nvSpPr>
          <p:cNvPr id="34" name="TextBox 33"/>
          <p:cNvSpPr txBox="1"/>
          <p:nvPr/>
        </p:nvSpPr>
        <p:spPr>
          <a:xfrm>
            <a:off x="3333741" y="3957641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∙</a:t>
            </a:r>
            <a:endParaRPr lang="ru-RU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3579812" y="3857628"/>
            <a:ext cx="1492256" cy="561972"/>
            <a:chOff x="3579812" y="3857628"/>
            <a:chExt cx="1492256" cy="561972"/>
          </a:xfrm>
        </p:grpSpPr>
        <p:cxnSp>
          <p:nvCxnSpPr>
            <p:cNvPr id="32" name="Прямая со стрелкой 31"/>
            <p:cNvCxnSpPr/>
            <p:nvPr/>
          </p:nvCxnSpPr>
          <p:spPr>
            <a:xfrm rot="10800000" flipV="1">
              <a:off x="4143372" y="3857628"/>
              <a:ext cx="928696" cy="28575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7" name="Object 4"/>
            <p:cNvGraphicFramePr>
              <a:graphicFrameLocks noChangeAspect="1"/>
            </p:cNvGraphicFramePr>
            <p:nvPr/>
          </p:nvGraphicFramePr>
          <p:xfrm>
            <a:off x="3579812" y="3917950"/>
            <a:ext cx="454025" cy="501650"/>
          </p:xfrm>
          <a:graphic>
            <a:graphicData uri="http://schemas.openxmlformats.org/presentationml/2006/ole">
              <p:oleObj spid="_x0000_s16390" name="Формула" r:id="rId6" imgW="253800" imgH="279360" progId="Equation.3">
                <p:embed/>
              </p:oleObj>
            </a:graphicData>
          </a:graphic>
        </p:graphicFrame>
      </p:grpSp>
      <p:sp>
        <p:nvSpPr>
          <p:cNvPr id="38" name="TextBox 37"/>
          <p:cNvSpPr txBox="1"/>
          <p:nvPr/>
        </p:nvSpPr>
        <p:spPr>
          <a:xfrm>
            <a:off x="357158" y="4292399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Якщо до команди входять три стрибуни, то в неї входять 2 бігуна: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14348" y="4652978"/>
            <a:ext cx="2357454" cy="5000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3 стрибуна з 3 можна вибрати</a:t>
            </a:r>
            <a:endParaRPr lang="ru-RU" sz="16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4071934" y="4652978"/>
            <a:ext cx="2357454" cy="50006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/>
              <a:t>3 бігуна з 7 </a:t>
            </a:r>
          </a:p>
          <a:p>
            <a:pPr algn="ctr"/>
            <a:r>
              <a:rPr lang="uk-UA" sz="1600" dirty="0" smtClean="0"/>
              <a:t>можна вибрати</a:t>
            </a:r>
            <a:endParaRPr lang="ru-RU" sz="1600" dirty="0"/>
          </a:p>
        </p:txBody>
      </p:sp>
      <p:grpSp>
        <p:nvGrpSpPr>
          <p:cNvPr id="49" name="Группа 48"/>
          <p:cNvGrpSpPr/>
          <p:nvPr/>
        </p:nvGrpSpPr>
        <p:grpSpPr>
          <a:xfrm>
            <a:off x="1893074" y="5153044"/>
            <a:ext cx="1445438" cy="554035"/>
            <a:chOff x="1893074" y="5153044"/>
            <a:chExt cx="1445438" cy="554035"/>
          </a:xfrm>
        </p:grpSpPr>
        <p:cxnSp>
          <p:nvCxnSpPr>
            <p:cNvPr id="41" name="Прямая со стрелкой 40"/>
            <p:cNvCxnSpPr>
              <a:stCxn id="39" idx="2"/>
            </p:cNvCxnSpPr>
            <p:nvPr/>
          </p:nvCxnSpPr>
          <p:spPr>
            <a:xfrm rot="16200000" flipH="1">
              <a:off x="2196686" y="4849432"/>
              <a:ext cx="285752" cy="892975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2906712" y="5205429"/>
            <a:ext cx="431800" cy="501650"/>
          </p:xfrm>
          <a:graphic>
            <a:graphicData uri="http://schemas.openxmlformats.org/presentationml/2006/ole">
              <p:oleObj spid="_x0000_s16391" name="Формула" r:id="rId7" imgW="241200" imgH="279360" progId="Equation.3">
                <p:embed/>
              </p:oleObj>
            </a:graphicData>
          </a:graphic>
        </p:graphicFrame>
      </p:grpSp>
      <p:sp>
        <p:nvSpPr>
          <p:cNvPr id="44" name="TextBox 43"/>
          <p:cNvSpPr txBox="1"/>
          <p:nvPr/>
        </p:nvSpPr>
        <p:spPr>
          <a:xfrm>
            <a:off x="3333741" y="5253057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∙</a:t>
            </a:r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3579812" y="5153044"/>
            <a:ext cx="1492256" cy="561972"/>
            <a:chOff x="3579812" y="5153044"/>
            <a:chExt cx="1492256" cy="561972"/>
          </a:xfrm>
        </p:grpSpPr>
        <p:cxnSp>
          <p:nvCxnSpPr>
            <p:cNvPr id="42" name="Прямая со стрелкой 41"/>
            <p:cNvCxnSpPr/>
            <p:nvPr/>
          </p:nvCxnSpPr>
          <p:spPr>
            <a:xfrm rot="10800000" flipV="1">
              <a:off x="4143372" y="5153044"/>
              <a:ext cx="928696" cy="285752"/>
            </a:xfrm>
            <a:prstGeom prst="straightConnector1">
              <a:avLst/>
            </a:prstGeom>
            <a:ln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5" name="Object 4"/>
            <p:cNvGraphicFramePr>
              <a:graphicFrameLocks noChangeAspect="1"/>
            </p:cNvGraphicFramePr>
            <p:nvPr/>
          </p:nvGraphicFramePr>
          <p:xfrm>
            <a:off x="3579812" y="5213366"/>
            <a:ext cx="454025" cy="501650"/>
          </p:xfrm>
          <a:graphic>
            <a:graphicData uri="http://schemas.openxmlformats.org/presentationml/2006/ole">
              <p:oleObj spid="_x0000_s16392" name="Формула" r:id="rId8" imgW="253800" imgH="279360" progId="Equation.3">
                <p:embed/>
              </p:oleObj>
            </a:graphicData>
          </a:graphic>
        </p:graphicFrame>
      </p:grpSp>
      <p:graphicFrame>
        <p:nvGraphicFramePr>
          <p:cNvPr id="46" name="Объект 45"/>
          <p:cNvGraphicFramePr>
            <a:graphicFrameLocks noChangeAspect="1"/>
          </p:cNvGraphicFramePr>
          <p:nvPr/>
        </p:nvGraphicFramePr>
        <p:xfrm>
          <a:off x="387362" y="5857892"/>
          <a:ext cx="5899150" cy="455613"/>
        </p:xfrm>
        <a:graphic>
          <a:graphicData uri="http://schemas.openxmlformats.org/presentationml/2006/ole">
            <p:oleObj spid="_x0000_s16393" name="Формула" r:id="rId9" imgW="3124080" imgH="241200" progId="Equation.3">
              <p:embed/>
            </p:oleObj>
          </a:graphicData>
        </a:graphic>
      </p:graphicFrame>
      <p:sp>
        <p:nvSpPr>
          <p:cNvPr id="51" name="TextBox 50">
            <a:hlinkClick r:id="rId10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6" grpId="0"/>
      <p:bldP spid="28" grpId="0"/>
      <p:bldP spid="29" grpId="0" animBg="1"/>
      <p:bldP spid="30" grpId="0" animBg="1"/>
      <p:bldP spid="34" grpId="0"/>
      <p:bldP spid="38" grpId="0"/>
      <p:bldP spid="39" grpId="0" animBg="1"/>
      <p:bldP spid="40" grpId="0" animBg="1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Трикутник Паскаля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3306" y="122133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grpSp>
        <p:nvGrpSpPr>
          <p:cNvPr id="75" name="Группа 74"/>
          <p:cNvGrpSpPr/>
          <p:nvPr/>
        </p:nvGrpSpPr>
        <p:grpSpPr>
          <a:xfrm>
            <a:off x="3143240" y="1494940"/>
            <a:ext cx="1428760" cy="381474"/>
            <a:chOff x="3143240" y="1494940"/>
            <a:chExt cx="1428760" cy="381474"/>
          </a:xfrm>
        </p:grpSpPr>
        <p:sp>
          <p:nvSpPr>
            <p:cNvPr id="9" name="TextBox 8"/>
            <p:cNvSpPr txBox="1"/>
            <p:nvPr/>
          </p:nvSpPr>
          <p:spPr>
            <a:xfrm>
              <a:off x="3143240" y="149494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solidFill>
                    <a:schemeClr val="bg1"/>
                  </a:solidFill>
                </a:rPr>
                <a:t>1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43372" y="150708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solidFill>
                    <a:schemeClr val="bg1"/>
                  </a:solidFill>
                </a:rPr>
                <a:t>1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72066" y="205691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2643174" y="1780692"/>
            <a:ext cx="2428892" cy="371949"/>
            <a:chOff x="2643174" y="1780692"/>
            <a:chExt cx="2428892" cy="371949"/>
          </a:xfrm>
        </p:grpSpPr>
        <p:sp>
          <p:nvSpPr>
            <p:cNvPr id="12" name="TextBox 11"/>
            <p:cNvSpPr txBox="1"/>
            <p:nvPr/>
          </p:nvSpPr>
          <p:spPr>
            <a:xfrm>
              <a:off x="4643438" y="1780692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solidFill>
                    <a:schemeClr val="bg1"/>
                  </a:solidFill>
                </a:rPr>
                <a:t>1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643306" y="1783309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solidFill>
                    <a:schemeClr val="bg1"/>
                  </a:solidFill>
                </a:rPr>
                <a:t>2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643174" y="1783309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>
                  <a:solidFill>
                    <a:schemeClr val="bg1"/>
                  </a:solidFill>
                </a:rPr>
                <a:t>1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143108" y="205691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3042" y="234267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00694" y="23452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43240" y="205691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43372" y="20595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43174" y="234267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43306" y="23452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43438" y="23452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2976" y="2692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72066" y="269986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143108" y="269986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86090" y="269986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00509" y="27024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981710" y="2695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43042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00694" y="307442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76499" y="307181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00443" y="307442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67238" y="3074427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42910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29388" y="308133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grpSp>
        <p:nvGrpSpPr>
          <p:cNvPr id="77" name="Группа 76"/>
          <p:cNvGrpSpPr/>
          <p:nvPr/>
        </p:nvGrpSpPr>
        <p:grpSpPr>
          <a:xfrm>
            <a:off x="714348" y="1557324"/>
            <a:ext cx="7358114" cy="1514486"/>
            <a:chOff x="714348" y="1557324"/>
            <a:chExt cx="7358114" cy="1514486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>
              <a:off x="714348" y="1557324"/>
              <a:ext cx="735811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714348" y="1833551"/>
              <a:ext cx="735811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>
              <a:off x="714348" y="2108190"/>
              <a:ext cx="735811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>
              <a:off x="714348" y="2384417"/>
              <a:ext cx="735811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714348" y="2703507"/>
              <a:ext cx="735811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714348" y="3070222"/>
              <a:ext cx="735811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Прямая соединительная линия 54"/>
          <p:cNvCxnSpPr/>
          <p:nvPr/>
        </p:nvCxnSpPr>
        <p:spPr>
          <a:xfrm rot="5400000">
            <a:off x="5750727" y="2321711"/>
            <a:ext cx="207170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464313" y="2320917"/>
            <a:ext cx="207170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000892" y="122394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000892" y="150969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000892" y="17859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00892" y="20595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000892" y="235743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000892" y="270247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000892" y="30596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643834" y="122394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643834" y="150969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643834" y="17859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643834" y="205953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8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643834" y="235743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643834" y="270247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643834" y="305966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64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71" name="Объект 70"/>
          <p:cNvGraphicFramePr>
            <a:graphicFrameLocks noChangeAspect="1"/>
          </p:cNvGraphicFramePr>
          <p:nvPr/>
        </p:nvGraphicFramePr>
        <p:xfrm>
          <a:off x="3187700" y="3814763"/>
          <a:ext cx="293688" cy="328612"/>
        </p:xfrm>
        <a:graphic>
          <a:graphicData uri="http://schemas.openxmlformats.org/presentationml/2006/ole">
            <p:oleObj spid="_x0000_s17410" name="Формула" r:id="rId3" imgW="203040" imgH="228600" progId="Equation.3">
              <p:embed/>
            </p:oleObj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4194175" y="3814763"/>
          <a:ext cx="276225" cy="328612"/>
        </p:xfrm>
        <a:graphic>
          <a:graphicData uri="http://schemas.openxmlformats.org/presentationml/2006/ole">
            <p:oleObj spid="_x0000_s17411" name="Формула" r:id="rId4" imgW="190440" imgH="22860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679700" y="4071938"/>
          <a:ext cx="292100" cy="328612"/>
        </p:xfrm>
        <a:graphic>
          <a:graphicData uri="http://schemas.openxmlformats.org/presentationml/2006/ole">
            <p:oleObj spid="_x0000_s17412" name="Формула" r:id="rId5" imgW="203040" imgH="228600" progId="Equation.3">
              <p:embed/>
            </p:oleObj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3716338" y="4071938"/>
          <a:ext cx="274637" cy="328612"/>
        </p:xfrm>
        <a:graphic>
          <a:graphicData uri="http://schemas.openxmlformats.org/presentationml/2006/ole">
            <p:oleObj spid="_x0000_s17413" name="Формула" r:id="rId6" imgW="190440" imgH="2286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4662488" y="4071938"/>
          <a:ext cx="293687" cy="328612"/>
        </p:xfrm>
        <a:graphic>
          <a:graphicData uri="http://schemas.openxmlformats.org/presentationml/2006/ole">
            <p:oleObj spid="_x0000_s17414" name="Формула" r:id="rId7" imgW="203040" imgH="228600" progId="Equation.3">
              <p:embed/>
            </p:oleObj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705225" y="3562350"/>
          <a:ext cx="293688" cy="347663"/>
        </p:xfrm>
        <a:graphic>
          <a:graphicData uri="http://schemas.openxmlformats.org/presentationml/2006/ole">
            <p:oleObj spid="_x0000_s17415" name="Формула" r:id="rId8" imgW="203040" imgH="241200" progId="Equation.3">
              <p:embed/>
            </p:oleObj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2214563" y="4367222"/>
          <a:ext cx="292100" cy="347662"/>
        </p:xfrm>
        <a:graphic>
          <a:graphicData uri="http://schemas.openxmlformats.org/presentationml/2006/ole">
            <p:oleObj spid="_x0000_s17416" name="Формула" r:id="rId9" imgW="203040" imgH="241200" progId="Equation.3">
              <p:embed/>
            </p:oleObj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197225" y="4365634"/>
          <a:ext cx="274638" cy="347663"/>
        </p:xfrm>
        <a:graphic>
          <a:graphicData uri="http://schemas.openxmlformats.org/presentationml/2006/ole">
            <p:oleObj spid="_x0000_s17417" name="Формула" r:id="rId10" imgW="190440" imgH="241200" progId="Equation.3">
              <p:embed/>
            </p:oleObj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4186238" y="4365634"/>
          <a:ext cx="293687" cy="347663"/>
        </p:xfrm>
        <a:graphic>
          <a:graphicData uri="http://schemas.openxmlformats.org/presentationml/2006/ole">
            <p:oleObj spid="_x0000_s17418" name="Формула" r:id="rId11" imgW="203040" imgH="241200" progId="Equation.3">
              <p:embed/>
            </p:oleObj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5064131" y="4365640"/>
          <a:ext cx="293687" cy="347663"/>
        </p:xfrm>
        <a:graphic>
          <a:graphicData uri="http://schemas.openxmlformats.org/presentationml/2006/ole">
            <p:oleObj spid="_x0000_s17419" name="Формула" r:id="rId12" imgW="203040" imgH="241200" progId="Equation.3">
              <p:embed/>
            </p:oleObj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1714500" y="4675188"/>
          <a:ext cx="292100" cy="330200"/>
        </p:xfrm>
        <a:graphic>
          <a:graphicData uri="http://schemas.openxmlformats.org/presentationml/2006/ole">
            <p:oleObj spid="_x0000_s17420" name="Формула" r:id="rId13" imgW="203040" imgH="228600" progId="Equation.3">
              <p:embed/>
            </p:oleObj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/>
        </p:nvGraphicFramePr>
        <p:xfrm>
          <a:off x="2697163" y="4673600"/>
          <a:ext cx="274637" cy="330200"/>
        </p:xfrm>
        <a:graphic>
          <a:graphicData uri="http://schemas.openxmlformats.org/presentationml/2006/ole">
            <p:oleObj spid="_x0000_s17421" name="Формула" r:id="rId14" imgW="190440" imgH="228600" progId="Equation.3">
              <p:embed/>
            </p:oleObj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3686175" y="4673600"/>
          <a:ext cx="293688" cy="330200"/>
        </p:xfrm>
        <a:graphic>
          <a:graphicData uri="http://schemas.openxmlformats.org/presentationml/2006/ole">
            <p:oleObj spid="_x0000_s17422" name="Формула" r:id="rId15" imgW="203040" imgH="228600" progId="Equation.3">
              <p:embed/>
            </p:oleObj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4564063" y="4673600"/>
          <a:ext cx="293687" cy="330200"/>
        </p:xfrm>
        <a:graphic>
          <a:graphicData uri="http://schemas.openxmlformats.org/presentationml/2006/ole">
            <p:oleObj spid="_x0000_s17423" name="Формула" r:id="rId16" imgW="203040" imgH="228600" progId="Equation.3">
              <p:embed/>
            </p:oleObj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5500688" y="4675188"/>
          <a:ext cx="293687" cy="330200"/>
        </p:xfrm>
        <a:graphic>
          <a:graphicData uri="http://schemas.openxmlformats.org/presentationml/2006/ole">
            <p:oleObj spid="_x0000_s17424" name="Формула" r:id="rId17" imgW="203040" imgH="228600" progId="Equation.3">
              <p:embed/>
            </p:oleObj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1277943" y="5027626"/>
          <a:ext cx="292100" cy="330200"/>
        </p:xfrm>
        <a:graphic>
          <a:graphicData uri="http://schemas.openxmlformats.org/presentationml/2006/ole">
            <p:oleObj spid="_x0000_s17425" name="Формула" r:id="rId18" imgW="203040" imgH="228600" progId="Equation.3">
              <p:embed/>
            </p:oleObj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/>
        </p:nvGraphicFramePr>
        <p:xfrm>
          <a:off x="2260606" y="5026038"/>
          <a:ext cx="274637" cy="330200"/>
        </p:xfrm>
        <a:graphic>
          <a:graphicData uri="http://schemas.openxmlformats.org/presentationml/2006/ole">
            <p:oleObj spid="_x0000_s17426" name="Формула" r:id="rId19" imgW="190440" imgH="228600" progId="Equation.3">
              <p:embed/>
            </p:oleObj>
          </a:graphicData>
        </a:graphic>
      </p:graphicFrame>
      <p:graphicFrame>
        <p:nvGraphicFramePr>
          <p:cNvPr id="17427" name="Object 19"/>
          <p:cNvGraphicFramePr>
            <a:graphicFrameLocks noChangeAspect="1"/>
          </p:cNvGraphicFramePr>
          <p:nvPr/>
        </p:nvGraphicFramePr>
        <p:xfrm>
          <a:off x="3249618" y="5026038"/>
          <a:ext cx="293688" cy="330200"/>
        </p:xfrm>
        <a:graphic>
          <a:graphicData uri="http://schemas.openxmlformats.org/presentationml/2006/ole">
            <p:oleObj spid="_x0000_s17427" name="Формула" r:id="rId20" imgW="203040" imgH="228600" progId="Equation.3">
              <p:embed/>
            </p:oleObj>
          </a:graphicData>
        </a:graphic>
      </p:graphicFrame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4127506" y="5026038"/>
          <a:ext cx="293687" cy="330200"/>
        </p:xfrm>
        <a:graphic>
          <a:graphicData uri="http://schemas.openxmlformats.org/presentationml/2006/ole">
            <p:oleObj spid="_x0000_s17428" name="Формула" r:id="rId21" imgW="203040" imgH="228600" progId="Equation.3">
              <p:embed/>
            </p:oleObj>
          </a:graphicData>
        </a:graphic>
      </p:graphicFrame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5064131" y="5027626"/>
          <a:ext cx="293687" cy="330200"/>
        </p:xfrm>
        <a:graphic>
          <a:graphicData uri="http://schemas.openxmlformats.org/presentationml/2006/ole">
            <p:oleObj spid="_x0000_s17429" name="Формула" r:id="rId22" imgW="203040" imgH="228600" progId="Equation.3">
              <p:embed/>
            </p:oleObj>
          </a:graphicData>
        </a:graphic>
      </p:graphicFrame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5929322" y="5027626"/>
          <a:ext cx="293688" cy="330200"/>
        </p:xfrm>
        <a:graphic>
          <a:graphicData uri="http://schemas.openxmlformats.org/presentationml/2006/ole">
            <p:oleObj spid="_x0000_s17430" name="Формула" r:id="rId23" imgW="203040" imgH="228600" progId="Equation.3">
              <p:embed/>
            </p:oleObj>
          </a:graphicData>
        </a:graphic>
      </p:graphicFrame>
      <p:sp>
        <p:nvSpPr>
          <p:cNvPr id="78" name="TextBox 77">
            <a:hlinkClick r:id="rId24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5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500"/>
                            </p:stCondLst>
                            <p:childTnLst>
                              <p:par>
                                <p:cTn id="1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000"/>
                            </p:stCondLst>
                            <p:childTnLst>
                              <p:par>
                                <p:cTn id="1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3500"/>
                            </p:stCondLst>
                            <p:childTnLst>
                              <p:par>
                                <p:cTn id="1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9" dur="1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10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4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10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10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6" grpId="0"/>
      <p:bldP spid="30" grpId="0"/>
      <p:bldP spid="33" grpId="0"/>
      <p:bldP spid="34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Біном Ньютона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3306" y="7593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103297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10451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066" y="1594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13187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43306" y="132134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43174" y="132134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08" y="1594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43042" y="188070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00694" y="1883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3240" y="1594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72" y="1597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43174" y="188070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43306" y="1883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3438" y="1883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2976" y="223098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2066" y="223789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08" y="223789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86090" y="2237895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00509" y="2240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81710" y="223360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42" y="26098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00694" y="261246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76499" y="260984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00443" y="2612461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67238" y="261246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2910" y="26098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388" y="261936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714348" y="1095358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14348" y="1371585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14348" y="1646224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14348" y="1922451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714348" y="2241541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14348" y="2608256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5750727" y="1859745"/>
            <a:ext cx="207170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6464313" y="1858951"/>
            <a:ext cx="207170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000892" y="76198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00892" y="104773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00892" y="13239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000892" y="1597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00892" y="18954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000892" y="224051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000892" y="259770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643834" y="76198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643834" y="104773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43834" y="13239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643834" y="1597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8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43834" y="189546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643834" y="2240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643834" y="259770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14348" y="3181348"/>
            <a:ext cx="47863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</a:t>
            </a:r>
            <a:r>
              <a:rPr lang="en-US" baseline="30000" dirty="0" smtClean="0"/>
              <a:t>0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</a:t>
            </a:r>
            <a:r>
              <a:rPr lang="en-US" baseline="30000" dirty="0" smtClean="0"/>
              <a:t>1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a+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b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2</a:t>
            </a:r>
            <a:r>
              <a:rPr lang="en-US" dirty="0" smtClean="0"/>
              <a:t>ab+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b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</a:t>
            </a:r>
            <a:r>
              <a:rPr lang="en-US" baseline="30000" dirty="0" smtClean="0"/>
              <a:t>3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a</a:t>
            </a:r>
            <a:r>
              <a:rPr lang="en-US" baseline="30000" dirty="0" smtClean="0"/>
              <a:t>3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3</a:t>
            </a:r>
            <a:r>
              <a:rPr lang="en-US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b+</a:t>
            </a:r>
            <a:r>
              <a:rPr lang="en-US" dirty="0" smtClean="0">
                <a:solidFill>
                  <a:srgbClr val="FFC000"/>
                </a:solidFill>
              </a:rPr>
              <a:t>3</a:t>
            </a:r>
            <a:r>
              <a:rPr lang="en-US" dirty="0" smtClean="0"/>
              <a:t>ab</a:t>
            </a:r>
            <a:r>
              <a:rPr lang="en-US" baseline="30000" dirty="0" smtClean="0"/>
              <a:t>2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b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</a:t>
            </a:r>
            <a:r>
              <a:rPr lang="en-US" baseline="30000" dirty="0" smtClean="0"/>
              <a:t>4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a</a:t>
            </a:r>
            <a:r>
              <a:rPr lang="en-US" baseline="30000" dirty="0" smtClean="0"/>
              <a:t>4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4</a:t>
            </a:r>
            <a:r>
              <a:rPr lang="en-US" dirty="0" smtClean="0"/>
              <a:t>a</a:t>
            </a:r>
            <a:r>
              <a:rPr lang="en-US" baseline="30000" dirty="0" smtClean="0"/>
              <a:t>3</a:t>
            </a:r>
            <a:r>
              <a:rPr lang="en-US" dirty="0" smtClean="0"/>
              <a:t>b+</a:t>
            </a:r>
            <a:r>
              <a:rPr lang="en-US" dirty="0" smtClean="0">
                <a:solidFill>
                  <a:srgbClr val="FFC000"/>
                </a:solidFill>
              </a:rPr>
              <a:t>6</a:t>
            </a:r>
            <a:r>
              <a:rPr lang="en-US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4</a:t>
            </a:r>
            <a:r>
              <a:rPr lang="en-US" dirty="0" smtClean="0"/>
              <a:t>ab</a:t>
            </a:r>
            <a:r>
              <a:rPr lang="en-US" baseline="30000" dirty="0" smtClean="0"/>
              <a:t>3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b</a:t>
            </a:r>
            <a:r>
              <a:rPr lang="en-US" baseline="30000" dirty="0" smtClean="0"/>
              <a:t>4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a+b</a:t>
            </a:r>
            <a:r>
              <a:rPr lang="en-US" dirty="0" smtClean="0"/>
              <a:t>)</a:t>
            </a:r>
            <a:r>
              <a:rPr lang="en-US" baseline="30000" dirty="0" smtClean="0"/>
              <a:t>5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a</a:t>
            </a:r>
            <a:r>
              <a:rPr lang="en-US" baseline="30000" dirty="0" smtClean="0"/>
              <a:t>5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5</a:t>
            </a:r>
            <a:r>
              <a:rPr lang="en-US" dirty="0" smtClean="0"/>
              <a:t>a</a:t>
            </a:r>
            <a:r>
              <a:rPr lang="en-US" baseline="30000" dirty="0" smtClean="0"/>
              <a:t>4</a:t>
            </a:r>
            <a:r>
              <a:rPr lang="en-US" dirty="0" smtClean="0"/>
              <a:t>b+</a:t>
            </a:r>
            <a:r>
              <a:rPr lang="en-US" dirty="0" smtClean="0">
                <a:solidFill>
                  <a:srgbClr val="FFC000"/>
                </a:solidFill>
              </a:rPr>
              <a:t>10</a:t>
            </a:r>
            <a:r>
              <a:rPr lang="en-US" dirty="0" smtClean="0"/>
              <a:t>a</a:t>
            </a:r>
            <a:r>
              <a:rPr lang="en-US" baseline="30000" dirty="0" smtClean="0"/>
              <a:t>3</a:t>
            </a:r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10</a:t>
            </a:r>
            <a:r>
              <a:rPr lang="en-US" dirty="0" smtClean="0"/>
              <a:t>a</a:t>
            </a:r>
            <a:r>
              <a:rPr lang="en-US" baseline="30000" dirty="0" smtClean="0"/>
              <a:t>2</a:t>
            </a:r>
            <a:r>
              <a:rPr lang="en-US" dirty="0" smtClean="0"/>
              <a:t>b</a:t>
            </a:r>
            <a:r>
              <a:rPr lang="en-US" baseline="30000" dirty="0" smtClean="0"/>
              <a:t>3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5</a:t>
            </a:r>
            <a:r>
              <a:rPr lang="en-US" dirty="0" smtClean="0"/>
              <a:t>ab</a:t>
            </a:r>
            <a:r>
              <a:rPr lang="en-US" baseline="30000" dirty="0" smtClean="0"/>
              <a:t>4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C000"/>
                </a:solidFill>
              </a:rPr>
              <a:t>1</a:t>
            </a:r>
            <a:r>
              <a:rPr lang="en-US" dirty="0" smtClean="0"/>
              <a:t>b</a:t>
            </a:r>
            <a:r>
              <a:rPr lang="en-US" baseline="30000" dirty="0" smtClean="0"/>
              <a:t>5</a:t>
            </a:r>
            <a:endParaRPr lang="ru-RU" baseline="30000" dirty="0"/>
          </a:p>
        </p:txBody>
      </p:sp>
      <p:graphicFrame>
        <p:nvGraphicFramePr>
          <p:cNvPr id="78" name="Объект 77"/>
          <p:cNvGraphicFramePr>
            <a:graphicFrameLocks noChangeAspect="1"/>
          </p:cNvGraphicFramePr>
          <p:nvPr/>
        </p:nvGraphicFramePr>
        <p:xfrm>
          <a:off x="785786" y="5038736"/>
          <a:ext cx="1033971" cy="357190"/>
        </p:xfrm>
        <a:graphic>
          <a:graphicData uri="http://schemas.openxmlformats.org/presentationml/2006/ole">
            <p:oleObj spid="_x0000_s18455" name="Формула" r:id="rId3" imgW="698400" imgH="241200" progId="Equation.3">
              <p:embed/>
            </p:oleObj>
          </a:graphicData>
        </a:graphic>
      </p:graphicFrame>
      <p:graphicFrame>
        <p:nvGraphicFramePr>
          <p:cNvPr id="18456" name="Object 24"/>
          <p:cNvGraphicFramePr>
            <a:graphicFrameLocks noChangeAspect="1"/>
          </p:cNvGraphicFramePr>
          <p:nvPr/>
        </p:nvGraphicFramePr>
        <p:xfrm>
          <a:off x="1824026" y="5038736"/>
          <a:ext cx="1033462" cy="357187"/>
        </p:xfrm>
        <a:graphic>
          <a:graphicData uri="http://schemas.openxmlformats.org/presentationml/2006/ole">
            <p:oleObj spid="_x0000_s18456" name="Формула" r:id="rId4" imgW="698400" imgH="241200" progId="Equation.3">
              <p:embed/>
            </p:oleObj>
          </a:graphicData>
        </a:graphic>
      </p:graphicFrame>
      <p:graphicFrame>
        <p:nvGraphicFramePr>
          <p:cNvPr id="18457" name="Object 25"/>
          <p:cNvGraphicFramePr>
            <a:graphicFrameLocks noChangeAspect="1"/>
          </p:cNvGraphicFramePr>
          <p:nvPr/>
        </p:nvGraphicFramePr>
        <p:xfrm>
          <a:off x="2811463" y="5038722"/>
          <a:ext cx="1203325" cy="357187"/>
        </p:xfrm>
        <a:graphic>
          <a:graphicData uri="http://schemas.openxmlformats.org/presentationml/2006/ole">
            <p:oleObj spid="_x0000_s18457" name="Формула" r:id="rId5" imgW="812520" imgH="241200" progId="Equation.3">
              <p:embed/>
            </p:oleObj>
          </a:graphicData>
        </a:graphic>
      </p:graphicFrame>
      <p:graphicFrame>
        <p:nvGraphicFramePr>
          <p:cNvPr id="18458" name="Object 26"/>
          <p:cNvGraphicFramePr>
            <a:graphicFrameLocks noChangeAspect="1"/>
          </p:cNvGraphicFramePr>
          <p:nvPr/>
        </p:nvGraphicFramePr>
        <p:xfrm>
          <a:off x="3992563" y="5038722"/>
          <a:ext cx="1241425" cy="357187"/>
        </p:xfrm>
        <a:graphic>
          <a:graphicData uri="http://schemas.openxmlformats.org/presentationml/2006/ole">
            <p:oleObj spid="_x0000_s18458" name="Формула" r:id="rId6" imgW="838080" imgH="241200" progId="Equation.3">
              <p:embed/>
            </p:oleObj>
          </a:graphicData>
        </a:graphic>
      </p:graphicFrame>
      <p:graphicFrame>
        <p:nvGraphicFramePr>
          <p:cNvPr id="18459" name="Object 27"/>
          <p:cNvGraphicFramePr>
            <a:graphicFrameLocks noChangeAspect="1"/>
          </p:cNvGraphicFramePr>
          <p:nvPr/>
        </p:nvGraphicFramePr>
        <p:xfrm>
          <a:off x="5214942" y="5038722"/>
          <a:ext cx="1109663" cy="357187"/>
        </p:xfrm>
        <a:graphic>
          <a:graphicData uri="http://schemas.openxmlformats.org/presentationml/2006/ole">
            <p:oleObj spid="_x0000_s18459" name="Формула" r:id="rId7" imgW="749160" imgH="241200" progId="Equation.3">
              <p:embed/>
            </p:oleObj>
          </a:graphicData>
        </a:graphic>
      </p:graphicFrame>
      <p:graphicFrame>
        <p:nvGraphicFramePr>
          <p:cNvPr id="18460" name="Object 28"/>
          <p:cNvGraphicFramePr>
            <a:graphicFrameLocks noChangeAspect="1"/>
          </p:cNvGraphicFramePr>
          <p:nvPr/>
        </p:nvGraphicFramePr>
        <p:xfrm>
          <a:off x="6281763" y="5038722"/>
          <a:ext cx="1296988" cy="357187"/>
        </p:xfrm>
        <a:graphic>
          <a:graphicData uri="http://schemas.openxmlformats.org/presentationml/2006/ole">
            <p:oleObj spid="_x0000_s18460" name="Формула" r:id="rId8" imgW="876240" imgH="241200" progId="Equation.3">
              <p:embed/>
            </p:oleObj>
          </a:graphicData>
        </a:graphic>
      </p:graphicFrame>
      <p:graphicFrame>
        <p:nvGraphicFramePr>
          <p:cNvPr id="18461" name="Object 29"/>
          <p:cNvGraphicFramePr>
            <a:graphicFrameLocks noChangeAspect="1"/>
          </p:cNvGraphicFramePr>
          <p:nvPr/>
        </p:nvGraphicFramePr>
        <p:xfrm>
          <a:off x="1633517" y="5380053"/>
          <a:ext cx="563562" cy="301625"/>
        </p:xfrm>
        <a:graphic>
          <a:graphicData uri="http://schemas.openxmlformats.org/presentationml/2006/ole">
            <p:oleObj spid="_x0000_s18461" name="Формула" r:id="rId9" imgW="380880" imgH="203040" progId="Equation.3">
              <p:embed/>
            </p:oleObj>
          </a:graphicData>
        </a:graphic>
      </p:graphicFrame>
      <p:graphicFrame>
        <p:nvGraphicFramePr>
          <p:cNvPr id="18462" name="Object 30"/>
          <p:cNvGraphicFramePr>
            <a:graphicFrameLocks noChangeAspect="1"/>
          </p:cNvGraphicFramePr>
          <p:nvPr/>
        </p:nvGraphicFramePr>
        <p:xfrm>
          <a:off x="2805100" y="5310184"/>
          <a:ext cx="769938" cy="358775"/>
        </p:xfrm>
        <a:graphic>
          <a:graphicData uri="http://schemas.openxmlformats.org/presentationml/2006/ole">
            <p:oleObj spid="_x0000_s18462" name="Формула" r:id="rId10" imgW="520560" imgH="241200" progId="Equation.3">
              <p:embed/>
            </p:oleObj>
          </a:graphicData>
        </a:graphic>
      </p:graphicFrame>
      <p:graphicFrame>
        <p:nvGraphicFramePr>
          <p:cNvPr id="18463" name="Object 31"/>
          <p:cNvGraphicFramePr>
            <a:graphicFrameLocks noChangeAspect="1"/>
          </p:cNvGraphicFramePr>
          <p:nvPr/>
        </p:nvGraphicFramePr>
        <p:xfrm>
          <a:off x="3989388" y="5351459"/>
          <a:ext cx="582612" cy="303213"/>
        </p:xfrm>
        <a:graphic>
          <a:graphicData uri="http://schemas.openxmlformats.org/presentationml/2006/ole">
            <p:oleObj spid="_x0000_s18463" name="Формула" r:id="rId11" imgW="393480" imgH="203040" progId="Equation.3">
              <p:embed/>
            </p:oleObj>
          </a:graphicData>
        </a:graphic>
      </p:graphicFrame>
      <p:graphicFrame>
        <p:nvGraphicFramePr>
          <p:cNvPr id="18464" name="Object 32"/>
          <p:cNvGraphicFramePr>
            <a:graphicFrameLocks noChangeAspect="1"/>
          </p:cNvGraphicFramePr>
          <p:nvPr/>
        </p:nvGraphicFramePr>
        <p:xfrm>
          <a:off x="5214942" y="5314947"/>
          <a:ext cx="731838" cy="360362"/>
        </p:xfrm>
        <a:graphic>
          <a:graphicData uri="http://schemas.openxmlformats.org/presentationml/2006/ole">
            <p:oleObj spid="_x0000_s18464" name="Формула" r:id="rId12" imgW="495000" imgH="241200" progId="Equation.3">
              <p:embed/>
            </p:oleObj>
          </a:graphicData>
        </a:graphic>
      </p:graphicFrame>
      <p:graphicFrame>
        <p:nvGraphicFramePr>
          <p:cNvPr id="18465" name="Object 33"/>
          <p:cNvGraphicFramePr>
            <a:graphicFrameLocks noChangeAspect="1"/>
          </p:cNvGraphicFramePr>
          <p:nvPr/>
        </p:nvGraphicFramePr>
        <p:xfrm>
          <a:off x="6276987" y="5376859"/>
          <a:ext cx="523875" cy="303213"/>
        </p:xfrm>
        <a:graphic>
          <a:graphicData uri="http://schemas.openxmlformats.org/presentationml/2006/ole">
            <p:oleObj spid="_x0000_s18465" name="Формула" r:id="rId13" imgW="355320" imgH="203040" progId="Equation.3">
              <p:embed/>
            </p:oleObj>
          </a:graphicData>
        </a:graphic>
      </p:graphicFrame>
      <p:graphicFrame>
        <p:nvGraphicFramePr>
          <p:cNvPr id="18466" name="Object 34"/>
          <p:cNvGraphicFramePr>
            <a:graphicFrameLocks noChangeAspect="1"/>
          </p:cNvGraphicFramePr>
          <p:nvPr/>
        </p:nvGraphicFramePr>
        <p:xfrm>
          <a:off x="1643050" y="5659455"/>
          <a:ext cx="1143000" cy="341313"/>
        </p:xfrm>
        <a:graphic>
          <a:graphicData uri="http://schemas.openxmlformats.org/presentationml/2006/ole">
            <p:oleObj spid="_x0000_s18466" name="Формула" r:id="rId14" imgW="774360" imgH="228600" progId="Equation.3">
              <p:embed/>
            </p:oleObj>
          </a:graphicData>
        </a:graphic>
      </p:graphicFrame>
      <p:sp>
        <p:nvSpPr>
          <p:cNvPr id="67" name="TextBox 66">
            <a:hlinkClick r:id="rId15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Біном Ньютона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43306" y="7593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103297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43372" y="104511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2066" y="1594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3438" y="13187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43306" y="132134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43174" y="132134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08" y="1594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43042" y="188070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00694" y="1883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43240" y="159495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43372" y="1597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43174" y="188070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43306" y="1883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43438" y="188332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42976" y="223098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72066" y="223789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43108" y="223789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86090" y="2237895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100509" y="2240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81710" y="223360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43042" y="26098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00694" y="261246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76499" y="260984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00443" y="2612461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567238" y="261246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2910" y="260984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29388" y="261936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714348" y="1095358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714348" y="1371585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714348" y="1646224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14348" y="1922451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714348" y="2241541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714348" y="2608256"/>
            <a:ext cx="73581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5750727" y="1859745"/>
            <a:ext cx="207170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6464313" y="1858951"/>
            <a:ext cx="207170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000892" y="76198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00892" y="104773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000892" y="13239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000892" y="1597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00892" y="189546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000892" y="224051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5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000892" y="259770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643834" y="761981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643834" y="104773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43834" y="13239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4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643834" y="159757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8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43834" y="189546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16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643834" y="224051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32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643834" y="2597702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64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57" name="Объект 56"/>
          <p:cNvGraphicFramePr>
            <a:graphicFrameLocks noChangeAspect="1"/>
          </p:cNvGraphicFramePr>
          <p:nvPr/>
        </p:nvGraphicFramePr>
        <p:xfrm>
          <a:off x="704850" y="3222625"/>
          <a:ext cx="1052513" cy="339725"/>
        </p:xfrm>
        <a:graphic>
          <a:graphicData uri="http://schemas.openxmlformats.org/presentationml/2006/ole">
            <p:oleObj spid="_x0000_s19458" name="Формула" r:id="rId3" imgW="711000" imgH="228600" progId="Equation.3">
              <p:embed/>
            </p:oleObj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1804975" y="3224211"/>
          <a:ext cx="1052513" cy="339725"/>
        </p:xfrm>
        <a:graphic>
          <a:graphicData uri="http://schemas.openxmlformats.org/presentationml/2006/ole">
            <p:oleObj spid="_x0000_s19470" name="Формула" r:id="rId4" imgW="711000" imgH="228600" progId="Equation.3">
              <p:embed/>
            </p:oleObj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/>
        </p:nvGraphicFramePr>
        <p:xfrm>
          <a:off x="2786050" y="3224211"/>
          <a:ext cx="1220788" cy="339725"/>
        </p:xfrm>
        <a:graphic>
          <a:graphicData uri="http://schemas.openxmlformats.org/presentationml/2006/ole">
            <p:oleObj spid="_x0000_s19471" name="Формула" r:id="rId5" imgW="825480" imgH="228600" progId="Equation.3">
              <p:embed/>
            </p:oleObj>
          </a:graphicData>
        </a:graphic>
      </p:graphicFrame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994155" y="3224211"/>
          <a:ext cx="1220787" cy="339725"/>
        </p:xfrm>
        <a:graphic>
          <a:graphicData uri="http://schemas.openxmlformats.org/presentationml/2006/ole">
            <p:oleObj spid="_x0000_s19472" name="Формула" r:id="rId6" imgW="825480" imgH="228600" progId="Equation.3">
              <p:embed/>
            </p:oleObj>
          </a:graphicData>
        </a:graphic>
      </p:graphicFrame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5164151" y="3224213"/>
          <a:ext cx="1408113" cy="339725"/>
        </p:xfrm>
        <a:graphic>
          <a:graphicData uri="http://schemas.openxmlformats.org/presentationml/2006/ole">
            <p:oleObj spid="_x0000_s19473" name="Формула" r:id="rId7" imgW="952200" imgH="228600" progId="Equation.3">
              <p:embed/>
            </p:oleObj>
          </a:graphicData>
        </a:graphic>
      </p:graphicFrame>
      <p:graphicFrame>
        <p:nvGraphicFramePr>
          <p:cNvPr id="19474" name="Object 18"/>
          <p:cNvGraphicFramePr>
            <a:graphicFrameLocks noChangeAspect="1"/>
          </p:cNvGraphicFramePr>
          <p:nvPr/>
        </p:nvGraphicFramePr>
        <p:xfrm>
          <a:off x="1562079" y="3556003"/>
          <a:ext cx="431800" cy="301625"/>
        </p:xfrm>
        <a:graphic>
          <a:graphicData uri="http://schemas.openxmlformats.org/presentationml/2006/ole">
            <p:oleObj spid="_x0000_s19474" name="Формула" r:id="rId8" imgW="291960" imgH="203040" progId="Equation.3">
              <p:embed/>
            </p:oleObj>
          </a:graphicData>
        </a:graphic>
      </p:graphicFrame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2786050" y="3552825"/>
          <a:ext cx="676275" cy="339725"/>
        </p:xfrm>
        <a:graphic>
          <a:graphicData uri="http://schemas.openxmlformats.org/presentationml/2006/ole">
            <p:oleObj spid="_x0000_s19475" name="Формула" r:id="rId9" imgW="457200" imgH="228600" progId="Equation.3">
              <p:embed/>
            </p:oleObj>
          </a:graphicData>
        </a:graphic>
      </p:graphicFrame>
      <p:graphicFrame>
        <p:nvGraphicFramePr>
          <p:cNvPr id="19476" name="Object 20"/>
          <p:cNvGraphicFramePr>
            <a:graphicFrameLocks noChangeAspect="1"/>
          </p:cNvGraphicFramePr>
          <p:nvPr/>
        </p:nvGraphicFramePr>
        <p:xfrm>
          <a:off x="3975102" y="3571875"/>
          <a:ext cx="882650" cy="339725"/>
        </p:xfrm>
        <a:graphic>
          <a:graphicData uri="http://schemas.openxmlformats.org/presentationml/2006/ole">
            <p:oleObj spid="_x0000_s19476" name="Формула" r:id="rId10" imgW="596880" imgH="228600" progId="Equation.3">
              <p:embed/>
            </p:oleObj>
          </a:graphicData>
        </a:graphic>
      </p:graphicFrame>
      <p:graphicFrame>
        <p:nvGraphicFramePr>
          <p:cNvPr id="19477" name="Object 21"/>
          <p:cNvGraphicFramePr>
            <a:graphicFrameLocks noChangeAspect="1"/>
          </p:cNvGraphicFramePr>
          <p:nvPr/>
        </p:nvGraphicFramePr>
        <p:xfrm>
          <a:off x="5143504" y="3571875"/>
          <a:ext cx="731837" cy="339725"/>
        </p:xfrm>
        <a:graphic>
          <a:graphicData uri="http://schemas.openxmlformats.org/presentationml/2006/ole">
            <p:oleObj spid="_x0000_s19477" name="Формула" r:id="rId11" imgW="495000" imgH="228600" progId="Equation.3">
              <p:embed/>
            </p:oleObj>
          </a:graphicData>
        </a:graphic>
      </p:graphicFrame>
      <p:graphicFrame>
        <p:nvGraphicFramePr>
          <p:cNvPr id="19478" name="Object 22"/>
          <p:cNvGraphicFramePr>
            <a:graphicFrameLocks noChangeAspect="1"/>
          </p:cNvGraphicFramePr>
          <p:nvPr/>
        </p:nvGraphicFramePr>
        <p:xfrm>
          <a:off x="1562079" y="3875093"/>
          <a:ext cx="2325688" cy="339725"/>
        </p:xfrm>
        <a:graphic>
          <a:graphicData uri="http://schemas.openxmlformats.org/presentationml/2006/ole">
            <p:oleObj spid="_x0000_s19478" name="Формула" r:id="rId12" imgW="1574640" imgH="228600" progId="Equation.3">
              <p:embed/>
            </p:oleObj>
          </a:graphicData>
        </a:graphic>
      </p:graphicFrame>
      <p:sp>
        <p:nvSpPr>
          <p:cNvPr id="78" name="TextBox 77"/>
          <p:cNvSpPr txBox="1"/>
          <p:nvPr/>
        </p:nvSpPr>
        <p:spPr>
          <a:xfrm>
            <a:off x="642910" y="4214818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Якщо в біномі стоїть знак “ - ”, то знаки між членами розкладу чергуються: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14348" y="4572008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(a – b)</a:t>
            </a:r>
            <a:r>
              <a:rPr lang="en-US" baseline="30000" dirty="0" smtClean="0"/>
              <a:t>4</a:t>
            </a:r>
            <a:r>
              <a:rPr lang="en-US" dirty="0" smtClean="0"/>
              <a:t>=a</a:t>
            </a:r>
            <a:r>
              <a:rPr lang="en-US" baseline="30000" dirty="0" smtClean="0"/>
              <a:t>4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–</a:t>
            </a:r>
            <a:r>
              <a:rPr lang="en-US" dirty="0" smtClean="0"/>
              <a:t> 4a</a:t>
            </a:r>
            <a:r>
              <a:rPr lang="en-US" baseline="30000" dirty="0" smtClean="0"/>
              <a:t>3</a:t>
            </a:r>
            <a:r>
              <a:rPr lang="en-US" dirty="0" smtClean="0"/>
              <a:t>b</a:t>
            </a:r>
            <a:r>
              <a:rPr lang="en-US" dirty="0" smtClean="0">
                <a:solidFill>
                  <a:srgbClr val="FFC000"/>
                </a:solidFill>
              </a:rPr>
              <a:t>+</a:t>
            </a:r>
            <a:r>
              <a:rPr lang="en-US" dirty="0" smtClean="0"/>
              <a:t>6a</a:t>
            </a:r>
            <a:r>
              <a:rPr lang="en-US" baseline="30000" dirty="0" smtClean="0"/>
              <a:t>2</a:t>
            </a:r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>
                <a:solidFill>
                  <a:srgbClr val="FFC000"/>
                </a:solidFill>
              </a:rPr>
              <a:t>–</a:t>
            </a:r>
            <a:r>
              <a:rPr lang="en-US" dirty="0" smtClean="0"/>
              <a:t>4ab</a:t>
            </a:r>
            <a:r>
              <a:rPr lang="en-US" baseline="30000" dirty="0" smtClean="0"/>
              <a:t>3</a:t>
            </a:r>
            <a:r>
              <a:rPr lang="en-US" dirty="0" smtClean="0">
                <a:solidFill>
                  <a:srgbClr val="FFC000"/>
                </a:solidFill>
              </a:rPr>
              <a:t>+</a:t>
            </a:r>
            <a:r>
              <a:rPr lang="en-US" dirty="0" smtClean="0"/>
              <a:t>b</a:t>
            </a:r>
            <a:r>
              <a:rPr lang="en-US" baseline="30000" dirty="0" smtClean="0"/>
              <a:t>4</a:t>
            </a:r>
            <a:endParaRPr lang="ru-RU" baseline="30000" dirty="0"/>
          </a:p>
        </p:txBody>
      </p:sp>
      <p:sp>
        <p:nvSpPr>
          <p:cNvPr id="80" name="TextBox 79"/>
          <p:cNvSpPr txBox="1"/>
          <p:nvPr/>
        </p:nvSpPr>
        <p:spPr>
          <a:xfrm>
            <a:off x="642910" y="4929198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Завдання для самостійної роботи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81" name="Объект 80"/>
          <p:cNvGraphicFramePr>
            <a:graphicFrameLocks noChangeAspect="1"/>
          </p:cNvGraphicFramePr>
          <p:nvPr/>
        </p:nvGraphicFramePr>
        <p:xfrm>
          <a:off x="793728" y="5286388"/>
          <a:ext cx="1063628" cy="348096"/>
        </p:xfrm>
        <a:graphic>
          <a:graphicData uri="http://schemas.openxmlformats.org/presentationml/2006/ole">
            <p:oleObj spid="_x0000_s19479" name="Формула" r:id="rId13" imgW="698400" imgH="228600" progId="Equation.3">
              <p:embed/>
            </p:oleObj>
          </a:graphicData>
        </a:graphic>
      </p:graphicFrame>
      <p:graphicFrame>
        <p:nvGraphicFramePr>
          <p:cNvPr id="19480" name="Object 24"/>
          <p:cNvGraphicFramePr>
            <a:graphicFrameLocks noChangeAspect="1"/>
          </p:cNvGraphicFramePr>
          <p:nvPr/>
        </p:nvGraphicFramePr>
        <p:xfrm>
          <a:off x="1912960" y="5286375"/>
          <a:ext cx="5802312" cy="347663"/>
        </p:xfrm>
        <a:graphic>
          <a:graphicData uri="http://schemas.openxmlformats.org/presentationml/2006/ole">
            <p:oleObj spid="_x0000_s19480" name="Формула" r:id="rId14" imgW="3809880" imgH="228600" progId="Equation.3">
              <p:embed/>
            </p:oleObj>
          </a:graphicData>
        </a:graphic>
      </p:graphicFrame>
      <p:graphicFrame>
        <p:nvGraphicFramePr>
          <p:cNvPr id="19481" name="Object 25"/>
          <p:cNvGraphicFramePr>
            <a:graphicFrameLocks noChangeAspect="1"/>
          </p:cNvGraphicFramePr>
          <p:nvPr/>
        </p:nvGraphicFramePr>
        <p:xfrm>
          <a:off x="1760548" y="5619768"/>
          <a:ext cx="4311650" cy="309562"/>
        </p:xfrm>
        <a:graphic>
          <a:graphicData uri="http://schemas.openxmlformats.org/presentationml/2006/ole">
            <p:oleObj spid="_x0000_s19481" name="Формула" r:id="rId15" imgW="2831760" imgH="203040" progId="Equation.3">
              <p:embed/>
            </p:oleObj>
          </a:graphicData>
        </a:graphic>
      </p:graphicFrame>
      <p:graphicFrame>
        <p:nvGraphicFramePr>
          <p:cNvPr id="19483" name="Object 27"/>
          <p:cNvGraphicFramePr>
            <a:graphicFrameLocks noChangeAspect="1"/>
          </p:cNvGraphicFramePr>
          <p:nvPr/>
        </p:nvGraphicFramePr>
        <p:xfrm>
          <a:off x="863600" y="6062663"/>
          <a:ext cx="928688" cy="366712"/>
        </p:xfrm>
        <a:graphic>
          <a:graphicData uri="http://schemas.openxmlformats.org/presentationml/2006/ole">
            <p:oleObj spid="_x0000_s19483" name="Формула" r:id="rId16" imgW="609480" imgH="241200" progId="Equation.3">
              <p:embed/>
            </p:oleObj>
          </a:graphicData>
        </a:graphic>
      </p:graphicFrame>
      <p:sp>
        <p:nvSpPr>
          <p:cNvPr id="71" name="TextBox 70">
            <a:hlinkClick r:id="rId17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08014" y="104558"/>
            <a:ext cx="8929718" cy="6627136"/>
          </a:xfrm>
          <a:prstGeom prst="roundRect">
            <a:avLst>
              <a:gd name="adj" fmla="val 4313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290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Формула загального члена розкладу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403229" y="1071546"/>
          <a:ext cx="4740275" cy="552450"/>
        </p:xfrm>
        <a:graphic>
          <a:graphicData uri="http://schemas.openxmlformats.org/presentationml/2006/ole">
            <p:oleObj spid="_x0000_s20482" name="Формула" r:id="rId3" imgW="2070000" imgH="2412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57158" y="170234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Приклад. Знайти 13-й член розкладу бінома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5126043" y="1690675"/>
          <a:ext cx="1160469" cy="373710"/>
        </p:xfrm>
        <a:graphic>
          <a:graphicData uri="http://schemas.openxmlformats.org/presentationml/2006/ole">
            <p:oleObj spid="_x0000_s20483" name="Формула" r:id="rId4" imgW="749160" imgH="241200" progId="Equation.3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28596" y="2143116"/>
          <a:ext cx="8455019" cy="806321"/>
        </p:xfrm>
        <a:graphic>
          <a:graphicData uri="http://schemas.openxmlformats.org/presentationml/2006/ole">
            <p:oleObj spid="_x0000_s20484" name="Формула" r:id="rId5" imgW="4127400" imgH="39348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43570" y="1000108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rgbClr val="FFC000"/>
                </a:solidFill>
              </a:rPr>
              <a:t>m</a:t>
            </a:r>
            <a:r>
              <a:rPr lang="en-US" dirty="0" smtClean="0">
                <a:solidFill>
                  <a:srgbClr val="FFC000"/>
                </a:solidFill>
              </a:rPr>
              <a:t>+1</a:t>
            </a:r>
            <a:r>
              <a:rPr lang="en-US" dirty="0" smtClean="0"/>
              <a:t> – </a:t>
            </a:r>
            <a:r>
              <a:rPr lang="uk-UA" dirty="0" smtClean="0"/>
              <a:t>номер члена бінома</a:t>
            </a:r>
          </a:p>
          <a:p>
            <a:r>
              <a:rPr lang="en-US" i="1" dirty="0" smtClean="0">
                <a:solidFill>
                  <a:srgbClr val="FFC000"/>
                </a:solidFill>
              </a:rPr>
              <a:t>n</a:t>
            </a:r>
            <a:r>
              <a:rPr lang="ru-RU" dirty="0" smtClean="0"/>
              <a:t> – степень </a:t>
            </a:r>
            <a:r>
              <a:rPr lang="ru-RU" dirty="0" err="1" smtClean="0"/>
              <a:t>бінома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57158" y="321468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Завдання для самостійної роботи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158" y="3540684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Знайдіть шостий член розкладу бінома</a:t>
            </a:r>
            <a:endParaRPr lang="ru-RU" dirty="0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581525" y="3527428"/>
          <a:ext cx="1062037" cy="373063"/>
        </p:xfrm>
        <a:graphic>
          <a:graphicData uri="http://schemas.openxmlformats.org/presentationml/2006/ole">
            <p:oleObj spid="_x0000_s20485" name="Формула" r:id="rId6" imgW="685800" imgH="241200" progId="Equation.3">
              <p:embed/>
            </p:oleObj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428596" y="3949700"/>
          <a:ext cx="7954963" cy="765175"/>
        </p:xfrm>
        <a:graphic>
          <a:graphicData uri="http://schemas.openxmlformats.org/presentationml/2006/ole">
            <p:oleObj spid="_x0000_s20486" name="Формула" r:id="rId7" imgW="4089240" imgH="393480" progId="Equation.3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57158" y="4845618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Знайдіть четвертий член розкладу того ж бінома</a:t>
            </a:r>
            <a:endParaRPr lang="ru-RU" dirty="0"/>
          </a:p>
        </p:txBody>
      </p:sp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5653103" y="4832362"/>
          <a:ext cx="1062037" cy="373063"/>
        </p:xfrm>
        <a:graphic>
          <a:graphicData uri="http://schemas.openxmlformats.org/presentationml/2006/ole">
            <p:oleObj spid="_x0000_s20487" name="Формула" r:id="rId8" imgW="685800" imgH="241200" progId="Equation.3">
              <p:embed/>
            </p:oleObj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428596" y="5307031"/>
          <a:ext cx="7410450" cy="765175"/>
        </p:xfrm>
        <a:graphic>
          <a:graphicData uri="http://schemas.openxmlformats.org/presentationml/2006/ole">
            <p:oleObj spid="_x0000_s20488" name="Формула" r:id="rId9" imgW="3809880" imgH="393480" progId="Equation.3">
              <p:embed/>
            </p:oleObj>
          </a:graphicData>
        </a:graphic>
      </p:graphicFrame>
      <p:sp>
        <p:nvSpPr>
          <p:cNvPr id="16" name="TextBox 15">
            <a:hlinkClick r:id="rId10"/>
          </p:cNvPr>
          <p:cNvSpPr txBox="1"/>
          <p:nvPr/>
        </p:nvSpPr>
        <p:spPr>
          <a:xfrm>
            <a:off x="6357950" y="71414"/>
            <a:ext cx="2756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©</a:t>
            </a:r>
            <a:r>
              <a:rPr lang="en-US" dirty="0" smtClean="0"/>
              <a:t> http://super-videouroki.ru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240</TotalTime>
  <Words>439</Words>
  <Application>Microsoft Office PowerPoint</Application>
  <PresentationFormat>Экран (4:3)</PresentationFormat>
  <Paragraphs>185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Справедливость</vt:lpstr>
      <vt:lpstr>Формула</vt:lpstr>
      <vt:lpstr>Тема уроку: Біном Ньютона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уроку: Біном Ньютона</dc:title>
  <dc:creator>Максим</dc:creator>
  <cp:lastModifiedBy>Максим</cp:lastModifiedBy>
  <cp:revision>35</cp:revision>
  <dcterms:created xsi:type="dcterms:W3CDTF">2009-02-01T12:29:01Z</dcterms:created>
  <dcterms:modified xsi:type="dcterms:W3CDTF">2009-08-29T20:54:32Z</dcterms:modified>
</cp:coreProperties>
</file>