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66" r:id="rId4"/>
    <p:sldId id="260" r:id="rId5"/>
    <p:sldId id="282" r:id="rId6"/>
    <p:sldId id="258" r:id="rId7"/>
    <p:sldId id="283" r:id="rId8"/>
    <p:sldId id="278" r:id="rId9"/>
    <p:sldId id="284" r:id="rId10"/>
    <p:sldId id="261" r:id="rId11"/>
    <p:sldId id="267" r:id="rId12"/>
    <p:sldId id="285" r:id="rId13"/>
    <p:sldId id="268" r:id="rId14"/>
    <p:sldId id="262" r:id="rId15"/>
    <p:sldId id="279" r:id="rId16"/>
    <p:sldId id="280" r:id="rId17"/>
    <p:sldId id="281" r:id="rId18"/>
    <p:sldId id="263" r:id="rId19"/>
    <p:sldId id="276" r:id="rId20"/>
    <p:sldId id="270" r:id="rId21"/>
    <p:sldId id="273" r:id="rId22"/>
    <p:sldId id="271" r:id="rId23"/>
    <p:sldId id="272" r:id="rId24"/>
    <p:sldId id="274" r:id="rId25"/>
    <p:sldId id="275"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AF3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780" autoAdjust="0"/>
    <p:restoredTop sz="94660"/>
  </p:normalViewPr>
  <p:slideViewPr>
    <p:cSldViewPr>
      <p:cViewPr>
        <p:scale>
          <a:sx n="64" d="100"/>
          <a:sy n="64" d="100"/>
        </p:scale>
        <p:origin x="-1656" y="-6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B996B3-9F82-414B-A446-6DC74F2AA304}" type="datetimeFigureOut">
              <a:rPr lang="ru-RU" smtClean="0"/>
              <a:pPr/>
              <a:t>09.12.2011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5776D1-27B6-46C2-B5A8-93C12088CD3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09.12.2011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09.12.2011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000100" y="642918"/>
            <a:ext cx="7372980" cy="1754326"/>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r>
              <a:rPr lang="ru-RU" sz="5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«Золотая волшебница </a:t>
            </a:r>
          </a:p>
          <a:p>
            <a:pPr algn="ctr"/>
            <a:r>
              <a:rPr lang="ru-RU" sz="5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Осень»</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4282" y="1500174"/>
            <a:ext cx="8715404" cy="646331"/>
          </a:xfrm>
          <a:prstGeom prst="rect">
            <a:avLst/>
          </a:prstGeom>
          <a:noFill/>
        </p:spPr>
        <p:txBody>
          <a:bodyPr wrap="square" rtlCol="0">
            <a:spAutoFit/>
          </a:bodyPr>
          <a:lstStyle/>
          <a:p>
            <a:endParaRPr lang="ru-RU" dirty="0" smtClean="0">
              <a:solidFill>
                <a:schemeClr val="bg1"/>
              </a:solidFill>
            </a:endParaRPr>
          </a:p>
          <a:p>
            <a:endParaRPr lang="ru-RU" dirty="0">
              <a:solidFill>
                <a:schemeClr val="bg1"/>
              </a:solidFill>
            </a:endParaRPr>
          </a:p>
        </p:txBody>
      </p:sp>
      <p:sp>
        <p:nvSpPr>
          <p:cNvPr id="4" name="TextBox 3"/>
          <p:cNvSpPr txBox="1"/>
          <p:nvPr/>
        </p:nvSpPr>
        <p:spPr>
          <a:xfrm>
            <a:off x="2357390" y="357166"/>
            <a:ext cx="6786610" cy="6001643"/>
          </a:xfrm>
          <a:prstGeom prst="rect">
            <a:avLst/>
          </a:prstGeom>
          <a:noFill/>
        </p:spPr>
        <p:txBody>
          <a:bodyPr wrap="square" rtlCol="0">
            <a:spAutoFit/>
          </a:bodyPr>
          <a:lstStyle/>
          <a:p>
            <a:r>
              <a:rPr lang="ru-RU" sz="3200" i="1" dirty="0" smtClean="0">
                <a:solidFill>
                  <a:schemeClr val="bg1"/>
                </a:solidFill>
              </a:rPr>
              <a:t>Падают, падают листья</a:t>
            </a:r>
          </a:p>
          <a:p>
            <a:r>
              <a:rPr lang="ru-RU" sz="3200" i="1" dirty="0" smtClean="0">
                <a:solidFill>
                  <a:schemeClr val="bg1"/>
                </a:solidFill>
              </a:rPr>
              <a:t>В нашем саду листопад.</a:t>
            </a:r>
          </a:p>
          <a:p>
            <a:r>
              <a:rPr lang="ru-RU" sz="3200" i="1" dirty="0" smtClean="0">
                <a:solidFill>
                  <a:schemeClr val="bg1"/>
                </a:solidFill>
              </a:rPr>
              <a:t>Жёлтые, красные листья</a:t>
            </a:r>
          </a:p>
          <a:p>
            <a:r>
              <a:rPr lang="ru-RU" sz="3200" i="1" dirty="0" smtClean="0">
                <a:solidFill>
                  <a:schemeClr val="bg1"/>
                </a:solidFill>
              </a:rPr>
              <a:t>По ветру вьются, летят.</a:t>
            </a:r>
          </a:p>
          <a:p>
            <a:r>
              <a:rPr lang="ru-RU" sz="3200" i="1" dirty="0" smtClean="0">
                <a:solidFill>
                  <a:schemeClr val="bg1"/>
                </a:solidFill>
              </a:rPr>
              <a:t>Птицы на юг улетают</a:t>
            </a:r>
          </a:p>
          <a:p>
            <a:r>
              <a:rPr lang="ru-RU" sz="3200" i="1" dirty="0" smtClean="0">
                <a:solidFill>
                  <a:schemeClr val="bg1"/>
                </a:solidFill>
              </a:rPr>
              <a:t>Гуси, грачи, журавли</a:t>
            </a:r>
          </a:p>
          <a:p>
            <a:r>
              <a:rPr lang="ru-RU" sz="3200" i="1" dirty="0" smtClean="0">
                <a:solidFill>
                  <a:schemeClr val="bg1"/>
                </a:solidFill>
              </a:rPr>
              <a:t>Вот уж последняя стая</a:t>
            </a:r>
          </a:p>
          <a:p>
            <a:r>
              <a:rPr lang="ru-RU" sz="3200" i="1" dirty="0" smtClean="0">
                <a:solidFill>
                  <a:schemeClr val="bg1"/>
                </a:solidFill>
              </a:rPr>
              <a:t>Крыльями машет вдали.</a:t>
            </a:r>
          </a:p>
          <a:p>
            <a:r>
              <a:rPr lang="ru-RU" sz="3200" i="1" dirty="0" smtClean="0">
                <a:solidFill>
                  <a:schemeClr val="bg1"/>
                </a:solidFill>
              </a:rPr>
              <a:t>В руки возьмём по корзинке</a:t>
            </a:r>
          </a:p>
          <a:p>
            <a:r>
              <a:rPr lang="ru-RU" sz="3200" i="1" dirty="0" smtClean="0">
                <a:solidFill>
                  <a:schemeClr val="bg1"/>
                </a:solidFill>
              </a:rPr>
              <a:t>В лес за грибами пойдём.</a:t>
            </a:r>
          </a:p>
          <a:p>
            <a:r>
              <a:rPr lang="ru-RU" sz="3200" i="1" dirty="0" smtClean="0">
                <a:solidFill>
                  <a:schemeClr val="bg1"/>
                </a:solidFill>
              </a:rPr>
              <a:t>Пахнут пеньки и тропинки</a:t>
            </a:r>
          </a:p>
          <a:p>
            <a:r>
              <a:rPr lang="ru-RU" sz="3200" i="1" dirty="0" smtClean="0">
                <a:solidFill>
                  <a:schemeClr val="bg1"/>
                </a:solidFill>
              </a:rPr>
              <a:t>Вкусным осенним грибком.</a:t>
            </a:r>
            <a:endParaRPr lang="ru-RU" sz="3200" i="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28794" y="214290"/>
            <a:ext cx="5094600" cy="923330"/>
          </a:xfrm>
          <a:prstGeom prst="rect">
            <a:avLst/>
          </a:prstGeom>
          <a:noFill/>
        </p:spPr>
        <p:txBody>
          <a:bodyPr wrap="non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Приметы осени.</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TextBox 2"/>
          <p:cNvSpPr txBox="1"/>
          <p:nvPr/>
        </p:nvSpPr>
        <p:spPr>
          <a:xfrm>
            <a:off x="785786" y="5429264"/>
            <a:ext cx="7858180" cy="1200329"/>
          </a:xfrm>
          <a:prstGeom prst="rect">
            <a:avLst/>
          </a:prstGeom>
          <a:noFill/>
        </p:spPr>
        <p:txBody>
          <a:bodyPr wrap="square" rtlCol="0">
            <a:spAutoFit/>
          </a:bodyPr>
          <a:lstStyle/>
          <a:p>
            <a:r>
              <a:rPr lang="ru-RU" sz="2400" b="1" dirty="0" smtClean="0">
                <a:solidFill>
                  <a:schemeClr val="bg1"/>
                </a:solidFill>
              </a:rPr>
              <a:t>Если красный, как  гранат,     Будет хмуриться природа.</a:t>
            </a:r>
          </a:p>
          <a:p>
            <a:r>
              <a:rPr lang="ru-RU" sz="2400" b="1" dirty="0" smtClean="0">
                <a:solidFill>
                  <a:schemeClr val="bg1"/>
                </a:solidFill>
              </a:rPr>
              <a:t>Над рекой горит закат –          Будут листья облетать,</a:t>
            </a:r>
          </a:p>
          <a:p>
            <a:r>
              <a:rPr lang="ru-RU" sz="2400" b="1" dirty="0" smtClean="0">
                <a:solidFill>
                  <a:schemeClr val="bg1"/>
                </a:solidFill>
              </a:rPr>
              <a:t>Будет ветреной погода,          Сад осенний заметать.</a:t>
            </a:r>
            <a:endParaRPr lang="ru-RU" sz="2400" b="1" dirty="0">
              <a:solidFill>
                <a:schemeClr val="bg1"/>
              </a:solidFill>
            </a:endParaRPr>
          </a:p>
        </p:txBody>
      </p:sp>
      <p:sp>
        <p:nvSpPr>
          <p:cNvPr id="5" name="Прямоугольник 4"/>
          <p:cNvSpPr/>
          <p:nvPr/>
        </p:nvSpPr>
        <p:spPr>
          <a:xfrm>
            <a:off x="1214414" y="2000240"/>
            <a:ext cx="6963637" cy="1754326"/>
          </a:xfrm>
          <a:prstGeom prst="rect">
            <a:avLst/>
          </a:prstGeom>
          <a:noFill/>
        </p:spPr>
        <p:txBody>
          <a:bodyPr wrap="none" lIns="91440" tIns="45720" rIns="91440" bIns="45720">
            <a:spAutoFit/>
          </a:bodyPr>
          <a:lstStyle/>
          <a:p>
            <a:pPr algn="ctr"/>
            <a:r>
              <a:rPr lang="ru-R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К</a:t>
            </a:r>
            <a:r>
              <a:rPr lang="ru-RU"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акие приметы осени </a:t>
            </a:r>
          </a:p>
          <a:p>
            <a:pPr algn="ctr"/>
            <a:r>
              <a:rPr lang="ru-RU"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вы знаете?</a:t>
            </a:r>
            <a:endParaRPr lang="ru-RU"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357290" y="4500570"/>
            <a:ext cx="6661825" cy="1754326"/>
          </a:xfrm>
          <a:prstGeom prst="rect">
            <a:avLst/>
          </a:prstGeom>
          <a:noFill/>
        </p:spPr>
        <p:txBody>
          <a:bodyPr wrap="none" lIns="91440" tIns="45720" rIns="91440" bIns="45720">
            <a:spAutoFit/>
          </a:bodyPr>
          <a:lstStyle/>
          <a:p>
            <a:pPr algn="ctr"/>
            <a:r>
              <a:rPr lang="ru-RU"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Как изменился лес</a:t>
            </a:r>
          </a:p>
          <a:p>
            <a:pPr algn="ctr"/>
            <a:r>
              <a:rPr lang="ru-RU"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с приходом осени?</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1" name="Рисунок 10" descr="IMG_0011.jpg"/>
          <p:cNvPicPr>
            <a:picLocks noChangeAspect="1"/>
          </p:cNvPicPr>
          <p:nvPr/>
        </p:nvPicPr>
        <p:blipFill>
          <a:blip r:embed="rId3" cstate="print"/>
          <a:stretch>
            <a:fillRect/>
          </a:stretch>
        </p:blipFill>
        <p:spPr>
          <a:xfrm>
            <a:off x="6775704" y="214290"/>
            <a:ext cx="2368296" cy="251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Рисунок5.jpg"/>
          <p:cNvPicPr>
            <a:picLocks noChangeAspect="1"/>
          </p:cNvPicPr>
          <p:nvPr/>
        </p:nvPicPr>
        <p:blipFill>
          <a:blip r:embed="rId4" cstate="print"/>
          <a:stretch>
            <a:fillRect/>
          </a:stretch>
        </p:blipFill>
        <p:spPr>
          <a:xfrm>
            <a:off x="3500430" y="5160838"/>
            <a:ext cx="1214414" cy="1697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Рисунок3.png"/>
          <p:cNvPicPr>
            <a:picLocks noChangeAspect="1"/>
          </p:cNvPicPr>
          <p:nvPr/>
        </p:nvPicPr>
        <p:blipFill>
          <a:blip r:embed="rId5" cstate="print"/>
          <a:stretch>
            <a:fillRect/>
          </a:stretch>
        </p:blipFill>
        <p:spPr>
          <a:xfrm>
            <a:off x="4857752" y="3857628"/>
            <a:ext cx="3571900" cy="2376889"/>
          </a:xfrm>
          <a:prstGeom prst="rect">
            <a:avLst/>
          </a:prstGeom>
          <a:ln>
            <a:noFill/>
          </a:ln>
          <a:effectLst>
            <a:softEdge rad="112500"/>
          </a:effectLst>
        </p:spPr>
      </p:pic>
      <p:pic>
        <p:nvPicPr>
          <p:cNvPr id="4" name="Рисунок 3" descr="Рисунок2.png"/>
          <p:cNvPicPr>
            <a:picLocks noChangeAspect="1"/>
          </p:cNvPicPr>
          <p:nvPr/>
        </p:nvPicPr>
        <p:blipFill>
          <a:blip r:embed="rId6" cstate="print"/>
          <a:stretch>
            <a:fillRect/>
          </a:stretch>
        </p:blipFill>
        <p:spPr>
          <a:xfrm>
            <a:off x="6915428" y="4781809"/>
            <a:ext cx="2228572" cy="2076191"/>
          </a:xfrm>
          <a:prstGeom prst="rect">
            <a:avLst/>
          </a:prstGeom>
        </p:spPr>
      </p:pic>
      <p:sp>
        <p:nvSpPr>
          <p:cNvPr id="7" name="Прямоугольник 6"/>
          <p:cNvSpPr/>
          <p:nvPr/>
        </p:nvSpPr>
        <p:spPr>
          <a:xfrm>
            <a:off x="285720" y="500042"/>
            <a:ext cx="7143784" cy="3046988"/>
          </a:xfrm>
          <a:prstGeom prst="rect">
            <a:avLst/>
          </a:prstGeom>
        </p:spPr>
        <p:txBody>
          <a:bodyPr wrap="square">
            <a:spAutoFit/>
          </a:bodyPr>
          <a:lstStyle/>
          <a:p>
            <a:r>
              <a:rPr lang="ru-RU" sz="2400" b="1" dirty="0" smtClean="0"/>
              <a:t>Особенно красив и печален русский лес в ранние осенние дни. На золотом фоне пожелтевшей листвы выделяются яркие пятна раскрашенных клёнов, осин. Медленно  кружась в воздухе, падают с берёз пожелтевшие лёгкие листья. От дерева к дереву протянуты серебристые нити липкой паутины. Тихо в осеннем лесу. Кое-где краснеет шляпка позднего подосиновика.  </a:t>
            </a:r>
            <a:endParaRPr lang="ru-RU" sz="2400" b="1" dirty="0"/>
          </a:p>
        </p:txBody>
      </p:sp>
      <p:pic>
        <p:nvPicPr>
          <p:cNvPr id="12" name="Рисунок 11" descr="IMG_0010.jpg"/>
          <p:cNvPicPr>
            <a:picLocks noChangeAspect="1"/>
          </p:cNvPicPr>
          <p:nvPr/>
        </p:nvPicPr>
        <p:blipFill>
          <a:blip r:embed="rId7" cstate="print"/>
          <a:stretch>
            <a:fillRect/>
          </a:stretch>
        </p:blipFill>
        <p:spPr>
          <a:xfrm>
            <a:off x="285720" y="4214818"/>
            <a:ext cx="2786050" cy="2422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lum bright="38000"/>
          </a:blip>
          <a:stretch>
            <a:fillRect/>
          </a:stretch>
        </a:blipFill>
        <a:effectLst/>
      </p:bgPr>
    </p:bg>
    <p:spTree>
      <p:nvGrpSpPr>
        <p:cNvPr id="1" name=""/>
        <p:cNvGrpSpPr/>
        <p:nvPr/>
      </p:nvGrpSpPr>
      <p:grpSpPr>
        <a:xfrm>
          <a:off x="0" y="0"/>
          <a:ext cx="0" cy="0"/>
          <a:chOff x="0" y="0"/>
          <a:chExt cx="0" cy="0"/>
        </a:xfrm>
      </p:grpSpPr>
      <p:pic>
        <p:nvPicPr>
          <p:cNvPr id="3" name="Рисунок 2" descr="Рисунок2.png"/>
          <p:cNvPicPr>
            <a:picLocks noChangeAspect="1"/>
          </p:cNvPicPr>
          <p:nvPr/>
        </p:nvPicPr>
        <p:blipFill>
          <a:blip r:embed="rId3" cstate="print"/>
          <a:stretch>
            <a:fillRect/>
          </a:stretch>
        </p:blipFill>
        <p:spPr>
          <a:xfrm rot="21051282">
            <a:off x="561004" y="570867"/>
            <a:ext cx="4722333" cy="29427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3"/>
          <p:cNvSpPr txBox="1">
            <a:spLocks noChangeArrowheads="1"/>
          </p:cNvSpPr>
          <p:nvPr/>
        </p:nvSpPr>
        <p:spPr bwMode="auto">
          <a:xfrm>
            <a:off x="3626079" y="4143380"/>
            <a:ext cx="5517921" cy="2062103"/>
          </a:xfrm>
          <a:prstGeom prst="rect">
            <a:avLst/>
          </a:prstGeom>
          <a:noFill/>
          <a:ln w="9525">
            <a:noFill/>
            <a:miter lim="800000"/>
            <a:headEnd/>
            <a:tailEnd/>
          </a:ln>
        </p:spPr>
        <p:txBody>
          <a:bodyPr wrap="none">
            <a:spAutoFit/>
          </a:bodyPr>
          <a:lstStyle/>
          <a:p>
            <a:r>
              <a:rPr lang="ru-RU" sz="3200" b="1" dirty="0">
                <a:solidFill>
                  <a:srgbClr val="002060"/>
                </a:solidFill>
              </a:rPr>
              <a:t>В тишине лесных болот</a:t>
            </a:r>
          </a:p>
          <a:p>
            <a:r>
              <a:rPr lang="ru-RU" sz="3200" b="1" dirty="0">
                <a:solidFill>
                  <a:srgbClr val="002060"/>
                </a:solidFill>
              </a:rPr>
              <a:t>Клюква красная растёт.</a:t>
            </a:r>
          </a:p>
          <a:p>
            <a:r>
              <a:rPr lang="ru-RU" sz="3200" b="1" dirty="0">
                <a:solidFill>
                  <a:srgbClr val="002060"/>
                </a:solidFill>
              </a:rPr>
              <a:t>Клюква – ягода с кислинкой –</a:t>
            </a:r>
          </a:p>
          <a:p>
            <a:r>
              <a:rPr lang="ru-RU" sz="3200" b="1" dirty="0">
                <a:solidFill>
                  <a:srgbClr val="002060"/>
                </a:solidFill>
              </a:rPr>
              <a:t>Пахнет первою снежинкой.</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1071538" y="4286256"/>
            <a:ext cx="4572000" cy="2062103"/>
          </a:xfrm>
          <a:prstGeom prst="rect">
            <a:avLst/>
          </a:prstGeom>
        </p:spPr>
        <p:txBody>
          <a:bodyPr>
            <a:spAutoFit/>
          </a:bodyPr>
          <a:lstStyle/>
          <a:p>
            <a:r>
              <a:rPr lang="ru-RU" sz="3200" b="1" dirty="0" smtClean="0"/>
              <a:t>В инее ложбины,</a:t>
            </a:r>
          </a:p>
          <a:p>
            <a:r>
              <a:rPr lang="ru-RU" sz="3200" b="1" dirty="0" smtClean="0"/>
              <a:t>В огоньках рябины.</a:t>
            </a:r>
          </a:p>
          <a:p>
            <a:r>
              <a:rPr lang="ru-RU" sz="3200" b="1" dirty="0" smtClean="0"/>
              <a:t>Дятел клювом бьёт –</a:t>
            </a:r>
          </a:p>
          <a:p>
            <a:r>
              <a:rPr lang="ru-RU" sz="3200" b="1" dirty="0" smtClean="0"/>
              <a:t>Зиму в гости ждёт.</a:t>
            </a:r>
            <a:endParaRPr lang="ru-RU" sz="3200" b="1" dirty="0"/>
          </a:p>
        </p:txBody>
      </p:sp>
      <p:pic>
        <p:nvPicPr>
          <p:cNvPr id="5" name="Рисунок 4" descr="Рисунокд1.png"/>
          <p:cNvPicPr>
            <a:picLocks noChangeAspect="1"/>
          </p:cNvPicPr>
          <p:nvPr/>
        </p:nvPicPr>
        <p:blipFill>
          <a:blip r:embed="rId3" cstate="print"/>
          <a:stretch>
            <a:fillRect/>
          </a:stretch>
        </p:blipFill>
        <p:spPr>
          <a:xfrm>
            <a:off x="5715008" y="3357562"/>
            <a:ext cx="2904762" cy="3257143"/>
          </a:xfrm>
          <a:prstGeom prst="rect">
            <a:avLst/>
          </a:prstGeom>
        </p:spPr>
      </p:pic>
      <p:pic>
        <p:nvPicPr>
          <p:cNvPr id="6" name="Рисунок 5" descr="Рисунок1ж.png"/>
          <p:cNvPicPr>
            <a:picLocks noChangeAspect="1"/>
          </p:cNvPicPr>
          <p:nvPr/>
        </p:nvPicPr>
        <p:blipFill>
          <a:blip r:embed="rId4" cstate="print"/>
          <a:stretch>
            <a:fillRect/>
          </a:stretch>
        </p:blipFill>
        <p:spPr>
          <a:xfrm rot="20940880">
            <a:off x="281162" y="480149"/>
            <a:ext cx="5372850" cy="3467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5" descr="C:\Users\Helen\Desktop\календарь\0_22eb5_56a38db6_L.jpg"/>
          <p:cNvPicPr>
            <a:picLocks noChangeAspect="1" noChangeArrowheads="1"/>
          </p:cNvPicPr>
          <p:nvPr/>
        </p:nvPicPr>
        <p:blipFill>
          <a:blip r:embed="rId3" cstate="print"/>
          <a:srcRect/>
          <a:stretch>
            <a:fillRect/>
          </a:stretch>
        </p:blipFill>
        <p:spPr bwMode="auto">
          <a:xfrm>
            <a:off x="357158" y="285728"/>
            <a:ext cx="4237037" cy="565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Users\Helen\Desktop\календарь\0_49ed_dfc3fecf_L.jpg"/>
          <p:cNvPicPr>
            <a:picLocks noChangeAspect="1" noChangeArrowheads="1"/>
          </p:cNvPicPr>
          <p:nvPr/>
        </p:nvPicPr>
        <p:blipFill>
          <a:blip r:embed="rId4" cstate="print"/>
          <a:srcRect/>
          <a:stretch>
            <a:fillRect/>
          </a:stretch>
        </p:blipFill>
        <p:spPr bwMode="auto">
          <a:xfrm>
            <a:off x="4852988" y="280988"/>
            <a:ext cx="3724275" cy="2657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5072066" y="3071810"/>
            <a:ext cx="3357586" cy="3416320"/>
          </a:xfrm>
          <a:prstGeom prst="rect">
            <a:avLst/>
          </a:prstGeom>
        </p:spPr>
        <p:txBody>
          <a:bodyPr wrap="square">
            <a:spAutoFit/>
          </a:bodyPr>
          <a:lstStyle/>
          <a:p>
            <a:r>
              <a:rPr lang="ru-RU" sz="2400" b="1" dirty="0" smtClean="0">
                <a:solidFill>
                  <a:srgbClr val="002060"/>
                </a:solidFill>
              </a:rPr>
              <a:t>Солнышко  в тумане ,</a:t>
            </a:r>
          </a:p>
          <a:p>
            <a:r>
              <a:rPr lang="ru-RU" sz="2400" b="1" dirty="0" smtClean="0">
                <a:solidFill>
                  <a:srgbClr val="002060"/>
                </a:solidFill>
              </a:rPr>
              <a:t>Словно в рукавицах.</a:t>
            </a:r>
          </a:p>
          <a:p>
            <a:r>
              <a:rPr lang="ru-RU" sz="2400" b="1" dirty="0" smtClean="0">
                <a:solidFill>
                  <a:srgbClr val="002060"/>
                </a:solidFill>
              </a:rPr>
              <a:t>И летит к жилищу </a:t>
            </a:r>
          </a:p>
          <a:p>
            <a:r>
              <a:rPr lang="ru-RU" sz="2400" b="1" dirty="0" smtClean="0">
                <a:solidFill>
                  <a:srgbClr val="002060"/>
                </a:solidFill>
              </a:rPr>
              <a:t>Пёстрая синица.</a:t>
            </a:r>
          </a:p>
          <a:p>
            <a:endParaRPr lang="ru-RU" sz="2400" b="1" dirty="0" smtClean="0">
              <a:solidFill>
                <a:srgbClr val="002060"/>
              </a:solidFill>
            </a:endParaRPr>
          </a:p>
          <a:p>
            <a:r>
              <a:rPr lang="ru-RU" sz="2400" b="1" dirty="0" smtClean="0">
                <a:solidFill>
                  <a:srgbClr val="002060"/>
                </a:solidFill>
              </a:rPr>
              <a:t>Затянуло лужи</a:t>
            </a:r>
          </a:p>
          <a:p>
            <a:r>
              <a:rPr lang="ru-RU" sz="2400" b="1" dirty="0" smtClean="0">
                <a:solidFill>
                  <a:srgbClr val="002060"/>
                </a:solidFill>
              </a:rPr>
              <a:t>Толстым слоем льда.</a:t>
            </a:r>
          </a:p>
          <a:p>
            <a:r>
              <a:rPr lang="ru-RU" sz="2400" b="1" dirty="0" smtClean="0">
                <a:solidFill>
                  <a:srgbClr val="002060"/>
                </a:solidFill>
              </a:rPr>
              <a:t>На деревьях иней –</a:t>
            </a:r>
          </a:p>
          <a:p>
            <a:r>
              <a:rPr lang="ru-RU" sz="2400" b="1" dirty="0" smtClean="0">
                <a:solidFill>
                  <a:srgbClr val="002060"/>
                </a:solidFill>
              </a:rPr>
              <a:t>Словно холода.</a:t>
            </a:r>
            <a:endParaRPr lang="ru-RU" sz="2400" b="1"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46294" y="2571744"/>
            <a:ext cx="7036285" cy="1754326"/>
          </a:xfrm>
          <a:prstGeom prst="rect">
            <a:avLst/>
          </a:prstGeom>
          <a:noFill/>
        </p:spPr>
        <p:txBody>
          <a:bodyPr wrap="none" lIns="91440" tIns="45720" rIns="91440" bIns="45720">
            <a:spAutoFit/>
          </a:bodyPr>
          <a:lstStyle/>
          <a:p>
            <a:pPr algn="ct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Чем занимаются люди</a:t>
            </a:r>
          </a:p>
          <a:p>
            <a:pPr algn="ct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осенью?</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57158" y="1071546"/>
            <a:ext cx="8429684" cy="1077218"/>
          </a:xfrm>
          <a:prstGeom prst="rect">
            <a:avLst/>
          </a:prstGeom>
          <a:noFill/>
        </p:spPr>
        <p:txBody>
          <a:bodyPr wrap="square" rtlCol="0">
            <a:spAutoFit/>
          </a:bodyPr>
          <a:lstStyle/>
          <a:p>
            <a:r>
              <a:rPr lang="ru-RU" sz="2800" i="1" dirty="0" smtClean="0">
                <a:solidFill>
                  <a:srgbClr val="0000FF"/>
                </a:solidFill>
              </a:rPr>
              <a:t>Холоден  батюшка сентябрь – да кормить горазд.</a:t>
            </a:r>
          </a:p>
          <a:p>
            <a:endParaRPr lang="ru-RU" dirty="0" smtClean="0"/>
          </a:p>
          <a:p>
            <a:endParaRPr lang="ru-RU" dirty="0"/>
          </a:p>
        </p:txBody>
      </p:sp>
      <p:sp>
        <p:nvSpPr>
          <p:cNvPr id="3" name="TextBox 2"/>
          <p:cNvSpPr txBox="1"/>
          <p:nvPr/>
        </p:nvSpPr>
        <p:spPr>
          <a:xfrm>
            <a:off x="1500166" y="357166"/>
            <a:ext cx="8215370" cy="523220"/>
          </a:xfrm>
          <a:prstGeom prst="rect">
            <a:avLst/>
          </a:prstGeom>
          <a:noFill/>
        </p:spPr>
        <p:txBody>
          <a:bodyPr wrap="square" rtlCol="0">
            <a:spAutoFit/>
          </a:bodyPr>
          <a:lstStyle/>
          <a:p>
            <a:r>
              <a:rPr lang="ru-RU" sz="2800" i="1" dirty="0" smtClean="0">
                <a:solidFill>
                  <a:srgbClr val="0000FF"/>
                </a:solidFill>
              </a:rPr>
              <a:t>В сентябре прохладно – да сытно.</a:t>
            </a:r>
            <a:endParaRPr lang="ru-RU" sz="2800" i="1" dirty="0">
              <a:solidFill>
                <a:srgbClr val="0000FF"/>
              </a:solidFill>
            </a:endParaRPr>
          </a:p>
        </p:txBody>
      </p:sp>
      <p:pic>
        <p:nvPicPr>
          <p:cNvPr id="8" name="Рисунок 7" descr="IMG_0014.jpg"/>
          <p:cNvPicPr>
            <a:picLocks noChangeAspect="1"/>
          </p:cNvPicPr>
          <p:nvPr/>
        </p:nvPicPr>
        <p:blipFill>
          <a:blip r:embed="rId3" cstate="print"/>
          <a:stretch>
            <a:fillRect/>
          </a:stretch>
        </p:blipFill>
        <p:spPr>
          <a:xfrm>
            <a:off x="0" y="2214554"/>
            <a:ext cx="4286248" cy="4643446"/>
          </a:xfrm>
          <a:prstGeom prst="rect">
            <a:avLst/>
          </a:prstGeom>
        </p:spPr>
      </p:pic>
      <p:pic>
        <p:nvPicPr>
          <p:cNvPr id="9" name="Рисунок 8" descr="IMG_0015.jpg"/>
          <p:cNvPicPr>
            <a:picLocks noChangeAspect="1"/>
          </p:cNvPicPr>
          <p:nvPr/>
        </p:nvPicPr>
        <p:blipFill>
          <a:blip r:embed="rId4" cstate="print"/>
          <a:stretch>
            <a:fillRect/>
          </a:stretch>
        </p:blipFill>
        <p:spPr>
          <a:xfrm>
            <a:off x="4286248" y="2214554"/>
            <a:ext cx="4857752" cy="464344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Рисунок 1" descr="IMG_0001.jpg"/>
          <p:cNvPicPr>
            <a:picLocks noChangeAspect="1"/>
          </p:cNvPicPr>
          <p:nvPr/>
        </p:nvPicPr>
        <p:blipFill>
          <a:blip r:embed="rId3" cstate="print"/>
          <a:stretch>
            <a:fillRect/>
          </a:stretch>
        </p:blipFill>
        <p:spPr>
          <a:xfrm>
            <a:off x="3356414" y="3571876"/>
            <a:ext cx="5570468" cy="3100204"/>
          </a:xfrm>
          <a:prstGeom prst="rect">
            <a:avLst/>
          </a:prstGeom>
          <a:ln>
            <a:noFill/>
          </a:ln>
          <a:effectLst>
            <a:outerShdw blurRad="292100" dist="139700" dir="2700000" algn="tl" rotWithShape="0">
              <a:srgbClr val="333333">
                <a:alpha val="65000"/>
              </a:srgbClr>
            </a:outerShdw>
          </a:effectLst>
        </p:spPr>
      </p:pic>
      <p:pic>
        <p:nvPicPr>
          <p:cNvPr id="3" name="Рисунок 2" descr="IMG_0002.jpg"/>
          <p:cNvPicPr>
            <a:picLocks noChangeAspect="1"/>
          </p:cNvPicPr>
          <p:nvPr/>
        </p:nvPicPr>
        <p:blipFill>
          <a:blip r:embed="rId4" cstate="print"/>
          <a:stretch>
            <a:fillRect/>
          </a:stretch>
        </p:blipFill>
        <p:spPr>
          <a:xfrm>
            <a:off x="357158" y="0"/>
            <a:ext cx="5572164" cy="30426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85852" y="1714488"/>
            <a:ext cx="6286528" cy="2862322"/>
          </a:xfrm>
          <a:prstGeom prst="rect">
            <a:avLst/>
          </a:prstGeom>
        </p:spPr>
        <p:txBody>
          <a:bodyPr wrap="square">
            <a:spAutoFit/>
          </a:bodyPr>
          <a:lstStyle/>
          <a:p>
            <a:pPr fontAlgn="auto">
              <a:spcBef>
                <a:spcPts val="0"/>
              </a:spcBef>
              <a:spcAft>
                <a:spcPts val="0"/>
              </a:spcAft>
              <a:defRPr/>
            </a:pPr>
            <a:r>
              <a:rPr lang="ru-RU" sz="3600" b="1" dirty="0" smtClean="0">
                <a:solidFill>
                  <a:schemeClr val="bg1"/>
                </a:solidFill>
                <a:latin typeface="Arial" pitchFamily="34" charset="0"/>
                <a:cs typeface="Arial" pitchFamily="34" charset="0"/>
              </a:rPr>
              <a:t>За летом осени ансамбль</a:t>
            </a:r>
          </a:p>
          <a:p>
            <a:pPr fontAlgn="auto">
              <a:spcBef>
                <a:spcPts val="0"/>
              </a:spcBef>
              <a:spcAft>
                <a:spcPts val="0"/>
              </a:spcAft>
              <a:defRPr/>
            </a:pPr>
            <a:r>
              <a:rPr lang="ru-RU" sz="3600" b="1" dirty="0" smtClean="0">
                <a:solidFill>
                  <a:schemeClr val="bg1"/>
                </a:solidFill>
                <a:latin typeface="Arial" pitchFamily="34" charset="0"/>
                <a:cs typeface="Arial" pitchFamily="34" charset="0"/>
              </a:rPr>
              <a:t>Исполнит танец свой,</a:t>
            </a:r>
          </a:p>
          <a:p>
            <a:pPr fontAlgn="auto">
              <a:spcBef>
                <a:spcPts val="0"/>
              </a:spcBef>
              <a:spcAft>
                <a:spcPts val="0"/>
              </a:spcAft>
              <a:defRPr/>
            </a:pPr>
            <a:r>
              <a:rPr lang="ru-RU" sz="3600" b="1" dirty="0" smtClean="0">
                <a:solidFill>
                  <a:schemeClr val="bg1"/>
                </a:solidFill>
                <a:latin typeface="Arial" pitchFamily="34" charset="0"/>
                <a:cs typeface="Arial" pitchFamily="34" charset="0"/>
              </a:rPr>
              <a:t>СЕНТЯБРЬ, ОКТЯБРЬ,</a:t>
            </a:r>
            <a:br>
              <a:rPr lang="ru-RU" sz="3600" b="1" dirty="0" smtClean="0">
                <a:solidFill>
                  <a:schemeClr val="bg1"/>
                </a:solidFill>
                <a:latin typeface="Arial" pitchFamily="34" charset="0"/>
                <a:cs typeface="Arial" pitchFamily="34" charset="0"/>
              </a:rPr>
            </a:br>
            <a:r>
              <a:rPr lang="ru-RU" sz="3600" b="1" dirty="0" smtClean="0">
                <a:solidFill>
                  <a:schemeClr val="bg1"/>
                </a:solidFill>
                <a:latin typeface="Arial" pitchFamily="34" charset="0"/>
                <a:cs typeface="Arial" pitchFamily="34" charset="0"/>
              </a:rPr>
              <a:t>              потом НОЯБРЬ</a:t>
            </a:r>
          </a:p>
          <a:p>
            <a:pPr fontAlgn="auto">
              <a:spcBef>
                <a:spcPts val="0"/>
              </a:spcBef>
              <a:spcAft>
                <a:spcPts val="0"/>
              </a:spcAft>
              <a:defRPr/>
            </a:pPr>
            <a:r>
              <a:rPr lang="ru-RU" sz="3600" b="1" dirty="0" smtClean="0">
                <a:solidFill>
                  <a:schemeClr val="bg1"/>
                </a:solidFill>
                <a:latin typeface="Arial" pitchFamily="34" charset="0"/>
                <a:cs typeface="Arial" pitchFamily="34" charset="0"/>
              </a:rPr>
              <a:t>Засыплют сад листвой.</a:t>
            </a:r>
            <a:endParaRPr lang="ru-RU"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785918" y="5572140"/>
            <a:ext cx="6072198" cy="1200329"/>
          </a:xfrm>
          <a:prstGeom prst="rect">
            <a:avLst/>
          </a:prstGeom>
        </p:spPr>
        <p:txBody>
          <a:bodyPr wrap="square">
            <a:spAutoFit/>
          </a:bodyPr>
          <a:lstStyle/>
          <a:p>
            <a:r>
              <a:rPr lang="ru-RU" sz="2400" b="1" i="1" dirty="0" smtClean="0">
                <a:solidFill>
                  <a:schemeClr val="bg1"/>
                </a:solidFill>
              </a:rPr>
              <a:t>Становиться все холоднее и холоднее. </a:t>
            </a:r>
            <a:br>
              <a:rPr lang="ru-RU" sz="2400" b="1" i="1" dirty="0" smtClean="0">
                <a:solidFill>
                  <a:schemeClr val="bg1"/>
                </a:solidFill>
              </a:rPr>
            </a:br>
            <a:r>
              <a:rPr lang="ru-RU" sz="2400" b="1" i="1" dirty="0" smtClean="0">
                <a:solidFill>
                  <a:schemeClr val="bg1"/>
                </a:solidFill>
              </a:rPr>
              <a:t>Нужно одеваться теплее: кофты, куртки, длинные штаны, колготки.</a:t>
            </a:r>
            <a:endParaRPr lang="ru-RU" sz="2400" b="1" i="1" dirty="0">
              <a:solidFill>
                <a:schemeClr val="bg1"/>
              </a:solidFill>
            </a:endParaRPr>
          </a:p>
        </p:txBody>
      </p:sp>
      <p:pic>
        <p:nvPicPr>
          <p:cNvPr id="4" name="Рисунок 3" descr="Рисунок7.jpg"/>
          <p:cNvPicPr>
            <a:picLocks noChangeAspect="1"/>
          </p:cNvPicPr>
          <p:nvPr/>
        </p:nvPicPr>
        <p:blipFill>
          <a:blip r:embed="rId3" cstate="print"/>
          <a:stretch>
            <a:fillRect/>
          </a:stretch>
        </p:blipFill>
        <p:spPr>
          <a:xfrm>
            <a:off x="5000628" y="1357298"/>
            <a:ext cx="3875364" cy="4286280"/>
          </a:xfrm>
          <a:prstGeom prst="rect">
            <a:avLst/>
          </a:prstGeom>
          <a:ln>
            <a:noFill/>
          </a:ln>
          <a:effectLst>
            <a:softEdge rad="112500"/>
          </a:effectLst>
        </p:spPr>
      </p:pic>
      <p:pic>
        <p:nvPicPr>
          <p:cNvPr id="5" name="Рисунок 4" descr="Рисунок6.jpg"/>
          <p:cNvPicPr>
            <a:picLocks noChangeAspect="1"/>
          </p:cNvPicPr>
          <p:nvPr/>
        </p:nvPicPr>
        <p:blipFill>
          <a:blip r:embed="rId4" cstate="print"/>
          <a:stretch>
            <a:fillRect/>
          </a:stretch>
        </p:blipFill>
        <p:spPr>
          <a:xfrm>
            <a:off x="214282" y="1285860"/>
            <a:ext cx="3339101" cy="4366517"/>
          </a:xfrm>
          <a:prstGeom prst="rect">
            <a:avLst/>
          </a:prstGeom>
          <a:ln>
            <a:noFill/>
          </a:ln>
          <a:effectLst>
            <a:softEdge rad="112500"/>
          </a:effectLst>
        </p:spPr>
      </p:pic>
      <p:sp>
        <p:nvSpPr>
          <p:cNvPr id="6" name="Прямоугольник 5"/>
          <p:cNvSpPr/>
          <p:nvPr/>
        </p:nvSpPr>
        <p:spPr>
          <a:xfrm>
            <a:off x="-12674" y="214290"/>
            <a:ext cx="9156674" cy="923330"/>
          </a:xfrm>
          <a:prstGeom prst="rect">
            <a:avLst/>
          </a:prstGeom>
          <a:noFill/>
        </p:spPr>
        <p:txBody>
          <a:bodyPr wrap="none" lIns="91440" tIns="45720" rIns="91440" bIns="45720">
            <a:spAutoFit/>
          </a:bodyPr>
          <a:lstStyle/>
          <a:p>
            <a:pPr algn="ct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Как одеваются люди осенью?</a:t>
            </a:r>
            <a:endParaRPr lang="ru-RU"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71538" y="2285992"/>
            <a:ext cx="6746295" cy="1754326"/>
          </a:xfrm>
          <a:prstGeom prst="rect">
            <a:avLst/>
          </a:prstGeom>
          <a:noFill/>
        </p:spPr>
        <p:txBody>
          <a:bodyPr wrap="squar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Как птицы и звери </a:t>
            </a:r>
          </a:p>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готовятся к зиме?</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57290" y="4929198"/>
            <a:ext cx="6858000" cy="1200329"/>
          </a:xfrm>
          <a:prstGeom prst="rect">
            <a:avLst/>
          </a:prstGeom>
        </p:spPr>
        <p:txBody>
          <a:bodyPr wrap="square">
            <a:spAutoFit/>
          </a:bodyPr>
          <a:lstStyle/>
          <a:p>
            <a:r>
              <a:rPr lang="ru-RU" sz="3600" i="1" dirty="0" smtClean="0">
                <a:solidFill>
                  <a:srgbClr val="0070C0"/>
                </a:solidFill>
              </a:rPr>
              <a:t>Многие птицы собираются в стаи и улетают в теплые края.</a:t>
            </a:r>
            <a:endParaRPr lang="ru-RU" sz="3600" i="1" dirty="0">
              <a:solidFill>
                <a:srgbClr val="0070C0"/>
              </a:solidFill>
            </a:endParaRPr>
          </a:p>
        </p:txBody>
      </p:sp>
      <p:pic>
        <p:nvPicPr>
          <p:cNvPr id="3" name="Рисунок 2" descr="b6fea2801caa.gif"/>
          <p:cNvPicPr>
            <a:picLocks noChangeAspect="1"/>
          </p:cNvPicPr>
          <p:nvPr/>
        </p:nvPicPr>
        <p:blipFill>
          <a:blip r:embed="rId3" cstate="print"/>
          <a:stretch>
            <a:fillRect/>
          </a:stretch>
        </p:blipFill>
        <p:spPr>
          <a:xfrm>
            <a:off x="3643306" y="3500438"/>
            <a:ext cx="1238250" cy="990600"/>
          </a:xfrm>
          <a:prstGeom prst="rect">
            <a:avLst/>
          </a:prstGeom>
        </p:spPr>
      </p:pic>
      <p:pic>
        <p:nvPicPr>
          <p:cNvPr id="4" name="Рисунок 3" descr="b6fea2801caa.gif"/>
          <p:cNvPicPr>
            <a:picLocks noChangeAspect="1"/>
          </p:cNvPicPr>
          <p:nvPr/>
        </p:nvPicPr>
        <p:blipFill>
          <a:blip r:embed="rId3" cstate="print"/>
          <a:stretch>
            <a:fillRect/>
          </a:stretch>
        </p:blipFill>
        <p:spPr>
          <a:xfrm>
            <a:off x="1857356" y="2928934"/>
            <a:ext cx="1238250" cy="990600"/>
          </a:xfrm>
          <a:prstGeom prst="rect">
            <a:avLst/>
          </a:prstGeom>
        </p:spPr>
      </p:pic>
      <p:pic>
        <p:nvPicPr>
          <p:cNvPr id="5" name="Рисунок 4" descr="b6fea2801caa.gif"/>
          <p:cNvPicPr>
            <a:picLocks noChangeAspect="1"/>
          </p:cNvPicPr>
          <p:nvPr/>
        </p:nvPicPr>
        <p:blipFill>
          <a:blip r:embed="rId3" cstate="print"/>
          <a:stretch>
            <a:fillRect/>
          </a:stretch>
        </p:blipFill>
        <p:spPr>
          <a:xfrm>
            <a:off x="3286116" y="1643050"/>
            <a:ext cx="1238250" cy="990600"/>
          </a:xfrm>
          <a:prstGeom prst="rect">
            <a:avLst/>
          </a:prstGeom>
        </p:spPr>
      </p:pic>
      <p:pic>
        <p:nvPicPr>
          <p:cNvPr id="6" name="Рисунок 5" descr="b6fea2801caa.gif"/>
          <p:cNvPicPr>
            <a:picLocks noChangeAspect="1"/>
          </p:cNvPicPr>
          <p:nvPr/>
        </p:nvPicPr>
        <p:blipFill>
          <a:blip r:embed="rId3" cstate="print"/>
          <a:stretch>
            <a:fillRect/>
          </a:stretch>
        </p:blipFill>
        <p:spPr>
          <a:xfrm>
            <a:off x="4929190" y="857232"/>
            <a:ext cx="1238250" cy="990600"/>
          </a:xfrm>
          <a:prstGeom prst="rect">
            <a:avLst/>
          </a:prstGeom>
        </p:spPr>
      </p:pic>
      <p:pic>
        <p:nvPicPr>
          <p:cNvPr id="7" name="Рисунок 6" descr="b6fea2801caa.gif"/>
          <p:cNvPicPr>
            <a:picLocks noChangeAspect="1"/>
          </p:cNvPicPr>
          <p:nvPr/>
        </p:nvPicPr>
        <p:blipFill>
          <a:blip r:embed="rId3" cstate="print"/>
          <a:stretch>
            <a:fillRect/>
          </a:stretch>
        </p:blipFill>
        <p:spPr>
          <a:xfrm>
            <a:off x="6715140" y="0"/>
            <a:ext cx="1238250" cy="990600"/>
          </a:xfrm>
          <a:prstGeom prst="rect">
            <a:avLst/>
          </a:prstGeom>
        </p:spPr>
      </p:pic>
      <p:pic>
        <p:nvPicPr>
          <p:cNvPr id="9" name="Рисунок 8" descr="b6fea2801caa.gif"/>
          <p:cNvPicPr>
            <a:picLocks noChangeAspect="1"/>
          </p:cNvPicPr>
          <p:nvPr/>
        </p:nvPicPr>
        <p:blipFill>
          <a:blip r:embed="rId3" cstate="print"/>
          <a:stretch>
            <a:fillRect/>
          </a:stretch>
        </p:blipFill>
        <p:spPr>
          <a:xfrm>
            <a:off x="7143768" y="4714884"/>
            <a:ext cx="1238250" cy="990600"/>
          </a:xfrm>
          <a:prstGeom prst="rect">
            <a:avLst/>
          </a:prstGeom>
        </p:spPr>
      </p:pic>
      <p:pic>
        <p:nvPicPr>
          <p:cNvPr id="10" name="Рисунок 9" descr="b6fea2801caa.gif"/>
          <p:cNvPicPr>
            <a:picLocks noChangeAspect="1"/>
          </p:cNvPicPr>
          <p:nvPr/>
        </p:nvPicPr>
        <p:blipFill>
          <a:blip r:embed="rId3" cstate="print"/>
          <a:stretch>
            <a:fillRect/>
          </a:stretch>
        </p:blipFill>
        <p:spPr>
          <a:xfrm>
            <a:off x="5429256" y="4071942"/>
            <a:ext cx="1238250" cy="990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0018.jpg"/>
          <p:cNvPicPr>
            <a:picLocks noChangeAspect="1"/>
          </p:cNvPicPr>
          <p:nvPr/>
        </p:nvPicPr>
        <p:blipFill>
          <a:blip r:embed="rId2" cstate="print"/>
          <a:stretch>
            <a:fillRect/>
          </a:stretch>
        </p:blipFill>
        <p:spPr>
          <a:xfrm>
            <a:off x="0" y="0"/>
            <a:ext cx="4286248" cy="6858000"/>
          </a:xfrm>
          <a:prstGeom prst="rect">
            <a:avLst/>
          </a:prstGeom>
        </p:spPr>
      </p:pic>
      <p:pic>
        <p:nvPicPr>
          <p:cNvPr id="7" name="Рисунок 6" descr="IMG_0013.jpg"/>
          <p:cNvPicPr>
            <a:picLocks noChangeAspect="1"/>
          </p:cNvPicPr>
          <p:nvPr/>
        </p:nvPicPr>
        <p:blipFill>
          <a:blip r:embed="rId3" cstate="print"/>
          <a:stretch>
            <a:fillRect/>
          </a:stretch>
        </p:blipFill>
        <p:spPr>
          <a:xfrm>
            <a:off x="4286248" y="0"/>
            <a:ext cx="4857752"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Рисунок 1" descr="IMG_0008.jpg"/>
          <p:cNvPicPr>
            <a:picLocks noChangeAspect="1"/>
          </p:cNvPicPr>
          <p:nvPr/>
        </p:nvPicPr>
        <p:blipFill>
          <a:blip r:embed="rId3" cstate="print"/>
          <a:stretch>
            <a:fillRect/>
          </a:stretch>
        </p:blipFill>
        <p:spPr>
          <a:xfrm>
            <a:off x="4572000" y="1428736"/>
            <a:ext cx="4154424" cy="5212080"/>
          </a:xfrm>
          <a:prstGeom prst="rect">
            <a:avLst/>
          </a:prstGeom>
        </p:spPr>
      </p:pic>
      <p:pic>
        <p:nvPicPr>
          <p:cNvPr id="3" name="Рисунок 2" descr="IMG_0009.jpg"/>
          <p:cNvPicPr>
            <a:picLocks noChangeAspect="1"/>
          </p:cNvPicPr>
          <p:nvPr/>
        </p:nvPicPr>
        <p:blipFill>
          <a:blip r:embed="rId4" cstate="print"/>
          <a:stretch>
            <a:fillRect/>
          </a:stretch>
        </p:blipFill>
        <p:spPr>
          <a:xfrm>
            <a:off x="214282" y="285728"/>
            <a:ext cx="4062984" cy="4962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3071802" y="500042"/>
            <a:ext cx="2573333" cy="923330"/>
          </a:xfrm>
          <a:prstGeom prst="rect">
            <a:avLst/>
          </a:prstGeom>
          <a:noFill/>
        </p:spPr>
        <p:txBody>
          <a:bodyPr wrap="non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Загадки</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TextBox 2"/>
          <p:cNvSpPr txBox="1"/>
          <p:nvPr/>
        </p:nvSpPr>
        <p:spPr>
          <a:xfrm>
            <a:off x="5929322" y="4929198"/>
            <a:ext cx="2500330" cy="120032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ru-RU" dirty="0" smtClean="0"/>
              <a:t>Люблю я лист летящий </a:t>
            </a:r>
          </a:p>
          <a:p>
            <a:r>
              <a:rPr lang="ru-RU" dirty="0" smtClean="0"/>
              <a:t>И дождик моросящий.</a:t>
            </a:r>
          </a:p>
          <a:p>
            <a:r>
              <a:rPr lang="ru-RU" dirty="0" smtClean="0"/>
              <a:t>Дарю вам урожай</a:t>
            </a:r>
          </a:p>
          <a:p>
            <a:r>
              <a:rPr lang="ru-RU" dirty="0" smtClean="0"/>
              <a:t>И свежий каравай.</a:t>
            </a:r>
            <a:endParaRPr lang="ru-RU" dirty="0"/>
          </a:p>
        </p:txBody>
      </p:sp>
      <p:sp>
        <p:nvSpPr>
          <p:cNvPr id="4" name="TextBox 3"/>
          <p:cNvSpPr txBox="1"/>
          <p:nvPr/>
        </p:nvSpPr>
        <p:spPr>
          <a:xfrm>
            <a:off x="428596" y="4786322"/>
            <a:ext cx="2286016"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dirty="0" smtClean="0"/>
              <a:t>Пушистая вата </a:t>
            </a:r>
          </a:p>
          <a:p>
            <a:r>
              <a:rPr lang="ru-RU" dirty="0" smtClean="0"/>
              <a:t>Плывёт куда-то.</a:t>
            </a:r>
          </a:p>
          <a:p>
            <a:r>
              <a:rPr lang="ru-RU" dirty="0" smtClean="0"/>
              <a:t>Чем вата ниже,</a:t>
            </a:r>
          </a:p>
          <a:p>
            <a:r>
              <a:rPr lang="ru-RU" dirty="0" smtClean="0"/>
              <a:t>Тем дождик ближе</a:t>
            </a:r>
          </a:p>
          <a:p>
            <a:endParaRPr lang="ru-RU" dirty="0"/>
          </a:p>
        </p:txBody>
      </p:sp>
      <p:sp>
        <p:nvSpPr>
          <p:cNvPr id="5" name="TextBox 4"/>
          <p:cNvSpPr txBox="1"/>
          <p:nvPr/>
        </p:nvSpPr>
        <p:spPr>
          <a:xfrm>
            <a:off x="5857884" y="1857364"/>
            <a:ext cx="2571768"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dirty="0" smtClean="0"/>
              <a:t>С ветки в речку упадёт</a:t>
            </a:r>
          </a:p>
          <a:p>
            <a:r>
              <a:rPr lang="ru-RU" dirty="0" smtClean="0"/>
              <a:t>И не тонет,</a:t>
            </a:r>
          </a:p>
          <a:p>
            <a:r>
              <a:rPr lang="ru-RU" dirty="0" smtClean="0"/>
              <a:t>А плывёт.</a:t>
            </a:r>
            <a:endParaRPr lang="ru-RU" dirty="0"/>
          </a:p>
        </p:txBody>
      </p:sp>
      <p:sp>
        <p:nvSpPr>
          <p:cNvPr id="6" name="TextBox 5"/>
          <p:cNvSpPr txBox="1"/>
          <p:nvPr/>
        </p:nvSpPr>
        <p:spPr>
          <a:xfrm>
            <a:off x="357158" y="1785926"/>
            <a:ext cx="2857520" cy="120032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ru-RU" dirty="0" smtClean="0"/>
              <a:t>Шумит он в поле и саду,</a:t>
            </a:r>
          </a:p>
          <a:p>
            <a:r>
              <a:rPr lang="ru-RU" dirty="0" smtClean="0"/>
              <a:t>А в дом не попадает.</a:t>
            </a:r>
          </a:p>
          <a:p>
            <a:r>
              <a:rPr lang="ru-RU" dirty="0" smtClean="0"/>
              <a:t>И  никуда я не иду</a:t>
            </a:r>
          </a:p>
          <a:p>
            <a:r>
              <a:rPr lang="ru-RU" dirty="0" smtClean="0"/>
              <a:t>Покуда он идёт.</a:t>
            </a:r>
            <a:endParaRPr lang="ru-RU" dirty="0"/>
          </a:p>
        </p:txBody>
      </p:sp>
      <p:sp>
        <p:nvSpPr>
          <p:cNvPr id="7" name="TextBox 6"/>
          <p:cNvSpPr txBox="1"/>
          <p:nvPr/>
        </p:nvSpPr>
        <p:spPr>
          <a:xfrm>
            <a:off x="2928926" y="3786190"/>
            <a:ext cx="3143272"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ru-RU" dirty="0" smtClean="0"/>
              <a:t>На улице дождь, но у Миши</a:t>
            </a:r>
          </a:p>
          <a:p>
            <a:r>
              <a:rPr lang="ru-RU" dirty="0" smtClean="0"/>
              <a:t>На тоненькой палочке крыша.</a:t>
            </a:r>
            <a:endParaRPr lang="ru-RU" dirty="0"/>
          </a:p>
        </p:txBody>
      </p:sp>
      <p:pic>
        <p:nvPicPr>
          <p:cNvPr id="8" name="Рисунок 7" descr="Рисунокд1.png"/>
          <p:cNvPicPr>
            <a:picLocks noChangeAspect="1"/>
          </p:cNvPicPr>
          <p:nvPr/>
        </p:nvPicPr>
        <p:blipFill>
          <a:blip r:embed="rId3" cstate="print"/>
          <a:stretch>
            <a:fillRect/>
          </a:stretch>
        </p:blipFill>
        <p:spPr>
          <a:xfrm>
            <a:off x="0" y="0"/>
            <a:ext cx="1714529" cy="1714512"/>
          </a:xfrm>
          <a:prstGeom prst="rect">
            <a:avLst/>
          </a:prstGeom>
        </p:spPr>
      </p:pic>
      <p:pic>
        <p:nvPicPr>
          <p:cNvPr id="9" name="Рисунок 8" descr="Рисунок1.png"/>
          <p:cNvPicPr>
            <a:picLocks noChangeAspect="1"/>
          </p:cNvPicPr>
          <p:nvPr/>
        </p:nvPicPr>
        <p:blipFill>
          <a:blip r:embed="rId4" cstate="print"/>
          <a:stretch>
            <a:fillRect/>
          </a:stretch>
        </p:blipFill>
        <p:spPr>
          <a:xfrm>
            <a:off x="3428992" y="4786322"/>
            <a:ext cx="1842923" cy="1842923"/>
          </a:xfrm>
          <a:prstGeom prst="rect">
            <a:avLst/>
          </a:prstGeom>
        </p:spPr>
      </p:pic>
      <p:pic>
        <p:nvPicPr>
          <p:cNvPr id="10" name="Рисунок 9" descr="Рисунок2.png"/>
          <p:cNvPicPr>
            <a:picLocks noChangeAspect="1"/>
          </p:cNvPicPr>
          <p:nvPr/>
        </p:nvPicPr>
        <p:blipFill>
          <a:blip r:embed="rId5" cstate="print"/>
          <a:stretch>
            <a:fillRect/>
          </a:stretch>
        </p:blipFill>
        <p:spPr>
          <a:xfrm rot="15423903">
            <a:off x="6427321" y="289366"/>
            <a:ext cx="1542914" cy="1437416"/>
          </a:xfrm>
          <a:prstGeom prst="rect">
            <a:avLst/>
          </a:prstGeom>
        </p:spPr>
      </p:pic>
      <p:sp>
        <p:nvSpPr>
          <p:cNvPr id="11" name="TextBox 10"/>
          <p:cNvSpPr txBox="1"/>
          <p:nvPr/>
        </p:nvSpPr>
        <p:spPr>
          <a:xfrm>
            <a:off x="2285984" y="3071810"/>
            <a:ext cx="100013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dirty="0" smtClean="0"/>
              <a:t>(Дождь)</a:t>
            </a:r>
            <a:endParaRPr lang="ru-RU" dirty="0"/>
          </a:p>
        </p:txBody>
      </p:sp>
      <p:sp>
        <p:nvSpPr>
          <p:cNvPr id="12" name="TextBox 11"/>
          <p:cNvSpPr txBox="1"/>
          <p:nvPr/>
        </p:nvSpPr>
        <p:spPr>
          <a:xfrm>
            <a:off x="2285984" y="6286520"/>
            <a:ext cx="92869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dirty="0" smtClean="0"/>
              <a:t>(Туча)</a:t>
            </a:r>
            <a:endParaRPr lang="ru-RU" dirty="0"/>
          </a:p>
        </p:txBody>
      </p:sp>
      <p:sp>
        <p:nvSpPr>
          <p:cNvPr id="13" name="TextBox 12"/>
          <p:cNvSpPr txBox="1"/>
          <p:nvPr/>
        </p:nvSpPr>
        <p:spPr>
          <a:xfrm>
            <a:off x="7786710" y="2928934"/>
            <a:ext cx="85725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dirty="0" smtClean="0"/>
              <a:t>(Лист)</a:t>
            </a:r>
            <a:endParaRPr lang="ru-RU" dirty="0"/>
          </a:p>
        </p:txBody>
      </p:sp>
      <p:sp>
        <p:nvSpPr>
          <p:cNvPr id="14" name="TextBox 13"/>
          <p:cNvSpPr txBox="1"/>
          <p:nvPr/>
        </p:nvSpPr>
        <p:spPr>
          <a:xfrm>
            <a:off x="5214942" y="4500570"/>
            <a:ext cx="100013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ru-RU" dirty="0" smtClean="0"/>
              <a:t>(Зонт)</a:t>
            </a:r>
            <a:endParaRPr lang="ru-RU" dirty="0"/>
          </a:p>
        </p:txBody>
      </p:sp>
      <p:sp>
        <p:nvSpPr>
          <p:cNvPr id="15" name="TextBox 14"/>
          <p:cNvSpPr txBox="1"/>
          <p:nvPr/>
        </p:nvSpPr>
        <p:spPr>
          <a:xfrm>
            <a:off x="7715272" y="6215082"/>
            <a:ext cx="100013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dirty="0" smtClean="0"/>
              <a:t>(Осень)</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57356" y="214290"/>
            <a:ext cx="5242141" cy="923330"/>
          </a:xfrm>
          <a:prstGeom prst="rect">
            <a:avLst/>
          </a:prstGeom>
          <a:noFill/>
        </p:spPr>
        <p:txBody>
          <a:bodyPr wrap="non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Что такое осень?</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TextBox 4"/>
          <p:cNvSpPr txBox="1"/>
          <p:nvPr/>
        </p:nvSpPr>
        <p:spPr>
          <a:xfrm>
            <a:off x="357158" y="2214554"/>
            <a:ext cx="8786842" cy="3170099"/>
          </a:xfrm>
          <a:prstGeom prst="rect">
            <a:avLst/>
          </a:prstGeom>
          <a:noFill/>
        </p:spPr>
        <p:txBody>
          <a:bodyPr wrap="square" rtlCol="0">
            <a:spAutoFit/>
          </a:bodyPr>
          <a:lstStyle/>
          <a:p>
            <a:r>
              <a:rPr lang="ru-RU" sz="4000" i="1" dirty="0" smtClean="0">
                <a:solidFill>
                  <a:schemeClr val="bg1"/>
                </a:solidFill>
              </a:rPr>
              <a:t>Осень – время подготовки и перехода растений к зимнему покою, </a:t>
            </a:r>
          </a:p>
          <a:p>
            <a:r>
              <a:rPr lang="ru-RU" sz="4000" i="1" dirty="0" smtClean="0">
                <a:solidFill>
                  <a:schemeClr val="bg1"/>
                </a:solidFill>
              </a:rPr>
              <a:t>ухода на зимовку некоторых      </a:t>
            </a:r>
          </a:p>
          <a:p>
            <a:r>
              <a:rPr lang="ru-RU" sz="4000" i="1" dirty="0" smtClean="0">
                <a:solidFill>
                  <a:schemeClr val="bg1"/>
                </a:solidFill>
              </a:rPr>
              <a:t>                                                     животных,</a:t>
            </a:r>
          </a:p>
          <a:p>
            <a:r>
              <a:rPr lang="ru-RU" sz="4000" i="1" dirty="0" smtClean="0">
                <a:solidFill>
                  <a:schemeClr val="bg1"/>
                </a:solidFill>
              </a:rPr>
              <a:t> отлёта перелётных птиц. </a:t>
            </a:r>
            <a:endParaRPr lang="ru-RU" sz="4000"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786050" y="4643446"/>
            <a:ext cx="3623108" cy="1015663"/>
          </a:xfrm>
          <a:prstGeom prst="rect">
            <a:avLst/>
          </a:prstGeom>
          <a:noFill/>
        </p:spPr>
        <p:txBody>
          <a:bodyPr wrap="none" lIns="91440" tIns="45720" rIns="91440" bIns="45720">
            <a:spAutoFit/>
          </a:bodyPr>
          <a:lstStyle/>
          <a:p>
            <a:pPr algn="ctr"/>
            <a:r>
              <a:rPr lang="ru-RU" sz="6000" b="1" i="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Сентябрь</a:t>
            </a:r>
            <a:endParaRPr lang="ru-RU" sz="6000" b="1" i="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Рисунок 2" descr="IMG_0012.jpg"/>
          <p:cNvPicPr>
            <a:picLocks noChangeAspect="1"/>
          </p:cNvPicPr>
          <p:nvPr/>
        </p:nvPicPr>
        <p:blipFill>
          <a:blip r:embed="rId3" cstate="print"/>
          <a:stretch>
            <a:fillRect/>
          </a:stretch>
        </p:blipFill>
        <p:spPr>
          <a:xfrm>
            <a:off x="285720" y="785794"/>
            <a:ext cx="3429024" cy="4726578"/>
          </a:xfrm>
          <a:prstGeom prst="rect">
            <a:avLst/>
          </a:prstGeom>
          <a:ln>
            <a:noFill/>
          </a:ln>
          <a:effectLst>
            <a:outerShdw blurRad="190500" algn="tl" rotWithShape="0">
              <a:srgbClr val="000000">
                <a:alpha val="70000"/>
              </a:srgbClr>
            </a:outerShdw>
          </a:effectLst>
        </p:spPr>
      </p:pic>
      <p:sp>
        <p:nvSpPr>
          <p:cNvPr id="2" name="TextBox 1"/>
          <p:cNvSpPr txBox="1"/>
          <p:nvPr/>
        </p:nvSpPr>
        <p:spPr>
          <a:xfrm>
            <a:off x="3857556" y="428604"/>
            <a:ext cx="5286444" cy="6124754"/>
          </a:xfrm>
          <a:prstGeom prst="rect">
            <a:avLst/>
          </a:prstGeom>
          <a:noFill/>
        </p:spPr>
        <p:txBody>
          <a:bodyPr wrap="square" rtlCol="0">
            <a:spAutoFit/>
          </a:bodyPr>
          <a:lstStyle/>
          <a:p>
            <a:r>
              <a:rPr lang="ru-RU" sz="2800" b="1" i="1" dirty="0" smtClean="0">
                <a:solidFill>
                  <a:srgbClr val="0000FF"/>
                </a:solidFill>
              </a:rPr>
              <a:t>В  сентябре начинают желтеть листья на берёзах.  Отцветают цветы. Небо серое, закрыто облаками или тяжёлыми тучами. Часто идут дожди. На земле образуются лужи. Дни заметно уменьшаются, Вечером рано темнеет. Становится всё холоднее. Птицы собираются стаями, откармливаются, готовятся к отлёту. Люди собирают урожай овощей и фруктов.</a:t>
            </a:r>
            <a:endParaRPr lang="ru-RU" sz="2800" b="1" i="1"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428860" y="5072074"/>
            <a:ext cx="3629520" cy="1107996"/>
          </a:xfrm>
          <a:prstGeom prst="rect">
            <a:avLst/>
          </a:prstGeom>
          <a:noFill/>
        </p:spPr>
        <p:txBody>
          <a:bodyPr wrap="none" lIns="91440" tIns="45720" rIns="91440" bIns="45720">
            <a:spAutoFit/>
          </a:bodyPr>
          <a:lstStyle/>
          <a:p>
            <a:pPr algn="ctr"/>
            <a:r>
              <a:rPr lang="ru-RU" sz="6600" b="1" i="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Октябрь</a:t>
            </a:r>
            <a:endParaRPr lang="ru-RU" sz="6600" b="1" i="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5000628" y="1000108"/>
            <a:ext cx="3857620" cy="4832092"/>
          </a:xfrm>
          <a:prstGeom prst="rect">
            <a:avLst/>
          </a:prstGeom>
          <a:noFill/>
        </p:spPr>
        <p:txBody>
          <a:bodyPr wrap="square" rtlCol="0">
            <a:spAutoFit/>
          </a:bodyPr>
          <a:lstStyle/>
          <a:p>
            <a:r>
              <a:rPr lang="ru-RU" sz="2800" b="1" i="1" dirty="0" smtClean="0">
                <a:solidFill>
                  <a:srgbClr val="0000FF"/>
                </a:solidFill>
              </a:rPr>
              <a:t>В октябре солнце появляется всё реже и реже, оно бледное и холодное. Небо закрыто тучами, редко бывают ясные, тёплые дни, часто идут холодные дожди. Прохладно. Листья на деревьях желтеют, краснеют, буреют.</a:t>
            </a:r>
            <a:endParaRPr lang="ru-RU" sz="2800" b="1" i="1" dirty="0">
              <a:solidFill>
                <a:srgbClr val="0000FF"/>
              </a:solidFill>
            </a:endParaRPr>
          </a:p>
        </p:txBody>
      </p:sp>
      <p:pic>
        <p:nvPicPr>
          <p:cNvPr id="4" name="Рисунок 3" descr="IMG_0011.jpg"/>
          <p:cNvPicPr>
            <a:picLocks noChangeAspect="1"/>
          </p:cNvPicPr>
          <p:nvPr/>
        </p:nvPicPr>
        <p:blipFill>
          <a:blip r:embed="rId3" cstate="print"/>
          <a:stretch>
            <a:fillRect/>
          </a:stretch>
        </p:blipFill>
        <p:spPr>
          <a:xfrm>
            <a:off x="428596" y="928670"/>
            <a:ext cx="4431211" cy="535782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072198" y="714356"/>
            <a:ext cx="2803973" cy="1107996"/>
          </a:xfrm>
          <a:prstGeom prst="rect">
            <a:avLst/>
          </a:prstGeom>
          <a:noFill/>
        </p:spPr>
        <p:txBody>
          <a:bodyPr wrap="none" lIns="91440" tIns="45720" rIns="91440" bIns="45720">
            <a:spAutoFit/>
          </a:bodyPr>
          <a:lstStyle/>
          <a:p>
            <a:pPr algn="ctr"/>
            <a:r>
              <a:rPr lang="ru-RU" sz="5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Н</a:t>
            </a:r>
            <a:r>
              <a:rPr lang="ru-RU" sz="66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оябрь</a:t>
            </a:r>
            <a:endParaRPr lang="ru-RU" sz="6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214810" y="428604"/>
            <a:ext cx="4714908" cy="5632311"/>
          </a:xfrm>
          <a:prstGeom prst="rect">
            <a:avLst/>
          </a:prstGeom>
          <a:noFill/>
        </p:spPr>
        <p:txBody>
          <a:bodyPr wrap="square" rtlCol="0">
            <a:spAutoFit/>
          </a:bodyPr>
          <a:lstStyle/>
          <a:p>
            <a:r>
              <a:rPr lang="ru-RU" sz="2400" b="1" i="1" dirty="0" smtClean="0">
                <a:solidFill>
                  <a:srgbClr val="0000FF"/>
                </a:solidFill>
              </a:rPr>
              <a:t>В ноябре постоянно идут холодные, моросящие дожди. Небо закрыто тёмными тучами. На земле много луж. По утрам они иногда замерзают. Дуют холодные сильные ветры. День становится короче – солнце позднее всходит и рано заходит. Заканчивается листопад. Только на дубе осталось ещё несколько листьев. Зелёными остаются хвойные деревья – ель, сосна и другие. Выпал первый снег и растаял.</a:t>
            </a:r>
            <a:endParaRPr lang="ru-RU" sz="2400" b="1" i="1" dirty="0">
              <a:solidFill>
                <a:srgbClr val="0000FF"/>
              </a:solidFill>
            </a:endParaRPr>
          </a:p>
        </p:txBody>
      </p:sp>
      <p:pic>
        <p:nvPicPr>
          <p:cNvPr id="3" name="Рисунок 2" descr="IMG_0010.jpg"/>
          <p:cNvPicPr>
            <a:picLocks noChangeAspect="1"/>
          </p:cNvPicPr>
          <p:nvPr/>
        </p:nvPicPr>
        <p:blipFill>
          <a:blip r:embed="rId3" cstate="print"/>
          <a:stretch>
            <a:fillRect/>
          </a:stretch>
        </p:blipFill>
        <p:spPr>
          <a:xfrm>
            <a:off x="428596" y="857232"/>
            <a:ext cx="3571900" cy="467069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573</Words>
  <Application>Microsoft Office PowerPoint</Application>
  <PresentationFormat>Экран (4:3)</PresentationFormat>
  <Paragraphs>87</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cp:lastModifiedBy>
  <cp:revision>30</cp:revision>
  <dcterms:modified xsi:type="dcterms:W3CDTF">2011-12-09T08:38:58Z</dcterms:modified>
</cp:coreProperties>
</file>