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2" r:id="rId11"/>
    <p:sldId id="265" r:id="rId12"/>
    <p:sldId id="266" r:id="rId13"/>
    <p:sldId id="268" r:id="rId14"/>
    <p:sldId id="269" r:id="rId15"/>
    <p:sldId id="273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4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D3991-E7EE-470E-B6CC-C1C93555E5BB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75498C-9B46-4CC7-969F-C0491AD8C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75498C-9B46-4CC7-969F-C0491AD8CBD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8A92F4A-D3F2-4EFD-B9C8-96B3C29EE6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3BC556D-5BE3-4E98-88A3-04FCA8D4CC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985838"/>
            <a:ext cx="7854950" cy="144462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Урок изучения нового материала по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математике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357563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         Тема</a:t>
            </a:r>
            <a:r>
              <a:rPr lang="ru-RU" sz="2800" b="1" dirty="0">
                <a:solidFill>
                  <a:srgbClr val="00B050"/>
                </a:solidFill>
              </a:rPr>
              <a:t>: </a:t>
            </a:r>
            <a:r>
              <a:rPr lang="ru-RU" sz="2800" b="1" i="1" dirty="0">
                <a:solidFill>
                  <a:srgbClr val="00B050"/>
                </a:solidFill>
              </a:rPr>
              <a:t>«Деление десятичных дробей»</a:t>
            </a:r>
            <a:r>
              <a:rPr lang="ru-RU" sz="2800" dirty="0">
                <a:solidFill>
                  <a:srgbClr val="00B050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err="1">
                <a:solidFill>
                  <a:srgbClr val="00B050"/>
                </a:solidFill>
              </a:rPr>
              <a:t>Физминутка</a:t>
            </a:r>
            <a:r>
              <a:rPr lang="ru-RU" sz="40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285860"/>
            <a:ext cx="585788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57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Быстро встали, улыбнулись,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  <a:p>
            <a:pPr marL="0" marR="0" lvl="0" indent="2057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Выше-выше потянулись,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  <a:p>
            <a:pPr marL="0" marR="0" lvl="0" indent="2057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Ну-ка! Плечи распрямите,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  <a:p>
            <a:pPr marL="0" marR="0" lvl="0" indent="2057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Поднимите, опустите.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  <a:p>
            <a:pPr marL="0" marR="0" lvl="0" indent="2057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Вправо, влево повернитесь,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  <a:p>
            <a:pPr marL="0" marR="0" lvl="0" indent="2057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Рук коленями коснитесь.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  <a:p>
            <a:pPr marL="0" marR="0" lvl="0" indent="2057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Сели, встали. Сели встали.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057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B050"/>
                </a:solidFill>
                <a:latin typeface="Calibri" pitchFamily="34" charset="0"/>
                <a:cs typeface="Times New Roman" pitchFamily="18" charset="0"/>
              </a:rPr>
              <a:t>И на </a:t>
            </a:r>
            <a:r>
              <a:rPr lang="ru-RU" sz="2000" smtClean="0">
                <a:solidFill>
                  <a:srgbClr val="00B050"/>
                </a:solidFill>
                <a:latin typeface="Calibri" pitchFamily="34" charset="0"/>
                <a:cs typeface="Times New Roman" pitchFamily="18" charset="0"/>
              </a:rPr>
              <a:t>месте побежали.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8" descr="7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7120" y="1285860"/>
            <a:ext cx="2511027" cy="506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Задача №1448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1182688" y="2017713"/>
            <a:ext cx="7772400" cy="174625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Шаг человека равен 0,8 м. Сколько шагов надо ему сделать, чтобы пройти расстояние 100 м?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187450" y="3933825"/>
            <a:ext cx="1882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Решение: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3132138" y="3933825"/>
            <a:ext cx="4930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100:0,8=1000:8=125(шагов) </a:t>
            </a:r>
          </a:p>
        </p:txBody>
      </p:sp>
      <p:pic>
        <p:nvPicPr>
          <p:cNvPr id="16390" name="Picture 6" descr="anim01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00164" y="4857760"/>
            <a:ext cx="9631960" cy="17859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B050"/>
                </a:solidFill>
              </a:rPr>
              <a:t>Решить </a:t>
            </a:r>
            <a:r>
              <a:rPr lang="ru-RU" dirty="0" smtClean="0">
                <a:solidFill>
                  <a:srgbClr val="00B050"/>
                </a:solidFill>
              </a:rPr>
              <a:t>уравнение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643174" y="2500306"/>
            <a:ext cx="3455988" cy="33845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2,4х=10-3,16;</a:t>
            </a:r>
          </a:p>
          <a:p>
            <a:pPr>
              <a:buFont typeface="Wingdings" pitchFamily="2" charset="2"/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2,4х=6,84</a:t>
            </a:r>
          </a:p>
          <a:p>
            <a:pPr>
              <a:buFont typeface="Wingdings" pitchFamily="2" charset="2"/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х=6,84:2,4</a:t>
            </a:r>
          </a:p>
          <a:p>
            <a:pPr>
              <a:buFont typeface="Wingdings" pitchFamily="2" charset="2"/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х=2,85</a:t>
            </a:r>
          </a:p>
          <a:p>
            <a:pPr>
              <a:buFont typeface="Wingdings" pitchFamily="2" charset="2"/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Ответ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2,85</a:t>
            </a:r>
          </a:p>
          <a:p>
            <a:pPr>
              <a:buFont typeface="Wingdings" pitchFamily="2" charset="2"/>
              <a:buNone/>
            </a:pPr>
            <a:endParaRPr lang="ru-RU" b="1" dirty="0"/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2786050" y="1714488"/>
            <a:ext cx="33623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10 – 2,4х=3,16</a:t>
            </a:r>
          </a:p>
        </p:txBody>
      </p:sp>
      <p:pic>
        <p:nvPicPr>
          <p:cNvPr id="7" name="Рисунок 3" descr="j0437990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071810"/>
            <a:ext cx="3143250" cy="299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793037" cy="1000109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B050"/>
                </a:solidFill>
              </a:rPr>
              <a:t>Математическое лото </a:t>
            </a:r>
          </a:p>
        </p:txBody>
      </p:sp>
      <p:graphicFrame>
        <p:nvGraphicFramePr>
          <p:cNvPr id="19595" name="Group 139"/>
          <p:cNvGraphicFramePr>
            <a:graphicFrameLocks noGrp="1"/>
          </p:cNvGraphicFramePr>
          <p:nvPr>
            <p:ph type="tbl" idx="1"/>
          </p:nvPr>
        </p:nvGraphicFramePr>
        <p:xfrm>
          <a:off x="468313" y="3573463"/>
          <a:ext cx="8280400" cy="3169920"/>
        </p:xfrm>
        <a:graphic>
          <a:graphicData uri="http://schemas.openxmlformats.org/drawingml/2006/table">
            <a:tbl>
              <a:tblPr/>
              <a:tblGrid>
                <a:gridCol w="1657350"/>
                <a:gridCol w="1655762"/>
                <a:gridCol w="1654175"/>
                <a:gridCol w="1655763"/>
                <a:gridCol w="1657350"/>
              </a:tblGrid>
              <a:tr h="6842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 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40,13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401,3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 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7,08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5600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1,01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15900" y="1357298"/>
            <a:ext cx="89281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tabLst>
                <a:tab pos="1914525" algn="l"/>
                <a:tab pos="3870325" algn="l"/>
                <a:tab pos="3990975" algn="l"/>
              </a:tabLs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3:0,3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=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		2,8:1,4=		7,8:0,1=</a:t>
            </a:r>
          </a:p>
          <a:p>
            <a:pPr>
              <a:tabLst>
                <a:tab pos="1914525" algn="l"/>
                <a:tab pos="3870325" algn="l"/>
                <a:tab pos="3990975" algn="l"/>
              </a:tabLs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4,4:1,1=		0,72:3,6=		0,12:0,1=</a:t>
            </a:r>
          </a:p>
          <a:p>
            <a:pPr>
              <a:tabLst>
                <a:tab pos="1914525" algn="l"/>
                <a:tab pos="3870325" algn="l"/>
                <a:tab pos="3990975" algn="l"/>
              </a:tabLs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3,6:1,8=		54:0,27=		4,013:0,01=</a:t>
            </a:r>
          </a:p>
          <a:p>
            <a:pPr>
              <a:tabLst>
                <a:tab pos="1914525" algn="l"/>
                <a:tab pos="3870325" algn="l"/>
                <a:tab pos="3990975" algn="l"/>
              </a:tabLs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9:0,09=		0,034:1,7=		56:0,01=</a:t>
            </a:r>
          </a:p>
          <a:p>
            <a:pPr>
              <a:tabLst>
                <a:tab pos="1914525" algn="l"/>
                <a:tab pos="3870325" algn="l"/>
                <a:tab pos="3990975" algn="l"/>
              </a:tabLs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56,56:0,56=		6,3:0,21=		0,003:0,001=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40" name="Rectangle 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graphicFrame>
        <p:nvGraphicFramePr>
          <p:cNvPr id="21548" name="Group 44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799" cy="4564064"/>
        </p:xfrm>
        <a:graphic>
          <a:graphicData uri="http://schemas.openxmlformats.org/drawingml/2006/table">
            <a:tbl>
              <a:tblPr/>
              <a:tblGrid>
                <a:gridCol w="1737019"/>
                <a:gridCol w="1738721"/>
                <a:gridCol w="1735318"/>
                <a:gridCol w="1738721"/>
                <a:gridCol w="1737020"/>
              </a:tblGrid>
              <a:tr h="1141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 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40,13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73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1141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401,3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 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7,08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73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5600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1139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73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1141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1,01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73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1A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rgbClr val="061A00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tint val="24314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14525" algn="l"/>
                          <a:tab pos="3009900" algn="l"/>
                          <a:tab pos="3990975" algn="l"/>
                        </a:tabLst>
                      </a:pPr>
                      <a:r>
                        <a:rPr kumimoji="0" lang="ru-RU" sz="3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  <a:endParaRPr kumimoji="0" lang="ru-RU" sz="3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7995" marR="979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73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3" indent="-342900" algn="ctr">
              <a:buFont typeface="Wingdings 2"/>
              <a:buChar char=""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3" indent="-342900" algn="ctr">
              <a:buFont typeface="Wingdings 2"/>
              <a:buChar char="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130, 2-30,8):2,8-21,84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=</a:t>
            </a:r>
          </a:p>
          <a:p>
            <a:pPr marL="342900" lvl="3" indent="-342900" algn="ctr">
              <a:buFont typeface="Wingdings 2"/>
              <a:buChar char=""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3" indent="-342900" algn="ctr">
              <a:buFont typeface="Wingdings 2"/>
              <a:buChar char=""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36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3" indent="-342900" algn="ctr">
              <a:buFont typeface="Wingdings 2"/>
              <a:buChar char=""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8,16:(1,32+3,48)-0,345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00B050"/>
                </a:solidFill>
              </a:rPr>
              <a:t>Подведение итогов</a:t>
            </a:r>
            <a:r>
              <a:rPr lang="ru-RU" sz="44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2071677"/>
            <a:ext cx="8072437" cy="3870335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Что нового на уроке вы узнали и чему научились?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Сформулируйте правила деления десятичной дроби на десятичную дробь; на 0,1; 0,01; на 0,001.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Умножением на какое число можно заменить деление на 0,01?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755650" y="5516562"/>
            <a:ext cx="77755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buFont typeface="Wingdings" pitchFamily="2" charset="2"/>
              <a:buNone/>
              <a:tabLst>
                <a:tab pos="685800" algn="l"/>
              </a:tabLst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Домашнее задание: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№400,№401</a:t>
            </a:r>
          </a:p>
          <a:p>
            <a:pPr>
              <a:buFont typeface="Wingdings" pitchFamily="2" charset="2"/>
              <a:buNone/>
              <a:tabLst>
                <a:tab pos="685800" algn="l"/>
              </a:tabLst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,№402(1строчки.)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Verdana" pitchFamily="34" charset="0"/>
            </a:endParaRPr>
          </a:p>
        </p:txBody>
      </p:sp>
      <p:pic>
        <p:nvPicPr>
          <p:cNvPr id="5" name="Рисунок 4" descr="j0438249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357166"/>
            <a:ext cx="208396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WordArt 4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538163" y="1123950"/>
            <a:ext cx="597693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Молодцы!</a:t>
            </a:r>
          </a:p>
        </p:txBody>
      </p:sp>
      <p:sp>
        <p:nvSpPr>
          <p:cNvPr id="25605" name="WordArt 5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611188" y="2708275"/>
            <a:ext cx="597693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Молодцы!</a:t>
            </a:r>
          </a:p>
        </p:txBody>
      </p:sp>
      <p:pic>
        <p:nvPicPr>
          <p:cNvPr id="25607" name="Picture 7" descr="smail2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4365625"/>
            <a:ext cx="2062162" cy="2062163"/>
          </a:xfrm>
          <a:prstGeom prst="rect">
            <a:avLst/>
          </a:prstGeom>
          <a:noFill/>
        </p:spPr>
      </p:pic>
      <p:sp>
        <p:nvSpPr>
          <p:cNvPr id="25606" name="WordArt 6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611188" y="4292600"/>
            <a:ext cx="597693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Молодцы!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  <p:bldP spid="25605" grpId="0" animBg="1"/>
      <p:bldP spid="2560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>
              <a:buFont typeface="Wingdings" pitchFamily="2" charset="2"/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Не нужно нам владеть клинком,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Не ищем славы громкой.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Тот побеждает, кто знаком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 искусством мыслить тонким.</a:t>
            </a:r>
          </a:p>
          <a:p>
            <a:pPr algn="r">
              <a:buFont typeface="Wingdings" pitchFamily="2" charset="2"/>
              <a:buNone/>
            </a:pP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Г. </a:t>
            </a:r>
            <a:r>
              <a:rPr lang="ru-RU" i="1" dirty="0" err="1">
                <a:solidFill>
                  <a:schemeClr val="accent1">
                    <a:lumMod val="50000"/>
                  </a:schemeClr>
                </a:solidFill>
              </a:rPr>
              <a:t>Уордсворт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6149" name="Picture 5" descr="clock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3357563"/>
            <a:ext cx="1806575" cy="27559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Сколько треугольников на рисунке?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3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8754" y="3143248"/>
            <a:ext cx="2508734" cy="3172202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571736" y="2071678"/>
            <a:ext cx="46434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1714480" y="2928934"/>
            <a:ext cx="2571768" cy="8572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5500694" y="2928934"/>
            <a:ext cx="2571768" cy="8572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>
            <a:off x="3428992" y="4643446"/>
            <a:ext cx="292895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2250265" y="3250405"/>
            <a:ext cx="2571768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V="1">
            <a:off x="4929190" y="3214686"/>
            <a:ext cx="2571768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2928926" y="2786058"/>
            <a:ext cx="2571768" cy="1143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4143372" y="2714620"/>
            <a:ext cx="2571768" cy="12858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929058" y="2786058"/>
            <a:ext cx="17859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357686" y="3714752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B050"/>
                </a:solidFill>
              </a:rPr>
              <a:t>Что же на уроке будет</a:t>
            </a:r>
            <a:br>
              <a:rPr lang="ru-RU" dirty="0">
                <a:solidFill>
                  <a:srgbClr val="00B050"/>
                </a:solidFill>
              </a:rPr>
            </a:br>
            <a:r>
              <a:rPr lang="ru-RU" dirty="0">
                <a:solidFill>
                  <a:srgbClr val="00B050"/>
                </a:solidFill>
              </a:rPr>
              <a:t>самым главным?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71763" y="2106613"/>
            <a:ext cx="3805237" cy="2952750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  6,1+0,12     Е</a:t>
            </a:r>
            <a:br>
              <a:rPr lang="ru-RU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5,1:3           Е</a:t>
            </a:r>
            <a:br>
              <a:rPr lang="ru-RU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6,87:10       Е</a:t>
            </a:r>
            <a:br>
              <a:rPr lang="ru-RU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7,12*2        И</a:t>
            </a:r>
            <a:br>
              <a:rPr lang="ru-RU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3,4*0,1       Н</a:t>
            </a:r>
            <a:br>
              <a:rPr lang="ru-RU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43,12*10    Д</a:t>
            </a:r>
            <a:br>
              <a:rPr lang="ru-RU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7:5             Л</a:t>
            </a:r>
          </a:p>
        </p:txBody>
      </p:sp>
      <p:graphicFrame>
        <p:nvGraphicFramePr>
          <p:cNvPr id="6" name="Group 110"/>
          <p:cNvGraphicFramePr>
            <a:graphicFrameLocks noGrp="1"/>
          </p:cNvGraphicFramePr>
          <p:nvPr>
            <p:ph sz="half" idx="2"/>
          </p:nvPr>
        </p:nvGraphicFramePr>
        <p:xfrm>
          <a:off x="428596" y="5143512"/>
          <a:ext cx="8104187" cy="1110933"/>
        </p:xfrm>
        <a:graphic>
          <a:graphicData uri="http://schemas.openxmlformats.org/drawingml/2006/table">
            <a:tbl>
              <a:tblPr/>
              <a:tblGrid>
                <a:gridCol w="1157287"/>
                <a:gridCol w="1157288"/>
                <a:gridCol w="1157287"/>
                <a:gridCol w="1158875"/>
                <a:gridCol w="1157288"/>
                <a:gridCol w="1157287"/>
                <a:gridCol w="1158875"/>
              </a:tblGrid>
              <a:tr h="4714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431,2</a:t>
                      </a:r>
                      <a:endParaRPr kumimoji="0" lang="ru-RU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0,687</a:t>
                      </a:r>
                      <a:endParaRPr kumimoji="0" lang="ru-RU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6,22</a:t>
                      </a:r>
                      <a:endParaRPr kumimoji="0" lang="ru-RU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  <a:endParaRPr kumimoji="0" lang="ru-RU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14,24</a:t>
                      </a:r>
                      <a:endParaRPr kumimoji="0" lang="ru-RU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kumimoji="0" lang="ru-RU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pic>
        <p:nvPicPr>
          <p:cNvPr id="7202" name="Picture 34" descr="multfilm3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2387600" cy="1143000"/>
          </a:xfrm>
          <a:prstGeom prst="rect">
            <a:avLst/>
          </a:prstGeom>
          <a:noFill/>
        </p:spPr>
      </p:pic>
      <p:pic>
        <p:nvPicPr>
          <p:cNvPr id="7203" name="Picture 35" descr="slovar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857364"/>
            <a:ext cx="1943100" cy="151606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8" name="Rectangle 10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ctr"/>
            <a:r>
              <a:rPr lang="ru-RU" dirty="0">
                <a:solidFill>
                  <a:srgbClr val="00B050"/>
                </a:solidFill>
              </a:rPr>
              <a:t>Что же на уроке будет</a:t>
            </a:r>
            <a:br>
              <a:rPr lang="ru-RU" dirty="0">
                <a:solidFill>
                  <a:srgbClr val="00B050"/>
                </a:solidFill>
              </a:rPr>
            </a:br>
            <a:r>
              <a:rPr lang="ru-RU" dirty="0">
                <a:solidFill>
                  <a:srgbClr val="00B050"/>
                </a:solidFill>
              </a:rPr>
              <a:t>самым главным?</a:t>
            </a:r>
          </a:p>
        </p:txBody>
      </p:sp>
      <p:graphicFrame>
        <p:nvGraphicFramePr>
          <p:cNvPr id="8302" name="Group 110"/>
          <p:cNvGraphicFramePr>
            <a:graphicFrameLocks noGrp="1"/>
          </p:cNvGraphicFramePr>
          <p:nvPr>
            <p:ph type="tbl" idx="1"/>
          </p:nvPr>
        </p:nvGraphicFramePr>
        <p:xfrm>
          <a:off x="684213" y="3068638"/>
          <a:ext cx="8104187" cy="1110933"/>
        </p:xfrm>
        <a:graphic>
          <a:graphicData uri="http://schemas.openxmlformats.org/drawingml/2006/table">
            <a:tbl>
              <a:tblPr/>
              <a:tblGrid>
                <a:gridCol w="1157287"/>
                <a:gridCol w="1157288"/>
                <a:gridCol w="1157287"/>
                <a:gridCol w="1158875"/>
                <a:gridCol w="1157288"/>
                <a:gridCol w="1157287"/>
                <a:gridCol w="1158875"/>
              </a:tblGrid>
              <a:tr h="4714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431,2</a:t>
                      </a:r>
                      <a:endParaRPr kumimoji="0" lang="ru-RU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0,687</a:t>
                      </a:r>
                      <a:endParaRPr kumimoji="0" lang="ru-RU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6,22</a:t>
                      </a:r>
                      <a:endParaRPr kumimoji="0" lang="ru-RU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  <a:endParaRPr kumimoji="0" lang="ru-RU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14,24</a:t>
                      </a:r>
                      <a:endParaRPr kumimoji="0" lang="ru-RU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kumimoji="0" lang="ru-RU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8290" name="Rectangle 98"/>
          <p:cNvSpPr>
            <a:spLocks noChangeArrowheads="1"/>
          </p:cNvSpPr>
          <p:nvPr/>
        </p:nvSpPr>
        <p:spPr bwMode="auto">
          <a:xfrm>
            <a:off x="1042988" y="3643313"/>
            <a:ext cx="376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Verdana" pitchFamily="34" charset="0"/>
              </a:rPr>
              <a:t>Д</a:t>
            </a:r>
          </a:p>
        </p:txBody>
      </p:sp>
      <p:sp>
        <p:nvSpPr>
          <p:cNvPr id="8291" name="Rectangle 99"/>
          <p:cNvSpPr>
            <a:spLocks noChangeArrowheads="1"/>
          </p:cNvSpPr>
          <p:nvPr/>
        </p:nvSpPr>
        <p:spPr bwMode="auto">
          <a:xfrm>
            <a:off x="2268538" y="3643313"/>
            <a:ext cx="339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Verdana" pitchFamily="34" charset="0"/>
              </a:rPr>
              <a:t>Е</a:t>
            </a:r>
          </a:p>
        </p:txBody>
      </p:sp>
      <p:sp>
        <p:nvSpPr>
          <p:cNvPr id="8292" name="Rectangle 100"/>
          <p:cNvSpPr>
            <a:spLocks noChangeArrowheads="1"/>
          </p:cNvSpPr>
          <p:nvPr/>
        </p:nvSpPr>
        <p:spPr bwMode="auto">
          <a:xfrm>
            <a:off x="3419475" y="3643313"/>
            <a:ext cx="377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Verdana" pitchFamily="34" charset="0"/>
              </a:rPr>
              <a:t>Л</a:t>
            </a:r>
          </a:p>
        </p:txBody>
      </p:sp>
      <p:sp>
        <p:nvSpPr>
          <p:cNvPr id="8293" name="Rectangle 101"/>
          <p:cNvSpPr>
            <a:spLocks noChangeArrowheads="1"/>
          </p:cNvSpPr>
          <p:nvPr/>
        </p:nvSpPr>
        <p:spPr bwMode="auto">
          <a:xfrm>
            <a:off x="4572000" y="3643313"/>
            <a:ext cx="339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Verdana" pitchFamily="34" charset="0"/>
              </a:rPr>
              <a:t>Е</a:t>
            </a:r>
          </a:p>
        </p:txBody>
      </p:sp>
      <p:sp>
        <p:nvSpPr>
          <p:cNvPr id="8294" name="Rectangle 102"/>
          <p:cNvSpPr>
            <a:spLocks noChangeArrowheads="1"/>
          </p:cNvSpPr>
          <p:nvPr/>
        </p:nvSpPr>
        <p:spPr bwMode="auto">
          <a:xfrm>
            <a:off x="5724525" y="3643313"/>
            <a:ext cx="376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Verdana" pitchFamily="34" charset="0"/>
              </a:rPr>
              <a:t>Н</a:t>
            </a:r>
          </a:p>
        </p:txBody>
      </p:sp>
      <p:sp>
        <p:nvSpPr>
          <p:cNvPr id="8295" name="Rectangle 103"/>
          <p:cNvSpPr>
            <a:spLocks noChangeArrowheads="1"/>
          </p:cNvSpPr>
          <p:nvPr/>
        </p:nvSpPr>
        <p:spPr bwMode="auto">
          <a:xfrm>
            <a:off x="6877050" y="3643313"/>
            <a:ext cx="377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Verdana" pitchFamily="34" charset="0"/>
              </a:rPr>
              <a:t>И</a:t>
            </a:r>
          </a:p>
        </p:txBody>
      </p:sp>
      <p:sp>
        <p:nvSpPr>
          <p:cNvPr id="8296" name="Rectangle 104"/>
          <p:cNvSpPr>
            <a:spLocks noChangeArrowheads="1"/>
          </p:cNvSpPr>
          <p:nvPr/>
        </p:nvSpPr>
        <p:spPr bwMode="auto">
          <a:xfrm>
            <a:off x="8101013" y="3643313"/>
            <a:ext cx="339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Verdana" pitchFamily="34" charset="0"/>
              </a:rPr>
              <a:t>Е</a:t>
            </a:r>
          </a:p>
        </p:txBody>
      </p:sp>
      <p:pic>
        <p:nvPicPr>
          <p:cNvPr id="8304" name="Picture 112" descr="smail2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5222875"/>
            <a:ext cx="1635125" cy="16351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0" grpId="0"/>
      <p:bldP spid="8291" grpId="0"/>
      <p:bldP spid="8292" grpId="0"/>
      <p:bldP spid="8293" grpId="0"/>
      <p:bldP spid="8294" grpId="0"/>
      <p:bldP spid="8295" grpId="0"/>
      <p:bldP spid="82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1827213"/>
            <a:ext cx="7856537" cy="41148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Площадь прямоугольника 16,32 дм2, а его ширина равна 4,8 дм. Чему равна длина прямоугольника? </a:t>
            </a:r>
          </a:p>
          <a:p>
            <a:pPr algn="ctr">
              <a:buFont typeface="Wingdings" pitchFamily="2" charset="2"/>
              <a:buNone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403350" y="692150"/>
            <a:ext cx="731361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/>
            <a:r>
              <a:rPr lang="ru-RU" sz="4400" dirty="0">
                <a:solidFill>
                  <a:srgbClr val="00B050"/>
                </a:solidFill>
              </a:rPr>
              <a:t>Задача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132138" y="3933825"/>
            <a:ext cx="195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16,32:4,8=</a:t>
            </a: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187450" y="3933825"/>
            <a:ext cx="170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Решение:</a:t>
            </a:r>
          </a:p>
        </p:txBody>
      </p:sp>
      <p:pic>
        <p:nvPicPr>
          <p:cNvPr id="9224" name="Picture 8" descr="an13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5600" y="5229225"/>
            <a:ext cx="2970213" cy="10096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1511288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</a:rPr>
              <a:t>16,32:4,8=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042988" y="2133600"/>
            <a:ext cx="76327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Какие изменения надо выполнить, чтобы делить пришлось на натуральное число и частное при этом не изменилось?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2411413" y="4292600"/>
            <a:ext cx="5008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16,32:4,8=163,2:48=3,4 (дм) </a:t>
            </a:r>
          </a:p>
        </p:txBody>
      </p:sp>
      <p:pic>
        <p:nvPicPr>
          <p:cNvPr id="10248" name="Picture 8" descr="an13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5516563"/>
            <a:ext cx="1462087" cy="5921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ПРАВИЛО</a:t>
            </a:r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: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1042988" y="1773238"/>
            <a:ext cx="7705725" cy="4114800"/>
          </a:xfrm>
        </p:spPr>
        <p:txBody>
          <a:bodyPr/>
          <a:lstStyle/>
          <a:p>
            <a:pPr marL="552450" indent="-552450">
              <a:buFont typeface="Wingdings" pitchFamily="2" charset="2"/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Чтобы разделить число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 десятичную дробь, надо:</a:t>
            </a:r>
          </a:p>
          <a:p>
            <a:pPr marL="1333500" lvl="2" indent="-419100">
              <a:buFont typeface="Wingdings" pitchFamily="2" charset="2"/>
              <a:buAutoNum type="arabicPeriod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в делимом и в делителе перенести запятую вправо на столько цифр, сколько их после запятой в делителе;</a:t>
            </a:r>
          </a:p>
          <a:p>
            <a:pPr marL="1333500" lvl="2" indent="-419100">
              <a:buFont typeface="Wingdings" pitchFamily="2" charset="2"/>
              <a:buAutoNum type="arabicPeriod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после этого выполнить деление на натуральное число.</a:t>
            </a:r>
          </a:p>
        </p:txBody>
      </p:sp>
      <p:pic>
        <p:nvPicPr>
          <p:cNvPr id="11268" name="Picture 4" descr="slovar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3644900"/>
            <a:ext cx="1163637" cy="2520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srgbClr val="00B050"/>
                </a:solidFill>
              </a:rPr>
              <a:t>Решить </a:t>
            </a:r>
            <a:r>
              <a:rPr lang="ru-RU" sz="4000" dirty="0" smtClean="0">
                <a:solidFill>
                  <a:srgbClr val="00B050"/>
                </a:solidFill>
              </a:rPr>
              <a:t>примеры</a:t>
            </a:r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827213"/>
            <a:ext cx="8072437" cy="46259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0,096:0,12 = </a:t>
            </a:r>
          </a:p>
          <a:p>
            <a:pPr>
              <a:lnSpc>
                <a:spcPct val="90000"/>
              </a:lnSpc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0,126:0,9=                 </a:t>
            </a:r>
          </a:p>
          <a:p>
            <a:pPr>
              <a:lnSpc>
                <a:spcPct val="90000"/>
              </a:lnSpc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42,105:3,5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=       </a:t>
            </a:r>
          </a:p>
          <a:p>
            <a:pPr>
              <a:lnSpc>
                <a:spcPct val="90000"/>
              </a:lnSpc>
              <a:buNone/>
            </a:pPr>
            <a:endParaRPr lang="ru-RU" dirty="0"/>
          </a:p>
          <a:p>
            <a:pPr>
              <a:lnSpc>
                <a:spcPct val="90000"/>
              </a:lnSpc>
            </a:pPr>
            <a:endParaRPr lang="ru-RU" dirty="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3286116" y="1857364"/>
            <a:ext cx="1663700" cy="396875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100000">
                <a:srgbClr val="FF33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Verdana" pitchFamily="34" charset="0"/>
              </a:rPr>
              <a:t>9,6:12=0,8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714612" y="3071810"/>
            <a:ext cx="1825625" cy="396875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100000">
                <a:srgbClr val="FF33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Verdana" pitchFamily="34" charset="0"/>
              </a:rPr>
              <a:t>1,26:9=0,14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2786050" y="4214818"/>
            <a:ext cx="2473325" cy="396875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100000">
                <a:srgbClr val="FF33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Verdana" pitchFamily="34" charset="0"/>
              </a:rPr>
              <a:t>421,05:35=12,03</a:t>
            </a:r>
          </a:p>
        </p:txBody>
      </p:sp>
      <p:pic>
        <p:nvPicPr>
          <p:cNvPr id="15370" name="Picture 10" descr="an1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7032" y="4643446"/>
            <a:ext cx="2303615" cy="135732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6" grpId="0" animBg="1"/>
      <p:bldP spid="1536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</TotalTime>
  <Words>365</Words>
  <Application>Microsoft Office PowerPoint</Application>
  <PresentationFormat>Экран (4:3)</PresentationFormat>
  <Paragraphs>176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Урок изучения нового материала по математике</vt:lpstr>
      <vt:lpstr> </vt:lpstr>
      <vt:lpstr>Сколько треугольников на рисунке?</vt:lpstr>
      <vt:lpstr>Что же на уроке будет самым главным?</vt:lpstr>
      <vt:lpstr>Что же на уроке будет самым главным?</vt:lpstr>
      <vt:lpstr> </vt:lpstr>
      <vt:lpstr>16,32:4,8=</vt:lpstr>
      <vt:lpstr>ПРАВИЛО: </vt:lpstr>
      <vt:lpstr>Решить примеры</vt:lpstr>
      <vt:lpstr>Физминутка </vt:lpstr>
      <vt:lpstr>Задача №1448 </vt:lpstr>
      <vt:lpstr>Решить уравнение</vt:lpstr>
      <vt:lpstr>Математическое лото </vt:lpstr>
      <vt:lpstr> </vt:lpstr>
      <vt:lpstr>Самостоятельная работа </vt:lpstr>
      <vt:lpstr>Подведение итогов 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Деление десятичных дробей</dc:title>
  <dc:subject>презентация</dc:subject>
  <dc:creator>Третьякова А.В.</dc:creator>
  <cp:lastModifiedBy>COMP</cp:lastModifiedBy>
  <cp:revision>21</cp:revision>
  <dcterms:modified xsi:type="dcterms:W3CDTF">2011-12-20T17:34:35Z</dcterms:modified>
</cp:coreProperties>
</file>