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26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26E16-BA13-4D51-A344-69C509F3AC6D}" type="datetimeFigureOut">
              <a:rPr lang="ru-RU" smtClean="0"/>
              <a:pPr/>
              <a:t>05.11.2008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344A7-E27A-4147-99EF-C3C4801DB35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344A7-E27A-4147-99EF-C3C4801DB35F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2317EE-0441-4CA6-97D7-C39501800C3B}" type="datetimeFigureOut">
              <a:rPr lang="ru-RU" smtClean="0"/>
              <a:pPr/>
              <a:t>05.11.2008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EB96-85DE-4C46-8BCA-9157CA2376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2317EE-0441-4CA6-97D7-C39501800C3B}" type="datetimeFigureOut">
              <a:rPr lang="ru-RU" smtClean="0"/>
              <a:pPr/>
              <a:t>05.11.2008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EB96-85DE-4C46-8BCA-9157CA237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2317EE-0441-4CA6-97D7-C39501800C3B}" type="datetimeFigureOut">
              <a:rPr lang="ru-RU" smtClean="0"/>
              <a:pPr/>
              <a:t>05.11.2008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EB96-85DE-4C46-8BCA-9157CA237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2317EE-0441-4CA6-97D7-C39501800C3B}" type="datetimeFigureOut">
              <a:rPr lang="ru-RU" smtClean="0"/>
              <a:pPr/>
              <a:t>05.11.2008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EB96-85DE-4C46-8BCA-9157CA237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2317EE-0441-4CA6-97D7-C39501800C3B}" type="datetimeFigureOut">
              <a:rPr lang="ru-RU" smtClean="0"/>
              <a:pPr/>
              <a:t>05.11.2008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EB96-85DE-4C46-8BCA-9157CA2376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2317EE-0441-4CA6-97D7-C39501800C3B}" type="datetimeFigureOut">
              <a:rPr lang="ru-RU" smtClean="0"/>
              <a:pPr/>
              <a:t>05.11.2008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EB96-85DE-4C46-8BCA-9157CA237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2317EE-0441-4CA6-97D7-C39501800C3B}" type="datetimeFigureOut">
              <a:rPr lang="ru-RU" smtClean="0"/>
              <a:pPr/>
              <a:t>05.11.2008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EB96-85DE-4C46-8BCA-9157CA237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2317EE-0441-4CA6-97D7-C39501800C3B}" type="datetimeFigureOut">
              <a:rPr lang="ru-RU" smtClean="0"/>
              <a:pPr/>
              <a:t>05.11.2008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EB96-85DE-4C46-8BCA-9157CA237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2317EE-0441-4CA6-97D7-C39501800C3B}" type="datetimeFigureOut">
              <a:rPr lang="ru-RU" smtClean="0"/>
              <a:pPr/>
              <a:t>05.11.2008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EB96-85DE-4C46-8BCA-9157CA2376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2317EE-0441-4CA6-97D7-C39501800C3B}" type="datetimeFigureOut">
              <a:rPr lang="ru-RU" smtClean="0"/>
              <a:pPr/>
              <a:t>05.11.2008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EB96-85DE-4C46-8BCA-9157CA237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2317EE-0441-4CA6-97D7-C39501800C3B}" type="datetimeFigureOut">
              <a:rPr lang="ru-RU" smtClean="0"/>
              <a:pPr/>
              <a:t>05.11.2008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EB96-85DE-4C46-8BCA-9157CA2376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C2317EE-0441-4CA6-97D7-C39501800C3B}" type="datetimeFigureOut">
              <a:rPr lang="ru-RU" smtClean="0"/>
              <a:pPr/>
              <a:t>05.11.2008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A24EB96-85DE-4C46-8BCA-9157CA2376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97466"/>
          </a:xfrm>
        </p:spPr>
        <p:txBody>
          <a:bodyPr>
            <a:normAutofit/>
          </a:bodyPr>
          <a:lstStyle/>
          <a:p>
            <a:r>
              <a:rPr lang="uk-UA" dirty="0" smtClean="0"/>
              <a:t>Тема уроку:</a:t>
            </a:r>
            <a:br>
              <a:rPr lang="uk-UA" dirty="0" smtClean="0"/>
            </a:br>
            <a:r>
              <a:rPr lang="uk-UA" dirty="0" smtClean="0"/>
              <a:t>Формули зведення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500166" y="2357430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 (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= sin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±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sin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β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500166" y="2714620"/>
            <a:ext cx="3500462" cy="369332"/>
            <a:chOff x="1500166" y="1785926"/>
            <a:chExt cx="3500462" cy="369332"/>
          </a:xfrm>
        </p:grpSpPr>
        <p:sp>
          <p:nvSpPr>
            <p:cNvPr id="5" name="TextBox 4"/>
            <p:cNvSpPr txBox="1"/>
            <p:nvPr/>
          </p:nvSpPr>
          <p:spPr>
            <a:xfrm>
              <a:off x="1500166" y="1785926"/>
              <a:ext cx="35004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cos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α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±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β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) = sin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α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cos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β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   </a:t>
              </a: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cos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α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sin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β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6" name="Группа 9"/>
            <p:cNvGrpSpPr/>
            <p:nvPr/>
          </p:nvGrpSpPr>
          <p:grpSpPr>
            <a:xfrm>
              <a:off x="3605206" y="1943875"/>
              <a:ext cx="142876" cy="142835"/>
              <a:chOff x="4143372" y="714356"/>
              <a:chExt cx="214314" cy="175423"/>
            </a:xfrm>
          </p:grpSpPr>
          <p:cxnSp>
            <p:nvCxnSpPr>
              <p:cNvPr id="7" name="Прямая соединительная линия 4"/>
              <p:cNvCxnSpPr/>
              <p:nvPr/>
            </p:nvCxnSpPr>
            <p:spPr>
              <a:xfrm>
                <a:off x="4143372" y="714356"/>
                <a:ext cx="214314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Прямая соединительная линия 7"/>
              <p:cNvCxnSpPr/>
              <p:nvPr/>
            </p:nvCxnSpPr>
            <p:spPr>
              <a:xfrm>
                <a:off x="4143372" y="811638"/>
                <a:ext cx="214314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единительная линия 8"/>
              <p:cNvCxnSpPr/>
              <p:nvPr/>
            </p:nvCxnSpPr>
            <p:spPr>
              <a:xfrm rot="5400000">
                <a:off x="4177507" y="818341"/>
                <a:ext cx="142082" cy="7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" name="TextBox 9"/>
          <p:cNvSpPr txBox="1"/>
          <p:nvPr/>
        </p:nvSpPr>
        <p:spPr>
          <a:xfrm>
            <a:off x="1454446" y="4038905"/>
            <a:ext cx="4689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Перевірка домашнього завдання</a:t>
            </a:r>
            <a:endParaRPr lang="ru-RU" sz="2400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1500166" y="3000372"/>
            <a:ext cx="2178002" cy="686948"/>
            <a:chOff x="1500166" y="2187122"/>
            <a:chExt cx="2178002" cy="686948"/>
          </a:xfrm>
        </p:grpSpPr>
        <p:sp>
          <p:nvSpPr>
            <p:cNvPr id="12" name="TextBox 11"/>
            <p:cNvSpPr txBox="1"/>
            <p:nvPr/>
          </p:nvSpPr>
          <p:spPr>
            <a:xfrm>
              <a:off x="1500166" y="2345288"/>
              <a:ext cx="11430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tg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α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+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β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) =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571736" y="2187122"/>
              <a:ext cx="10715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tg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α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tg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β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00298" y="2504738"/>
              <a:ext cx="11778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1 – </a:t>
              </a: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tg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α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tg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β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>
              <a:off x="2606598" y="2535168"/>
              <a:ext cx="92869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Группа 15"/>
          <p:cNvGrpSpPr/>
          <p:nvPr/>
        </p:nvGrpSpPr>
        <p:grpSpPr>
          <a:xfrm>
            <a:off x="1500166" y="4429132"/>
            <a:ext cx="2928958" cy="714380"/>
            <a:chOff x="1571604" y="3643314"/>
            <a:chExt cx="2928958" cy="714380"/>
          </a:xfrm>
        </p:grpSpPr>
        <p:sp>
          <p:nvSpPr>
            <p:cNvPr id="17" name="TextBox 16"/>
            <p:cNvSpPr txBox="1"/>
            <p:nvPr/>
          </p:nvSpPr>
          <p:spPr>
            <a:xfrm>
              <a:off x="1571604" y="3643314"/>
              <a:ext cx="29289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sin11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cos15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+ cos11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sin15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>
              <a:off x="1643042" y="4000504"/>
              <a:ext cx="271464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1571604" y="3988362"/>
              <a:ext cx="29289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sin18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cos12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+ cos18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sin12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4271388" y="460387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4500562" y="4429132"/>
            <a:ext cx="1428760" cy="714380"/>
            <a:chOff x="1571604" y="3643314"/>
            <a:chExt cx="2928958" cy="714380"/>
          </a:xfrm>
        </p:grpSpPr>
        <p:sp>
          <p:nvSpPr>
            <p:cNvPr id="22" name="TextBox 21"/>
            <p:cNvSpPr txBox="1"/>
            <p:nvPr/>
          </p:nvSpPr>
          <p:spPr>
            <a:xfrm>
              <a:off x="1571604" y="3643314"/>
              <a:ext cx="29289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sin (11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+15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  <p:cxnSp>
          <p:nvCxnSpPr>
            <p:cNvPr id="23" name="Прямая соединительная линия 22"/>
            <p:cNvCxnSpPr/>
            <p:nvPr/>
          </p:nvCxnSpPr>
          <p:spPr>
            <a:xfrm>
              <a:off x="1643042" y="4000504"/>
              <a:ext cx="271464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571604" y="3988362"/>
              <a:ext cx="29289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sin (18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+12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5812164" y="459944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6072198" y="4429132"/>
            <a:ext cx="928694" cy="714380"/>
            <a:chOff x="1571604" y="3643314"/>
            <a:chExt cx="2928958" cy="714380"/>
          </a:xfrm>
        </p:grpSpPr>
        <p:sp>
          <p:nvSpPr>
            <p:cNvPr id="27" name="TextBox 26"/>
            <p:cNvSpPr txBox="1"/>
            <p:nvPr/>
          </p:nvSpPr>
          <p:spPr>
            <a:xfrm>
              <a:off x="1571604" y="3643314"/>
              <a:ext cx="29289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sin 26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8" name="Прямая соединительная линия 27"/>
            <p:cNvCxnSpPr/>
            <p:nvPr/>
          </p:nvCxnSpPr>
          <p:spPr>
            <a:xfrm>
              <a:off x="1643042" y="4000504"/>
              <a:ext cx="271464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1571604" y="3988362"/>
              <a:ext cx="29289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sin 30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6911166" y="4603872"/>
            <a:ext cx="1089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2sin26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454446" y="5324789"/>
            <a:ext cx="2474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Спростіть вираз:</a:t>
            </a:r>
            <a:endParaRPr lang="ru-RU" sz="2400" dirty="0"/>
          </a:p>
        </p:txBody>
      </p:sp>
      <p:grpSp>
        <p:nvGrpSpPr>
          <p:cNvPr id="32" name="Группа 31"/>
          <p:cNvGrpSpPr/>
          <p:nvPr/>
        </p:nvGrpSpPr>
        <p:grpSpPr>
          <a:xfrm>
            <a:off x="1500166" y="5643578"/>
            <a:ext cx="1714512" cy="714380"/>
            <a:chOff x="1571604" y="3643314"/>
            <a:chExt cx="2928958" cy="714380"/>
          </a:xfrm>
        </p:grpSpPr>
        <p:sp>
          <p:nvSpPr>
            <p:cNvPr id="33" name="TextBox 32"/>
            <p:cNvSpPr txBox="1"/>
            <p:nvPr/>
          </p:nvSpPr>
          <p:spPr>
            <a:xfrm>
              <a:off x="1571604" y="3643314"/>
              <a:ext cx="29289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tg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7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α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tg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3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α</a:t>
              </a:r>
              <a:endParaRPr lang="en-US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4" name="Прямая соединительная линия 33"/>
            <p:cNvCxnSpPr/>
            <p:nvPr/>
          </p:nvCxnSpPr>
          <p:spPr>
            <a:xfrm>
              <a:off x="1643042" y="4000504"/>
              <a:ext cx="271464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1571604" y="3988362"/>
              <a:ext cx="29289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tg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7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α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tg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3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α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+ 1</a:t>
              </a: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1500166" y="1857364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Пригадаємо: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20" grpId="0"/>
      <p:bldP spid="25" grpId="0"/>
      <p:bldP spid="30" grpId="0"/>
      <p:bldP spid="31" grpId="0"/>
      <p:bldP spid="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Группа 68"/>
          <p:cNvGrpSpPr/>
          <p:nvPr/>
        </p:nvGrpSpPr>
        <p:grpSpPr>
          <a:xfrm>
            <a:off x="1071538" y="1357298"/>
            <a:ext cx="4214842" cy="2857520"/>
            <a:chOff x="1071538" y="1357298"/>
            <a:chExt cx="4214842" cy="2857520"/>
          </a:xfrm>
        </p:grpSpPr>
        <p:sp>
          <p:nvSpPr>
            <p:cNvPr id="53" name="Скругленный прямоугольник 52"/>
            <p:cNvSpPr/>
            <p:nvPr/>
          </p:nvSpPr>
          <p:spPr>
            <a:xfrm>
              <a:off x="1071538" y="1357298"/>
              <a:ext cx="4214842" cy="2857520"/>
            </a:xfrm>
            <a:prstGeom prst="roundRect">
              <a:avLst>
                <a:gd name="adj" fmla="val 4507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1142976" y="1428736"/>
              <a:ext cx="500066" cy="5000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50990" y="1509318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b="1" dirty="0" smtClean="0">
                  <a:latin typeface="Courier New" pitchFamily="49" charset="0"/>
                  <a:cs typeface="Courier New" pitchFamily="49" charset="0"/>
                </a:rPr>
                <a:t>1</a:t>
              </a:r>
              <a:endParaRPr lang="ru-RU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Формули зведення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643042" y="1357298"/>
            <a:ext cx="342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Горизонтальний та вертикальний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діаметри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8" name="Группа 67"/>
          <p:cNvGrpSpPr/>
          <p:nvPr/>
        </p:nvGrpSpPr>
        <p:grpSpPr>
          <a:xfrm>
            <a:off x="1142976" y="2000240"/>
            <a:ext cx="1785950" cy="2133614"/>
            <a:chOff x="1142976" y="2000240"/>
            <a:chExt cx="1785950" cy="2133614"/>
          </a:xfrm>
        </p:grpSpPr>
        <p:grpSp>
          <p:nvGrpSpPr>
            <p:cNvPr id="15" name="Группа 14"/>
            <p:cNvGrpSpPr/>
            <p:nvPr/>
          </p:nvGrpSpPr>
          <p:grpSpPr>
            <a:xfrm>
              <a:off x="1142976" y="2285992"/>
              <a:ext cx="1785950" cy="1643074"/>
              <a:chOff x="2643174" y="1928802"/>
              <a:chExt cx="1785950" cy="1643074"/>
            </a:xfrm>
          </p:grpSpPr>
          <p:cxnSp>
            <p:nvCxnSpPr>
              <p:cNvPr id="8" name="Прямая со стрелкой 7"/>
              <p:cNvCxnSpPr/>
              <p:nvPr/>
            </p:nvCxnSpPr>
            <p:spPr>
              <a:xfrm rot="5400000" flipH="1" flipV="1">
                <a:off x="2678893" y="2749545"/>
                <a:ext cx="1643074" cy="1588"/>
              </a:xfrm>
              <a:prstGeom prst="straightConnector1">
                <a:avLst/>
              </a:prstGeom>
              <a:ln w="63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 стрелкой 10"/>
              <p:cNvCxnSpPr/>
              <p:nvPr/>
            </p:nvCxnSpPr>
            <p:spPr>
              <a:xfrm>
                <a:off x="2643174" y="2712238"/>
                <a:ext cx="1785950" cy="1588"/>
              </a:xfrm>
              <a:prstGeom prst="straightConnector1">
                <a:avLst/>
              </a:prstGeom>
              <a:ln w="63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Овал 11"/>
              <p:cNvSpPr/>
              <p:nvPr/>
            </p:nvSpPr>
            <p:spPr>
              <a:xfrm>
                <a:off x="3000364" y="2213760"/>
                <a:ext cx="1000132" cy="1000132"/>
              </a:xfrm>
              <a:prstGeom prst="ellipse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929058" y="2428868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2758618" y="2416726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π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28" name="Группа 27"/>
            <p:cNvGrpSpPr/>
            <p:nvPr/>
          </p:nvGrpSpPr>
          <p:grpSpPr>
            <a:xfrm>
              <a:off x="2071670" y="2000240"/>
              <a:ext cx="219077" cy="633416"/>
              <a:chOff x="4929190" y="1928802"/>
              <a:chExt cx="290515" cy="633416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4929190" y="1928802"/>
                <a:ext cx="28575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π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933953" y="2192886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6" name="Прямая соединительная линия 25"/>
              <p:cNvCxnSpPr/>
              <p:nvPr/>
            </p:nvCxnSpPr>
            <p:spPr>
              <a:xfrm>
                <a:off x="4933953" y="2243125"/>
                <a:ext cx="285752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Группа 28"/>
            <p:cNvGrpSpPr/>
            <p:nvPr/>
          </p:nvGrpSpPr>
          <p:grpSpPr>
            <a:xfrm>
              <a:off x="2071670" y="3500438"/>
              <a:ext cx="357190" cy="633416"/>
              <a:chOff x="4929190" y="1928802"/>
              <a:chExt cx="290515" cy="633416"/>
            </a:xfrm>
          </p:grpSpPr>
          <p:sp>
            <p:nvSpPr>
              <p:cNvPr id="30" name="TextBox 29"/>
              <p:cNvSpPr txBox="1"/>
              <p:nvPr/>
            </p:nvSpPr>
            <p:spPr>
              <a:xfrm>
                <a:off x="4929190" y="1928802"/>
                <a:ext cx="285752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3π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4933953" y="2192886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4933953" y="2243125"/>
                <a:ext cx="285752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Прямая соединительная линия 35"/>
            <p:cNvCxnSpPr/>
            <p:nvPr/>
          </p:nvCxnSpPr>
          <p:spPr>
            <a:xfrm>
              <a:off x="2000232" y="3071810"/>
              <a:ext cx="500066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1500166" y="3070222"/>
              <a:ext cx="500066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rot="5400000" flipH="1" flipV="1">
              <a:off x="1749802" y="2821380"/>
              <a:ext cx="500860" cy="1588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5400000" flipH="1" flipV="1">
              <a:off x="1750596" y="3320652"/>
              <a:ext cx="500860" cy="1588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2786050" y="2214554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0,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горизонтальний діаметр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0" name="Группа 69"/>
          <p:cNvGrpSpPr/>
          <p:nvPr/>
        </p:nvGrpSpPr>
        <p:grpSpPr>
          <a:xfrm>
            <a:off x="2857488" y="3214686"/>
            <a:ext cx="2428892" cy="758386"/>
            <a:chOff x="2857488" y="3214686"/>
            <a:chExt cx="2428892" cy="758386"/>
          </a:xfrm>
        </p:grpSpPr>
        <p:grpSp>
          <p:nvGrpSpPr>
            <p:cNvPr id="43" name="Группа 42"/>
            <p:cNvGrpSpPr/>
            <p:nvPr/>
          </p:nvGrpSpPr>
          <p:grpSpPr>
            <a:xfrm>
              <a:off x="2857488" y="3214686"/>
              <a:ext cx="219077" cy="633416"/>
              <a:chOff x="4929190" y="1928802"/>
              <a:chExt cx="290515" cy="633416"/>
            </a:xfrm>
          </p:grpSpPr>
          <p:sp>
            <p:nvSpPr>
              <p:cNvPr id="44" name="TextBox 43"/>
              <p:cNvSpPr txBox="1"/>
              <p:nvPr/>
            </p:nvSpPr>
            <p:spPr>
              <a:xfrm>
                <a:off x="4929190" y="1928802"/>
                <a:ext cx="28575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π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4933953" y="2192886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46" name="Прямая соединительная линия 45"/>
              <p:cNvCxnSpPr/>
              <p:nvPr/>
            </p:nvCxnSpPr>
            <p:spPr>
              <a:xfrm>
                <a:off x="4933953" y="2243125"/>
                <a:ext cx="285752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Группа 46"/>
            <p:cNvGrpSpPr/>
            <p:nvPr/>
          </p:nvGrpSpPr>
          <p:grpSpPr>
            <a:xfrm>
              <a:off x="3214678" y="3214686"/>
              <a:ext cx="357190" cy="633416"/>
              <a:chOff x="4929190" y="1928802"/>
              <a:chExt cx="290515" cy="633416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4929190" y="1928802"/>
                <a:ext cx="285752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3π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4933953" y="2192886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uk-UA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50" name="Прямая соединительная линия 49"/>
              <p:cNvCxnSpPr/>
              <p:nvPr/>
            </p:nvCxnSpPr>
            <p:spPr>
              <a:xfrm>
                <a:off x="4933953" y="2243125"/>
                <a:ext cx="285752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" name="TextBox 50"/>
            <p:cNvSpPr txBox="1"/>
            <p:nvPr/>
          </p:nvSpPr>
          <p:spPr>
            <a:xfrm>
              <a:off x="3571868" y="3326741"/>
              <a:ext cx="17145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>
                  <a:latin typeface="Times New Roman" pitchFamily="18" charset="0"/>
                  <a:cs typeface="Times New Roman" pitchFamily="18" charset="0"/>
                </a:rPr>
                <a:t>– вертикальний діаметр</a:t>
              </a:r>
              <a:endParaRPr lang="ru-RU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018652" y="3313556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>
                  <a:latin typeface="Times New Roman" pitchFamily="18" charset="0"/>
                  <a:cs typeface="Times New Roman" pitchFamily="18" charset="0"/>
                </a:rPr>
                <a:t>,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1" name="Группа 70"/>
          <p:cNvGrpSpPr/>
          <p:nvPr/>
        </p:nvGrpSpPr>
        <p:grpSpPr>
          <a:xfrm>
            <a:off x="5447544" y="1357298"/>
            <a:ext cx="3500430" cy="2857520"/>
            <a:chOff x="5447544" y="1357298"/>
            <a:chExt cx="3500430" cy="2857520"/>
          </a:xfrm>
        </p:grpSpPr>
        <p:sp>
          <p:nvSpPr>
            <p:cNvPr id="56" name="Скругленный прямоугольник 55"/>
            <p:cNvSpPr/>
            <p:nvPr/>
          </p:nvSpPr>
          <p:spPr>
            <a:xfrm>
              <a:off x="5447544" y="1357298"/>
              <a:ext cx="3500430" cy="2857520"/>
            </a:xfrm>
            <a:prstGeom prst="roundRect">
              <a:avLst>
                <a:gd name="adj" fmla="val 4507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5537270" y="1428736"/>
              <a:ext cx="500066" cy="5000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645284" y="1509318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b="1" dirty="0" smtClean="0">
                  <a:latin typeface="Courier New" pitchFamily="49" charset="0"/>
                  <a:cs typeface="Courier New" pitchFamily="49" charset="0"/>
                </a:rPr>
                <a:t>2</a:t>
              </a:r>
              <a:endParaRPr lang="ru-RU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072198" y="1357298"/>
            <a:ext cx="2857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 яких виразів застосовуються формули зведення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500826" y="2143116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sin (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2" name="Группа 71"/>
          <p:cNvGrpSpPr/>
          <p:nvPr/>
        </p:nvGrpSpPr>
        <p:grpSpPr>
          <a:xfrm>
            <a:off x="5500694" y="2509450"/>
            <a:ext cx="1285884" cy="919550"/>
            <a:chOff x="5500694" y="2509450"/>
            <a:chExt cx="1285884" cy="919550"/>
          </a:xfrm>
        </p:grpSpPr>
        <p:cxnSp>
          <p:nvCxnSpPr>
            <p:cNvPr id="62" name="Прямая со стрелкой 61"/>
            <p:cNvCxnSpPr/>
            <p:nvPr/>
          </p:nvCxnSpPr>
          <p:spPr>
            <a:xfrm rot="5400000" flipH="1" flipV="1">
              <a:off x="6207625" y="2436318"/>
              <a:ext cx="282363" cy="42862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5500694" y="2782669"/>
              <a:ext cx="12858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200" dirty="0" err="1" smtClean="0">
                  <a:latin typeface="Times New Roman" pitchFamily="18" charset="0"/>
                  <a:cs typeface="Times New Roman" pitchFamily="18" charset="0"/>
                </a:rPr>
                <a:t>Тригонометри-чна</a:t>
              </a:r>
              <a:r>
                <a:rPr lang="uk-UA" sz="1200" dirty="0" smtClean="0">
                  <a:latin typeface="Times New Roman" pitchFamily="18" charset="0"/>
                  <a:cs typeface="Times New Roman" pitchFamily="18" charset="0"/>
                </a:rPr>
                <a:t> функція </a:t>
              </a:r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(sin, </a:t>
              </a:r>
              <a:r>
                <a:rPr lang="en-US" sz="1200" dirty="0" err="1" smtClean="0">
                  <a:latin typeface="Times New Roman" pitchFamily="18" charset="0"/>
                  <a:cs typeface="Times New Roman" pitchFamily="18" charset="0"/>
                </a:rPr>
                <a:t>cos</a:t>
              </a:r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1200" dirty="0" err="1" smtClean="0">
                  <a:latin typeface="Times New Roman" pitchFamily="18" charset="0"/>
                  <a:cs typeface="Times New Roman" pitchFamily="18" charset="0"/>
                </a:rPr>
                <a:t>tg</a:t>
              </a:r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uk-UA" sz="1200" dirty="0" smtClean="0">
                  <a:latin typeface="Times New Roman" pitchFamily="18" charset="0"/>
                  <a:cs typeface="Times New Roman" pitchFamily="18" charset="0"/>
                </a:rPr>
                <a:t>або </a:t>
              </a:r>
              <a:r>
                <a:rPr lang="en-US" sz="1200" dirty="0" err="1" smtClean="0">
                  <a:latin typeface="Times New Roman" pitchFamily="18" charset="0"/>
                  <a:cs typeface="Times New Roman" pitchFamily="18" charset="0"/>
                </a:rPr>
                <a:t>ctg</a:t>
              </a:r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ru-RU" sz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66" name="Прямая соединительная линия 65"/>
          <p:cNvCxnSpPr/>
          <p:nvPr/>
        </p:nvCxnSpPr>
        <p:spPr>
          <a:xfrm rot="5400000">
            <a:off x="6492539" y="3104140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5400000">
            <a:off x="7750197" y="3103346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Группа 72"/>
          <p:cNvGrpSpPr/>
          <p:nvPr/>
        </p:nvGrpSpPr>
        <p:grpSpPr>
          <a:xfrm>
            <a:off x="6705996" y="2544312"/>
            <a:ext cx="1357322" cy="884688"/>
            <a:chOff x="6705996" y="2544312"/>
            <a:chExt cx="1357322" cy="884688"/>
          </a:xfrm>
        </p:grpSpPr>
        <p:sp>
          <p:nvSpPr>
            <p:cNvPr id="64" name="TextBox 63"/>
            <p:cNvSpPr txBox="1"/>
            <p:nvPr/>
          </p:nvSpPr>
          <p:spPr>
            <a:xfrm>
              <a:off x="6705996" y="2782669"/>
              <a:ext cx="1357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200" dirty="0" smtClean="0">
                  <a:latin typeface="Times New Roman" pitchFamily="18" charset="0"/>
                  <a:cs typeface="Times New Roman" pitchFamily="18" charset="0"/>
                </a:rPr>
                <a:t>Вертикальний (горизонтальний) діаметри</a:t>
              </a:r>
              <a:endParaRPr lang="uk-UA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4" name="Прямая со стрелкой 73"/>
            <p:cNvCxnSpPr/>
            <p:nvPr/>
          </p:nvCxnSpPr>
          <p:spPr>
            <a:xfrm rot="5400000" flipH="1" flipV="1">
              <a:off x="7144562" y="2686394"/>
              <a:ext cx="285752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Группа 76"/>
          <p:cNvGrpSpPr/>
          <p:nvPr/>
        </p:nvGrpSpPr>
        <p:grpSpPr>
          <a:xfrm>
            <a:off x="7786710" y="2500305"/>
            <a:ext cx="1062046" cy="747418"/>
            <a:chOff x="7786710" y="2500305"/>
            <a:chExt cx="1062046" cy="747418"/>
          </a:xfrm>
        </p:grpSpPr>
        <p:cxnSp>
          <p:nvCxnSpPr>
            <p:cNvPr id="75" name="Прямая со стрелкой 74"/>
            <p:cNvCxnSpPr/>
            <p:nvPr/>
          </p:nvCxnSpPr>
          <p:spPr>
            <a:xfrm rot="16200000" flipV="1">
              <a:off x="7859842" y="2427173"/>
              <a:ext cx="282363" cy="42862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7858148" y="2786058"/>
              <a:ext cx="9906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200" dirty="0" smtClean="0">
                  <a:latin typeface="Times New Roman" pitchFamily="18" charset="0"/>
                  <a:cs typeface="Times New Roman" pitchFamily="18" charset="0"/>
                </a:rPr>
                <a:t>+ або – </a:t>
              </a:r>
              <a:br>
                <a:rPr lang="uk-UA" sz="1200" dirty="0" smtClean="0">
                  <a:latin typeface="Times New Roman" pitchFamily="18" charset="0"/>
                  <a:cs typeface="Times New Roman" pitchFamily="18" charset="0"/>
                </a:rPr>
              </a:br>
              <a:r>
                <a:rPr lang="uk-UA" sz="1200" dirty="0" smtClean="0">
                  <a:latin typeface="Times New Roman" pitchFamily="18" charset="0"/>
                  <a:cs typeface="Times New Roman" pitchFamily="18" charset="0"/>
                </a:rPr>
                <a:t>кут  (</a:t>
              </a:r>
              <a:r>
                <a:rPr lang="el-GR" sz="1200" dirty="0" smtClean="0">
                  <a:latin typeface="Times New Roman" pitchFamily="18" charset="0"/>
                  <a:cs typeface="Times New Roman" pitchFamily="18" charset="0"/>
                </a:rPr>
                <a:t>α</a:t>
              </a:r>
              <a:r>
                <a:rPr lang="uk-UA" sz="12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uk-UA" sz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78" name="Прямая соединительная линия 77"/>
          <p:cNvCxnSpPr/>
          <p:nvPr/>
        </p:nvCxnSpPr>
        <p:spPr>
          <a:xfrm>
            <a:off x="5572132" y="3427412"/>
            <a:ext cx="321471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500694" y="3500438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sin (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/2 – 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),  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(3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/2+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),  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),   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(5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/2+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(3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),      sin(2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),    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/2+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),  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/2+</a:t>
            </a:r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/4)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7" name="Группа 86"/>
          <p:cNvGrpSpPr/>
          <p:nvPr/>
        </p:nvGrpSpPr>
        <p:grpSpPr>
          <a:xfrm>
            <a:off x="1088112" y="4429132"/>
            <a:ext cx="7858180" cy="1500198"/>
            <a:chOff x="1088112" y="4429132"/>
            <a:chExt cx="7858180" cy="1500198"/>
          </a:xfrm>
        </p:grpSpPr>
        <p:sp>
          <p:nvSpPr>
            <p:cNvPr id="80" name="Скругленный прямоугольник 79"/>
            <p:cNvSpPr/>
            <p:nvPr/>
          </p:nvSpPr>
          <p:spPr>
            <a:xfrm>
              <a:off x="1088112" y="4429132"/>
              <a:ext cx="7858180" cy="1500198"/>
            </a:xfrm>
            <a:prstGeom prst="roundRect">
              <a:avLst>
                <a:gd name="adj" fmla="val 4507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Овал 80"/>
            <p:cNvSpPr/>
            <p:nvPr/>
          </p:nvSpPr>
          <p:spPr>
            <a:xfrm>
              <a:off x="1142976" y="4500570"/>
              <a:ext cx="500066" cy="5000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1250990" y="4581152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3</a:t>
              </a:r>
              <a:endParaRPr lang="ru-RU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643042" y="4429132"/>
              <a:ext cx="21431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>
                  <a:latin typeface="Times New Roman" pitchFamily="18" charset="0"/>
                  <a:cs typeface="Times New Roman" pitchFamily="18" charset="0"/>
                </a:rPr>
                <a:t>Формули зведення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4" name="TextBox 83"/>
          <p:cNvSpPr txBox="1"/>
          <p:nvPr/>
        </p:nvSpPr>
        <p:spPr>
          <a:xfrm>
            <a:off x="1714480" y="4786322"/>
            <a:ext cx="7072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sin (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sin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= 0∙cos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+ (-1)∙sin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= -sin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Отже, </a:t>
            </a:r>
            <a:r>
              <a:rPr lang="en-US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 (</a:t>
            </a:r>
            <a:r>
              <a:rPr lang="el-GR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-sin</a:t>
            </a:r>
            <a:r>
              <a:rPr lang="el-GR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714480" y="4978611"/>
            <a:ext cx="7072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sin (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/2 – 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/2)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/2)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∙cos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∙sin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Отже, </a:t>
            </a:r>
            <a:r>
              <a:rPr lang="en-US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sin(</a:t>
            </a:r>
            <a:r>
              <a:rPr lang="el-GR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/2–</a:t>
            </a:r>
            <a:r>
              <a:rPr lang="el-GR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1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l-GR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endParaRPr lang="ru-RU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9" name="Группа 88"/>
          <p:cNvGrpSpPr/>
          <p:nvPr/>
        </p:nvGrpSpPr>
        <p:grpSpPr>
          <a:xfrm>
            <a:off x="7643834" y="4421367"/>
            <a:ext cx="1285884" cy="650707"/>
            <a:chOff x="7643834" y="4421367"/>
            <a:chExt cx="1285884" cy="650707"/>
          </a:xfrm>
        </p:grpSpPr>
        <p:sp>
          <p:nvSpPr>
            <p:cNvPr id="86" name="TextBox 85"/>
            <p:cNvSpPr txBox="1"/>
            <p:nvPr/>
          </p:nvSpPr>
          <p:spPr>
            <a:xfrm>
              <a:off x="8215338" y="4421367"/>
              <a:ext cx="71438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9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Приклади формул зведення</a:t>
              </a:r>
              <a:endParaRPr lang="ru-RU" sz="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8" name="Прямая со стрелкой 87"/>
            <p:cNvCxnSpPr>
              <a:stCxn id="86" idx="1"/>
            </p:cNvCxnSpPr>
            <p:nvPr/>
          </p:nvCxnSpPr>
          <p:spPr>
            <a:xfrm rot="10800000" flipV="1">
              <a:off x="7643834" y="4675283"/>
              <a:ext cx="571504" cy="174706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Прямая со стрелкой 89"/>
            <p:cNvCxnSpPr/>
            <p:nvPr/>
          </p:nvCxnSpPr>
          <p:spPr>
            <a:xfrm rot="5400000">
              <a:off x="8179620" y="4893480"/>
              <a:ext cx="214314" cy="142874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xtBox 60"/>
          <p:cNvSpPr txBox="1"/>
          <p:nvPr/>
        </p:nvSpPr>
        <p:spPr>
          <a:xfrm>
            <a:off x="1142976" y="5263234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Існують ще багато формул зведення, наприклад,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sin(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/2+α) = …,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/2+α) = …,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/2+α) = …,</a:t>
            </a:r>
          </a:p>
          <a:p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+α) = …,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+α) = …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і т.д.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800" decel="100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2" grpId="0"/>
      <p:bldP spid="59" grpId="0"/>
      <p:bldP spid="60" grpId="0"/>
      <p:bldP spid="79" grpId="0"/>
      <p:bldP spid="84" grpId="0"/>
      <p:bldP spid="85" grpId="0"/>
      <p:bldP spid="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Застосування формул зведення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88112" y="1214422"/>
            <a:ext cx="7858180" cy="1214446"/>
          </a:xfrm>
          <a:prstGeom prst="roundRect">
            <a:avLst>
              <a:gd name="adj" fmla="val 450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214414" y="1214422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Спосіб  запам’ятати формули зведення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4414" y="1474761"/>
            <a:ext cx="7572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якщо функція зводиться до горизонтального діаметра, то сама функція не змінюється;</a:t>
            </a:r>
            <a:br>
              <a:rPr lang="uk-UA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   якщо функція зводиться до вертикального діаметра, то функція змінюється на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кофункцію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sin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на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sin,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перед утвореною функцією ставиться знак, який має функція, що перетворюється.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2571736" y="2945508"/>
            <a:ext cx="1428760" cy="646331"/>
            <a:chOff x="1500166" y="3018660"/>
            <a:chExt cx="1428760" cy="646331"/>
          </a:xfrm>
        </p:grpSpPr>
        <p:sp>
          <p:nvSpPr>
            <p:cNvPr id="16" name="TextBox 15"/>
            <p:cNvSpPr txBox="1"/>
            <p:nvPr/>
          </p:nvSpPr>
          <p:spPr>
            <a:xfrm>
              <a:off x="1500166" y="3143248"/>
              <a:ext cx="1428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sin (     +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α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) =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0" name="Группа 19"/>
            <p:cNvGrpSpPr/>
            <p:nvPr/>
          </p:nvGrpSpPr>
          <p:grpSpPr>
            <a:xfrm>
              <a:off x="1893932" y="3018660"/>
              <a:ext cx="428628" cy="646331"/>
              <a:chOff x="1714480" y="4143380"/>
              <a:chExt cx="428628" cy="646331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1714480" y="4143380"/>
                <a:ext cx="4286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l-GR" dirty="0" smtClean="0">
                    <a:latin typeface="Times New Roman" pitchFamily="18" charset="0"/>
                    <a:cs typeface="Times New Roman" pitchFamily="18" charset="0"/>
                  </a:rPr>
                  <a:t>π</a:t>
                </a:r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9" name="Прямая соединительная линия 18"/>
              <p:cNvCxnSpPr/>
              <p:nvPr/>
            </p:nvCxnSpPr>
            <p:spPr>
              <a:xfrm>
                <a:off x="1785918" y="4453262"/>
                <a:ext cx="285752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9" name="Группа 148"/>
          <p:cNvGrpSpPr/>
          <p:nvPr/>
        </p:nvGrpSpPr>
        <p:grpSpPr>
          <a:xfrm>
            <a:off x="3142446" y="3517806"/>
            <a:ext cx="358778" cy="581442"/>
            <a:chOff x="3142446" y="3517806"/>
            <a:chExt cx="358778" cy="581442"/>
          </a:xfrm>
        </p:grpSpPr>
        <p:cxnSp>
          <p:nvCxnSpPr>
            <p:cNvPr id="23" name="Прямая соединительная линия 22"/>
            <p:cNvCxnSpPr/>
            <p:nvPr/>
          </p:nvCxnSpPr>
          <p:spPr>
            <a:xfrm rot="5400000">
              <a:off x="2857091" y="3803161"/>
              <a:ext cx="57229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3144034" y="4097660"/>
              <a:ext cx="357190" cy="1588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3214678" y="3874202"/>
            <a:ext cx="15716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Вертикальний діаметр, функція змінюється на 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</a:rPr>
              <a:t>кофункцію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 rot="5400000" flipH="1" flipV="1">
            <a:off x="3857620" y="3659888"/>
            <a:ext cx="57229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921819" y="3067098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олилиния 34"/>
          <p:cNvSpPr/>
          <p:nvPr/>
        </p:nvSpPr>
        <p:spPr>
          <a:xfrm>
            <a:off x="2973522" y="2966902"/>
            <a:ext cx="685800" cy="638600"/>
          </a:xfrm>
          <a:custGeom>
            <a:avLst/>
            <a:gdLst>
              <a:gd name="connsiteX0" fmla="*/ 256032 w 685800"/>
              <a:gd name="connsiteY0" fmla="*/ 11754 h 638600"/>
              <a:gd name="connsiteX1" fmla="*/ 54864 w 685800"/>
              <a:gd name="connsiteY1" fmla="*/ 20898 h 638600"/>
              <a:gd name="connsiteX2" fmla="*/ 18288 w 685800"/>
              <a:gd name="connsiteY2" fmla="*/ 75762 h 638600"/>
              <a:gd name="connsiteX3" fmla="*/ 0 w 685800"/>
              <a:gd name="connsiteY3" fmla="*/ 103194 h 638600"/>
              <a:gd name="connsiteX4" fmla="*/ 9144 w 685800"/>
              <a:gd name="connsiteY4" fmla="*/ 459810 h 638600"/>
              <a:gd name="connsiteX5" fmla="*/ 18288 w 685800"/>
              <a:gd name="connsiteY5" fmla="*/ 496386 h 638600"/>
              <a:gd name="connsiteX6" fmla="*/ 173736 w 685800"/>
              <a:gd name="connsiteY6" fmla="*/ 523818 h 638600"/>
              <a:gd name="connsiteX7" fmla="*/ 512064 w 685800"/>
              <a:gd name="connsiteY7" fmla="*/ 542106 h 638600"/>
              <a:gd name="connsiteX8" fmla="*/ 566928 w 685800"/>
              <a:gd name="connsiteY8" fmla="*/ 523818 h 638600"/>
              <a:gd name="connsiteX9" fmla="*/ 603504 w 685800"/>
              <a:gd name="connsiteY9" fmla="*/ 478098 h 638600"/>
              <a:gd name="connsiteX10" fmla="*/ 621792 w 685800"/>
              <a:gd name="connsiteY10" fmla="*/ 450666 h 638600"/>
              <a:gd name="connsiteX11" fmla="*/ 676656 w 685800"/>
              <a:gd name="connsiteY11" fmla="*/ 395802 h 638600"/>
              <a:gd name="connsiteX12" fmla="*/ 685800 w 685800"/>
              <a:gd name="connsiteY12" fmla="*/ 368370 h 638600"/>
              <a:gd name="connsiteX13" fmla="*/ 658368 w 685800"/>
              <a:gd name="connsiteY13" fmla="*/ 194634 h 638600"/>
              <a:gd name="connsiteX14" fmla="*/ 621792 w 685800"/>
              <a:gd name="connsiteY14" fmla="*/ 139770 h 638600"/>
              <a:gd name="connsiteX15" fmla="*/ 594360 w 685800"/>
              <a:gd name="connsiteY15" fmla="*/ 121482 h 638600"/>
              <a:gd name="connsiteX16" fmla="*/ 585216 w 685800"/>
              <a:gd name="connsiteY16" fmla="*/ 94050 h 638600"/>
              <a:gd name="connsiteX17" fmla="*/ 530352 w 685800"/>
              <a:gd name="connsiteY17" fmla="*/ 57474 h 638600"/>
              <a:gd name="connsiteX18" fmla="*/ 502920 w 685800"/>
              <a:gd name="connsiteY18" fmla="*/ 39186 h 638600"/>
              <a:gd name="connsiteX19" fmla="*/ 475488 w 685800"/>
              <a:gd name="connsiteY19" fmla="*/ 30042 h 638600"/>
              <a:gd name="connsiteX20" fmla="*/ 411480 w 685800"/>
              <a:gd name="connsiteY20" fmla="*/ 2610 h 638600"/>
              <a:gd name="connsiteX21" fmla="*/ 256032 w 685800"/>
              <a:gd name="connsiteY21" fmla="*/ 11754 h 63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85800" h="638600">
                <a:moveTo>
                  <a:pt x="256032" y="11754"/>
                </a:moveTo>
                <a:cubicBezTo>
                  <a:pt x="196596" y="14802"/>
                  <a:pt x="119681" y="3447"/>
                  <a:pt x="54864" y="20898"/>
                </a:cubicBezTo>
                <a:cubicBezTo>
                  <a:pt x="33640" y="26612"/>
                  <a:pt x="30480" y="57474"/>
                  <a:pt x="18288" y="75762"/>
                </a:cubicBezTo>
                <a:lnTo>
                  <a:pt x="0" y="103194"/>
                </a:lnTo>
                <a:cubicBezTo>
                  <a:pt x="3048" y="222066"/>
                  <a:pt x="3619" y="341027"/>
                  <a:pt x="9144" y="459810"/>
                </a:cubicBezTo>
                <a:cubicBezTo>
                  <a:pt x="9728" y="472364"/>
                  <a:pt x="8746" y="488207"/>
                  <a:pt x="18288" y="496386"/>
                </a:cubicBezTo>
                <a:cubicBezTo>
                  <a:pt x="45751" y="519926"/>
                  <a:pt x="157586" y="522350"/>
                  <a:pt x="173736" y="523818"/>
                </a:cubicBezTo>
                <a:cubicBezTo>
                  <a:pt x="250257" y="638600"/>
                  <a:pt x="190423" y="565641"/>
                  <a:pt x="512064" y="542106"/>
                </a:cubicBezTo>
                <a:cubicBezTo>
                  <a:pt x="531290" y="540699"/>
                  <a:pt x="566928" y="523818"/>
                  <a:pt x="566928" y="523818"/>
                </a:cubicBezTo>
                <a:cubicBezTo>
                  <a:pt x="584729" y="470414"/>
                  <a:pt x="562144" y="519458"/>
                  <a:pt x="603504" y="478098"/>
                </a:cubicBezTo>
                <a:cubicBezTo>
                  <a:pt x="611275" y="470327"/>
                  <a:pt x="614491" y="458880"/>
                  <a:pt x="621792" y="450666"/>
                </a:cubicBezTo>
                <a:cubicBezTo>
                  <a:pt x="638975" y="431336"/>
                  <a:pt x="676656" y="395802"/>
                  <a:pt x="676656" y="395802"/>
                </a:cubicBezTo>
                <a:cubicBezTo>
                  <a:pt x="679704" y="386658"/>
                  <a:pt x="685800" y="378009"/>
                  <a:pt x="685800" y="368370"/>
                </a:cubicBezTo>
                <a:cubicBezTo>
                  <a:pt x="685800" y="341626"/>
                  <a:pt x="684071" y="233188"/>
                  <a:pt x="658368" y="194634"/>
                </a:cubicBezTo>
                <a:cubicBezTo>
                  <a:pt x="646176" y="176346"/>
                  <a:pt x="640080" y="151962"/>
                  <a:pt x="621792" y="139770"/>
                </a:cubicBezTo>
                <a:lnTo>
                  <a:pt x="594360" y="121482"/>
                </a:lnTo>
                <a:cubicBezTo>
                  <a:pt x="591312" y="112338"/>
                  <a:pt x="592032" y="100866"/>
                  <a:pt x="585216" y="94050"/>
                </a:cubicBezTo>
                <a:cubicBezTo>
                  <a:pt x="569674" y="78508"/>
                  <a:pt x="548640" y="69666"/>
                  <a:pt x="530352" y="57474"/>
                </a:cubicBezTo>
                <a:cubicBezTo>
                  <a:pt x="521208" y="51378"/>
                  <a:pt x="513346" y="42661"/>
                  <a:pt x="502920" y="39186"/>
                </a:cubicBezTo>
                <a:cubicBezTo>
                  <a:pt x="493776" y="36138"/>
                  <a:pt x="484347" y="33839"/>
                  <a:pt x="475488" y="30042"/>
                </a:cubicBezTo>
                <a:cubicBezTo>
                  <a:pt x="464629" y="25388"/>
                  <a:pt x="427563" y="3376"/>
                  <a:pt x="411480" y="2610"/>
                </a:cubicBezTo>
                <a:cubicBezTo>
                  <a:pt x="356678" y="0"/>
                  <a:pt x="315468" y="8706"/>
                  <a:pt x="256032" y="11754"/>
                </a:cubicBezTo>
                <a:close/>
              </a:path>
            </a:pathLst>
          </a:cu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7" name="Прямая со стрелкой 36"/>
          <p:cNvCxnSpPr>
            <a:endCxn id="35" idx="1"/>
          </p:cNvCxnSpPr>
          <p:nvPr/>
        </p:nvCxnSpPr>
        <p:spPr>
          <a:xfrm rot="16200000" flipH="1">
            <a:off x="2921791" y="2881205"/>
            <a:ext cx="185168" cy="28022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357422" y="2428868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IV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чверть,</a:t>
            </a:r>
          </a:p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від’ємний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0" name="Группа 149"/>
          <p:cNvGrpSpPr/>
          <p:nvPr/>
        </p:nvGrpSpPr>
        <p:grpSpPr>
          <a:xfrm>
            <a:off x="3286116" y="2562059"/>
            <a:ext cx="643736" cy="571504"/>
            <a:chOff x="3286116" y="2562059"/>
            <a:chExt cx="643736" cy="571504"/>
          </a:xfrm>
        </p:grpSpPr>
        <p:cxnSp>
          <p:nvCxnSpPr>
            <p:cNvPr id="41" name="Прямая соединительная линия 40"/>
            <p:cNvCxnSpPr/>
            <p:nvPr/>
          </p:nvCxnSpPr>
          <p:spPr>
            <a:xfrm>
              <a:off x="3286116" y="2562059"/>
              <a:ext cx="64294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 стрелкой 42"/>
            <p:cNvCxnSpPr/>
            <p:nvPr/>
          </p:nvCxnSpPr>
          <p:spPr>
            <a:xfrm rot="5400000">
              <a:off x="3644100" y="2847811"/>
              <a:ext cx="570710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6" name="Прямая соединительная линия 45"/>
          <p:cNvCxnSpPr/>
          <p:nvPr/>
        </p:nvCxnSpPr>
        <p:spPr>
          <a:xfrm rot="5400000">
            <a:off x="3536943" y="3679033"/>
            <a:ext cx="221378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786314" y="3071269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=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1" name="Группа 150"/>
          <p:cNvGrpSpPr/>
          <p:nvPr/>
        </p:nvGrpSpPr>
        <p:grpSpPr>
          <a:xfrm>
            <a:off x="5356230" y="3347877"/>
            <a:ext cx="358778" cy="581442"/>
            <a:chOff x="5356230" y="3347877"/>
            <a:chExt cx="358778" cy="581442"/>
          </a:xfrm>
        </p:grpSpPr>
        <p:cxnSp>
          <p:nvCxnSpPr>
            <p:cNvPr id="53" name="Прямая соединительная линия 52"/>
            <p:cNvCxnSpPr/>
            <p:nvPr/>
          </p:nvCxnSpPr>
          <p:spPr>
            <a:xfrm rot="5400000">
              <a:off x="5070875" y="3633232"/>
              <a:ext cx="57229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>
              <a:off x="5357818" y="3927731"/>
              <a:ext cx="357190" cy="1588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/>
          <p:cNvSpPr txBox="1"/>
          <p:nvPr/>
        </p:nvSpPr>
        <p:spPr>
          <a:xfrm>
            <a:off x="5572132" y="3705067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Горизонтальний діаметр, функція залишається, як є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6" name="Прямая со стрелкой 55"/>
          <p:cNvCxnSpPr/>
          <p:nvPr/>
        </p:nvCxnSpPr>
        <p:spPr>
          <a:xfrm rot="5400000" flipH="1" flipV="1">
            <a:off x="6001157" y="3561794"/>
            <a:ext cx="42862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000760" y="3056029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олилиния 60"/>
          <p:cNvSpPr/>
          <p:nvPr/>
        </p:nvSpPr>
        <p:spPr>
          <a:xfrm>
            <a:off x="5263016" y="3126176"/>
            <a:ext cx="442569" cy="267392"/>
          </a:xfrm>
          <a:custGeom>
            <a:avLst/>
            <a:gdLst>
              <a:gd name="connsiteX0" fmla="*/ 291402 w 442569"/>
              <a:gd name="connsiteY0" fmla="*/ 18819 h 267392"/>
              <a:gd name="connsiteX1" fmla="*/ 71946 w 442569"/>
              <a:gd name="connsiteY1" fmla="*/ 18819 h 267392"/>
              <a:gd name="connsiteX2" fmla="*/ 53658 w 442569"/>
              <a:gd name="connsiteY2" fmla="*/ 46251 h 267392"/>
              <a:gd name="connsiteX3" fmla="*/ 26226 w 442569"/>
              <a:gd name="connsiteY3" fmla="*/ 55395 h 267392"/>
              <a:gd name="connsiteX4" fmla="*/ 26226 w 442569"/>
              <a:gd name="connsiteY4" fmla="*/ 247419 h 267392"/>
              <a:gd name="connsiteX5" fmla="*/ 53658 w 442569"/>
              <a:gd name="connsiteY5" fmla="*/ 256563 h 267392"/>
              <a:gd name="connsiteX6" fmla="*/ 401130 w 442569"/>
              <a:gd name="connsiteY6" fmla="*/ 247419 h 267392"/>
              <a:gd name="connsiteX7" fmla="*/ 419418 w 442569"/>
              <a:gd name="connsiteY7" fmla="*/ 192555 h 267392"/>
              <a:gd name="connsiteX8" fmla="*/ 382842 w 442569"/>
              <a:gd name="connsiteY8" fmla="*/ 64539 h 267392"/>
              <a:gd name="connsiteX9" fmla="*/ 364554 w 442569"/>
              <a:gd name="connsiteY9" fmla="*/ 37107 h 267392"/>
              <a:gd name="connsiteX10" fmla="*/ 337122 w 442569"/>
              <a:gd name="connsiteY10" fmla="*/ 27963 h 267392"/>
              <a:gd name="connsiteX11" fmla="*/ 291402 w 442569"/>
              <a:gd name="connsiteY11" fmla="*/ 18819 h 267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42569" h="267392">
                <a:moveTo>
                  <a:pt x="291402" y="18819"/>
                </a:moveTo>
                <a:cubicBezTo>
                  <a:pt x="247206" y="17295"/>
                  <a:pt x="133108" y="0"/>
                  <a:pt x="71946" y="18819"/>
                </a:cubicBezTo>
                <a:cubicBezTo>
                  <a:pt x="61442" y="22051"/>
                  <a:pt x="62240" y="39386"/>
                  <a:pt x="53658" y="46251"/>
                </a:cubicBezTo>
                <a:cubicBezTo>
                  <a:pt x="46132" y="52272"/>
                  <a:pt x="35370" y="52347"/>
                  <a:pt x="26226" y="55395"/>
                </a:cubicBezTo>
                <a:cubicBezTo>
                  <a:pt x="2608" y="126248"/>
                  <a:pt x="0" y="122845"/>
                  <a:pt x="26226" y="247419"/>
                </a:cubicBezTo>
                <a:cubicBezTo>
                  <a:pt x="28212" y="256851"/>
                  <a:pt x="44514" y="253515"/>
                  <a:pt x="53658" y="256563"/>
                </a:cubicBezTo>
                <a:cubicBezTo>
                  <a:pt x="169482" y="253515"/>
                  <a:pt x="287000" y="267392"/>
                  <a:pt x="401130" y="247419"/>
                </a:cubicBezTo>
                <a:cubicBezTo>
                  <a:pt x="420119" y="244096"/>
                  <a:pt x="419418" y="192555"/>
                  <a:pt x="419418" y="192555"/>
                </a:cubicBezTo>
                <a:cubicBezTo>
                  <a:pt x="403494" y="1473"/>
                  <a:pt x="442569" y="124266"/>
                  <a:pt x="382842" y="64539"/>
                </a:cubicBezTo>
                <a:cubicBezTo>
                  <a:pt x="375071" y="56768"/>
                  <a:pt x="373136" y="43972"/>
                  <a:pt x="364554" y="37107"/>
                </a:cubicBezTo>
                <a:cubicBezTo>
                  <a:pt x="357028" y="31086"/>
                  <a:pt x="346531" y="30054"/>
                  <a:pt x="337122" y="27963"/>
                </a:cubicBezTo>
                <a:cubicBezTo>
                  <a:pt x="319023" y="23941"/>
                  <a:pt x="335598" y="20343"/>
                  <a:pt x="291402" y="18819"/>
                </a:cubicBezTo>
                <a:close/>
              </a:path>
            </a:pathLst>
          </a:cu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2" name="Прямая со стрелкой 61"/>
          <p:cNvCxnSpPr/>
          <p:nvPr/>
        </p:nvCxnSpPr>
        <p:spPr>
          <a:xfrm rot="16200000" flipH="1">
            <a:off x="5251223" y="3026968"/>
            <a:ext cx="185168" cy="28022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4714876" y="2562059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ІІ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чверть,</a:t>
            </a:r>
          </a:p>
          <a:p>
            <a:pPr algn="ctr"/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від’ємний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2" name="Группа 151"/>
          <p:cNvGrpSpPr/>
          <p:nvPr/>
        </p:nvGrpSpPr>
        <p:grpSpPr>
          <a:xfrm>
            <a:off x="5643570" y="2704935"/>
            <a:ext cx="428628" cy="525784"/>
            <a:chOff x="5643570" y="2704935"/>
            <a:chExt cx="428628" cy="525784"/>
          </a:xfrm>
        </p:grpSpPr>
        <p:cxnSp>
          <p:nvCxnSpPr>
            <p:cNvPr id="64" name="Прямая соединительная линия 63"/>
            <p:cNvCxnSpPr/>
            <p:nvPr/>
          </p:nvCxnSpPr>
          <p:spPr>
            <a:xfrm>
              <a:off x="5643570" y="2704935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 стрелкой 65"/>
            <p:cNvCxnSpPr/>
            <p:nvPr/>
          </p:nvCxnSpPr>
          <p:spPr>
            <a:xfrm rot="5400000">
              <a:off x="5782731" y="2941252"/>
              <a:ext cx="525784" cy="531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TextBox 70"/>
          <p:cNvSpPr txBox="1"/>
          <p:nvPr/>
        </p:nvSpPr>
        <p:spPr>
          <a:xfrm>
            <a:off x="5857884" y="3054505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 rot="5400000">
            <a:off x="5751521" y="3679033"/>
            <a:ext cx="221378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Группа 77"/>
          <p:cNvGrpSpPr/>
          <p:nvPr/>
        </p:nvGrpSpPr>
        <p:grpSpPr>
          <a:xfrm>
            <a:off x="7072330" y="2964969"/>
            <a:ext cx="1428760" cy="646331"/>
            <a:chOff x="5715008" y="2974654"/>
            <a:chExt cx="1428760" cy="646331"/>
          </a:xfrm>
        </p:grpSpPr>
        <p:sp>
          <p:nvSpPr>
            <p:cNvPr id="74" name="TextBox 73"/>
            <p:cNvSpPr txBox="1"/>
            <p:nvPr/>
          </p:nvSpPr>
          <p:spPr>
            <a:xfrm>
              <a:off x="5715008" y="3076382"/>
              <a:ext cx="1428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tg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(     – 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α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) =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5" name="Группа 19"/>
            <p:cNvGrpSpPr/>
            <p:nvPr/>
          </p:nvGrpSpPr>
          <p:grpSpPr>
            <a:xfrm>
              <a:off x="6016000" y="2974654"/>
              <a:ext cx="413388" cy="646331"/>
              <a:chOff x="1714480" y="4143380"/>
              <a:chExt cx="428628" cy="646331"/>
            </a:xfrm>
          </p:grpSpPr>
          <p:sp>
            <p:nvSpPr>
              <p:cNvPr id="76" name="TextBox 75"/>
              <p:cNvSpPr txBox="1"/>
              <p:nvPr/>
            </p:nvSpPr>
            <p:spPr>
              <a:xfrm>
                <a:off x="1714480" y="4143380"/>
                <a:ext cx="4286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l-GR" dirty="0" smtClean="0">
                    <a:latin typeface="Times New Roman" pitchFamily="18" charset="0"/>
                    <a:cs typeface="Times New Roman" pitchFamily="18" charset="0"/>
                  </a:rPr>
                  <a:t>π</a:t>
                </a:r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77" name="Прямая соединительная линия 76"/>
              <p:cNvCxnSpPr/>
              <p:nvPr/>
            </p:nvCxnSpPr>
            <p:spPr>
              <a:xfrm>
                <a:off x="1785918" y="4453262"/>
                <a:ext cx="285752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3" name="Группа 152"/>
          <p:cNvGrpSpPr/>
          <p:nvPr/>
        </p:nvGrpSpPr>
        <p:grpSpPr>
          <a:xfrm>
            <a:off x="7572396" y="3513613"/>
            <a:ext cx="358778" cy="581442"/>
            <a:chOff x="7572396" y="3513613"/>
            <a:chExt cx="358778" cy="581442"/>
          </a:xfrm>
        </p:grpSpPr>
        <p:cxnSp>
          <p:nvCxnSpPr>
            <p:cNvPr id="79" name="Прямая соединительная линия 78"/>
            <p:cNvCxnSpPr/>
            <p:nvPr/>
          </p:nvCxnSpPr>
          <p:spPr>
            <a:xfrm rot="5400000">
              <a:off x="7287041" y="3798968"/>
              <a:ext cx="57229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/>
            <p:nvPr/>
          </p:nvCxnSpPr>
          <p:spPr>
            <a:xfrm>
              <a:off x="7573984" y="4093467"/>
              <a:ext cx="357190" cy="1588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Box 80"/>
          <p:cNvSpPr txBox="1"/>
          <p:nvPr/>
        </p:nvSpPr>
        <p:spPr>
          <a:xfrm>
            <a:off x="7643834" y="3874202"/>
            <a:ext cx="15716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Вертикальний діаметр, функція змінюється на 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</a:rPr>
              <a:t>кофункцію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2" name="Прямая со стрелкой 81"/>
          <p:cNvCxnSpPr/>
          <p:nvPr/>
        </p:nvCxnSpPr>
        <p:spPr>
          <a:xfrm rot="5400000" flipH="1" flipV="1">
            <a:off x="8358214" y="3656489"/>
            <a:ext cx="57229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406792" y="3069745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6858016" y="2490621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ІІ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чверть,</a:t>
            </a:r>
          </a:p>
          <a:p>
            <a:pPr algn="ctr"/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додатний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Полилиния 84"/>
          <p:cNvSpPr/>
          <p:nvPr/>
        </p:nvSpPr>
        <p:spPr>
          <a:xfrm>
            <a:off x="7309744" y="2970053"/>
            <a:ext cx="834156" cy="633126"/>
          </a:xfrm>
          <a:custGeom>
            <a:avLst/>
            <a:gdLst>
              <a:gd name="connsiteX0" fmla="*/ 267403 w 798231"/>
              <a:gd name="connsiteY0" fmla="*/ 1587 h 633126"/>
              <a:gd name="connsiteX1" fmla="*/ 238828 w 798231"/>
              <a:gd name="connsiteY1" fmla="*/ 20637 h 633126"/>
              <a:gd name="connsiteX2" fmla="*/ 219778 w 798231"/>
              <a:gd name="connsiteY2" fmla="*/ 49212 h 633126"/>
              <a:gd name="connsiteX3" fmla="*/ 181678 w 798231"/>
              <a:gd name="connsiteY3" fmla="*/ 58737 h 633126"/>
              <a:gd name="connsiteX4" fmla="*/ 153103 w 798231"/>
              <a:gd name="connsiteY4" fmla="*/ 68262 h 633126"/>
              <a:gd name="connsiteX5" fmla="*/ 124528 w 798231"/>
              <a:gd name="connsiteY5" fmla="*/ 163512 h 633126"/>
              <a:gd name="connsiteX6" fmla="*/ 95953 w 798231"/>
              <a:gd name="connsiteY6" fmla="*/ 220662 h 633126"/>
              <a:gd name="connsiteX7" fmla="*/ 86428 w 798231"/>
              <a:gd name="connsiteY7" fmla="*/ 249237 h 633126"/>
              <a:gd name="connsiteX8" fmla="*/ 286453 w 798231"/>
              <a:gd name="connsiteY8" fmla="*/ 544512 h 633126"/>
              <a:gd name="connsiteX9" fmla="*/ 315028 w 798231"/>
              <a:gd name="connsiteY9" fmla="*/ 563562 h 633126"/>
              <a:gd name="connsiteX10" fmla="*/ 505528 w 798231"/>
              <a:gd name="connsiteY10" fmla="*/ 554037 h 633126"/>
              <a:gd name="connsiteX11" fmla="*/ 572203 w 798231"/>
              <a:gd name="connsiteY11" fmla="*/ 534987 h 633126"/>
              <a:gd name="connsiteX12" fmla="*/ 629353 w 798231"/>
              <a:gd name="connsiteY12" fmla="*/ 506412 h 633126"/>
              <a:gd name="connsiteX13" fmla="*/ 772228 w 798231"/>
              <a:gd name="connsiteY13" fmla="*/ 496887 h 633126"/>
              <a:gd name="connsiteX14" fmla="*/ 762703 w 798231"/>
              <a:gd name="connsiteY14" fmla="*/ 173037 h 633126"/>
              <a:gd name="connsiteX15" fmla="*/ 734128 w 798231"/>
              <a:gd name="connsiteY15" fmla="*/ 144462 h 633126"/>
              <a:gd name="connsiteX16" fmla="*/ 657928 w 798231"/>
              <a:gd name="connsiteY16" fmla="*/ 96837 h 633126"/>
              <a:gd name="connsiteX17" fmla="*/ 629353 w 798231"/>
              <a:gd name="connsiteY17" fmla="*/ 77787 h 633126"/>
              <a:gd name="connsiteX18" fmla="*/ 534103 w 798231"/>
              <a:gd name="connsiteY18" fmla="*/ 49212 h 633126"/>
              <a:gd name="connsiteX19" fmla="*/ 486478 w 798231"/>
              <a:gd name="connsiteY19" fmla="*/ 39687 h 633126"/>
              <a:gd name="connsiteX20" fmla="*/ 457903 w 798231"/>
              <a:gd name="connsiteY20" fmla="*/ 30162 h 633126"/>
              <a:gd name="connsiteX21" fmla="*/ 267403 w 798231"/>
              <a:gd name="connsiteY21" fmla="*/ 1587 h 633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98231" h="633126">
                <a:moveTo>
                  <a:pt x="267403" y="1587"/>
                </a:moveTo>
                <a:cubicBezTo>
                  <a:pt x="230891" y="0"/>
                  <a:pt x="246923" y="12542"/>
                  <a:pt x="238828" y="20637"/>
                </a:cubicBezTo>
                <a:cubicBezTo>
                  <a:pt x="230733" y="28732"/>
                  <a:pt x="229303" y="42862"/>
                  <a:pt x="219778" y="49212"/>
                </a:cubicBezTo>
                <a:cubicBezTo>
                  <a:pt x="208886" y="56474"/>
                  <a:pt x="194265" y="55141"/>
                  <a:pt x="181678" y="58737"/>
                </a:cubicBezTo>
                <a:cubicBezTo>
                  <a:pt x="172024" y="61495"/>
                  <a:pt x="162628" y="65087"/>
                  <a:pt x="153103" y="68262"/>
                </a:cubicBezTo>
                <a:cubicBezTo>
                  <a:pt x="118353" y="120388"/>
                  <a:pt x="142040" y="75952"/>
                  <a:pt x="124528" y="163512"/>
                </a:cubicBezTo>
                <a:cubicBezTo>
                  <a:pt x="116548" y="203414"/>
                  <a:pt x="114684" y="183200"/>
                  <a:pt x="95953" y="220662"/>
                </a:cubicBezTo>
                <a:cubicBezTo>
                  <a:pt x="91463" y="229642"/>
                  <a:pt x="89603" y="239712"/>
                  <a:pt x="86428" y="249237"/>
                </a:cubicBezTo>
                <a:cubicBezTo>
                  <a:pt x="99224" y="633126"/>
                  <a:pt x="0" y="507149"/>
                  <a:pt x="286453" y="544512"/>
                </a:cubicBezTo>
                <a:cubicBezTo>
                  <a:pt x="297804" y="545993"/>
                  <a:pt x="305503" y="557212"/>
                  <a:pt x="315028" y="563562"/>
                </a:cubicBezTo>
                <a:cubicBezTo>
                  <a:pt x="378528" y="560387"/>
                  <a:pt x="442168" y="559317"/>
                  <a:pt x="505528" y="554037"/>
                </a:cubicBezTo>
                <a:cubicBezTo>
                  <a:pt x="512852" y="553427"/>
                  <a:pt x="562283" y="539947"/>
                  <a:pt x="572203" y="534987"/>
                </a:cubicBezTo>
                <a:cubicBezTo>
                  <a:pt x="599266" y="521456"/>
                  <a:pt x="598571" y="509832"/>
                  <a:pt x="629353" y="506412"/>
                </a:cubicBezTo>
                <a:cubicBezTo>
                  <a:pt x="676792" y="501141"/>
                  <a:pt x="724603" y="500062"/>
                  <a:pt x="772228" y="496887"/>
                </a:cubicBezTo>
                <a:cubicBezTo>
                  <a:pt x="769053" y="388937"/>
                  <a:pt x="774311" y="280408"/>
                  <a:pt x="762703" y="173037"/>
                </a:cubicBezTo>
                <a:cubicBezTo>
                  <a:pt x="761255" y="159645"/>
                  <a:pt x="742752" y="154810"/>
                  <a:pt x="734128" y="144462"/>
                </a:cubicBezTo>
                <a:cubicBezTo>
                  <a:pt x="662726" y="58779"/>
                  <a:pt x="798231" y="190373"/>
                  <a:pt x="657928" y="96837"/>
                </a:cubicBezTo>
                <a:cubicBezTo>
                  <a:pt x="648403" y="90487"/>
                  <a:pt x="639814" y="82436"/>
                  <a:pt x="629353" y="77787"/>
                </a:cubicBezTo>
                <a:cubicBezTo>
                  <a:pt x="605609" y="67234"/>
                  <a:pt x="561810" y="55369"/>
                  <a:pt x="534103" y="49212"/>
                </a:cubicBezTo>
                <a:cubicBezTo>
                  <a:pt x="518299" y="45700"/>
                  <a:pt x="502184" y="43614"/>
                  <a:pt x="486478" y="39687"/>
                </a:cubicBezTo>
                <a:cubicBezTo>
                  <a:pt x="476738" y="37252"/>
                  <a:pt x="467905" y="31032"/>
                  <a:pt x="457903" y="30162"/>
                </a:cubicBezTo>
                <a:cubicBezTo>
                  <a:pt x="344719" y="20320"/>
                  <a:pt x="303915" y="3174"/>
                  <a:pt x="267403" y="1587"/>
                </a:cubicBezTo>
                <a:close/>
              </a:path>
            </a:pathLst>
          </a:cu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6" name="Прямая со стрелкой 85"/>
          <p:cNvCxnSpPr/>
          <p:nvPr/>
        </p:nvCxnSpPr>
        <p:spPr>
          <a:xfrm rot="16200000" flipH="1">
            <a:off x="7394363" y="2926385"/>
            <a:ext cx="185168" cy="28022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4" name="Группа 153"/>
          <p:cNvGrpSpPr/>
          <p:nvPr/>
        </p:nvGrpSpPr>
        <p:grpSpPr>
          <a:xfrm>
            <a:off x="7786710" y="2703876"/>
            <a:ext cx="714380" cy="526843"/>
            <a:chOff x="7786710" y="2703876"/>
            <a:chExt cx="714380" cy="526843"/>
          </a:xfrm>
        </p:grpSpPr>
        <p:cxnSp>
          <p:nvCxnSpPr>
            <p:cNvPr id="87" name="Прямая соединительная линия 86"/>
            <p:cNvCxnSpPr/>
            <p:nvPr/>
          </p:nvCxnSpPr>
          <p:spPr>
            <a:xfrm>
              <a:off x="7786710" y="2703876"/>
              <a:ext cx="714380" cy="26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 стрелкой 87"/>
            <p:cNvCxnSpPr/>
            <p:nvPr/>
          </p:nvCxnSpPr>
          <p:spPr>
            <a:xfrm rot="5400000">
              <a:off x="8211623" y="2941252"/>
              <a:ext cx="525784" cy="531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TextBox 90"/>
          <p:cNvSpPr txBox="1"/>
          <p:nvPr/>
        </p:nvSpPr>
        <p:spPr>
          <a:xfrm>
            <a:off x="3771894" y="305260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5" name="Группа 154"/>
          <p:cNvGrpSpPr/>
          <p:nvPr/>
        </p:nvGrpSpPr>
        <p:grpSpPr>
          <a:xfrm>
            <a:off x="1214414" y="5093741"/>
            <a:ext cx="1428760" cy="646331"/>
            <a:chOff x="1214414" y="5093741"/>
            <a:chExt cx="1428760" cy="646331"/>
          </a:xfrm>
        </p:grpSpPr>
        <p:sp>
          <p:nvSpPr>
            <p:cNvPr id="93" name="TextBox 92"/>
            <p:cNvSpPr txBox="1"/>
            <p:nvPr/>
          </p:nvSpPr>
          <p:spPr>
            <a:xfrm>
              <a:off x="1214414" y="5205415"/>
              <a:ext cx="1428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sin (     </a:t>
              </a:r>
              <a:r>
                <a:rPr lang="uk-UA" dirty="0" smtClean="0">
                  <a:latin typeface="Times New Roman" pitchFamily="18" charset="0"/>
                  <a:cs typeface="Times New Roman" pitchFamily="18" charset="0"/>
                </a:rPr>
                <a:t>– 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α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) =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94" name="Группа 19"/>
            <p:cNvGrpSpPr/>
            <p:nvPr/>
          </p:nvGrpSpPr>
          <p:grpSpPr>
            <a:xfrm>
              <a:off x="1652567" y="5093741"/>
              <a:ext cx="324621" cy="646331"/>
              <a:chOff x="1714480" y="4143380"/>
              <a:chExt cx="428628" cy="646331"/>
            </a:xfrm>
          </p:grpSpPr>
          <p:sp>
            <p:nvSpPr>
              <p:cNvPr id="95" name="TextBox 94"/>
              <p:cNvSpPr txBox="1"/>
              <p:nvPr/>
            </p:nvSpPr>
            <p:spPr>
              <a:xfrm>
                <a:off x="1714480" y="4143380"/>
                <a:ext cx="4286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dirty="0" smtClean="0">
                    <a:latin typeface="Times New Roman" pitchFamily="18" charset="0"/>
                    <a:cs typeface="Times New Roman" pitchFamily="18" charset="0"/>
                  </a:rPr>
                  <a:t>π</a:t>
                </a:r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96" name="Прямая соединительная линия 95"/>
              <p:cNvCxnSpPr/>
              <p:nvPr/>
            </p:nvCxnSpPr>
            <p:spPr>
              <a:xfrm>
                <a:off x="1785918" y="4453262"/>
                <a:ext cx="285752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7" name="TextBox 96"/>
          <p:cNvSpPr txBox="1"/>
          <p:nvPr/>
        </p:nvSpPr>
        <p:spPr>
          <a:xfrm>
            <a:off x="1214414" y="4845618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Спростіть вирази: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500298" y="5214950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1" name="Прямая соединительная линия 100"/>
          <p:cNvCxnSpPr/>
          <p:nvPr/>
        </p:nvCxnSpPr>
        <p:spPr>
          <a:xfrm>
            <a:off x="1323952" y="4884747"/>
            <a:ext cx="73581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7" name="Группа 156"/>
          <p:cNvGrpSpPr/>
          <p:nvPr/>
        </p:nvGrpSpPr>
        <p:grpSpPr>
          <a:xfrm>
            <a:off x="3428992" y="5111548"/>
            <a:ext cx="1471623" cy="646331"/>
            <a:chOff x="4743451" y="5111548"/>
            <a:chExt cx="1471623" cy="646331"/>
          </a:xfrm>
        </p:grpSpPr>
        <p:sp>
          <p:nvSpPr>
            <p:cNvPr id="105" name="TextBox 104"/>
            <p:cNvSpPr txBox="1"/>
            <p:nvPr/>
          </p:nvSpPr>
          <p:spPr>
            <a:xfrm>
              <a:off x="4743451" y="5214950"/>
              <a:ext cx="14716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cos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(    </a:t>
              </a:r>
              <a:r>
                <a:rPr lang="uk-UA" dirty="0" smtClean="0">
                  <a:latin typeface="Times New Roman" pitchFamily="18" charset="0"/>
                  <a:cs typeface="Times New Roman" pitchFamily="18" charset="0"/>
                </a:rPr>
                <a:t>–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dirty="0" smtClean="0">
                  <a:latin typeface="Times New Roman" pitchFamily="18" charset="0"/>
                  <a:cs typeface="Times New Roman" pitchFamily="18" charset="0"/>
                </a:rPr>
                <a:t>α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) =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6" name="Группа 19"/>
            <p:cNvGrpSpPr/>
            <p:nvPr/>
          </p:nvGrpSpPr>
          <p:grpSpPr>
            <a:xfrm>
              <a:off x="5195892" y="5111548"/>
              <a:ext cx="324621" cy="646331"/>
              <a:chOff x="1714480" y="4143380"/>
              <a:chExt cx="428628" cy="646331"/>
            </a:xfrm>
          </p:grpSpPr>
          <p:sp>
            <p:nvSpPr>
              <p:cNvPr id="107" name="TextBox 106"/>
              <p:cNvSpPr txBox="1"/>
              <p:nvPr/>
            </p:nvSpPr>
            <p:spPr>
              <a:xfrm>
                <a:off x="1714480" y="4143380"/>
                <a:ext cx="4286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dirty="0" smtClean="0">
                    <a:latin typeface="Times New Roman" pitchFamily="18" charset="0"/>
                    <a:cs typeface="Times New Roman" pitchFamily="18" charset="0"/>
                  </a:rPr>
                  <a:t>π</a:t>
                </a:r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08" name="Прямая соединительная линия 107"/>
              <p:cNvCxnSpPr/>
              <p:nvPr/>
            </p:nvCxnSpPr>
            <p:spPr>
              <a:xfrm>
                <a:off x="1785918" y="4453262"/>
                <a:ext cx="285752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9" name="TextBox 108"/>
          <p:cNvSpPr txBox="1"/>
          <p:nvPr/>
        </p:nvSpPr>
        <p:spPr>
          <a:xfrm>
            <a:off x="4686301" y="5214950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6858016" y="5214950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(90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=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8143900" y="5214950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4" name="Прямая соединительная линия 113"/>
          <p:cNvCxnSpPr/>
          <p:nvPr/>
        </p:nvCxnSpPr>
        <p:spPr>
          <a:xfrm rot="5400000">
            <a:off x="2678893" y="5965049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 rot="5400000">
            <a:off x="6035685" y="5964255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1214414" y="5702874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(180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=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2600311" y="5683824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3428992" y="5715016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=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0" name="Группа 139"/>
          <p:cNvGrpSpPr/>
          <p:nvPr/>
        </p:nvGrpSpPr>
        <p:grpSpPr>
          <a:xfrm>
            <a:off x="1052520" y="2857496"/>
            <a:ext cx="1571604" cy="1928826"/>
            <a:chOff x="1071570" y="2857496"/>
            <a:chExt cx="1571604" cy="1928826"/>
          </a:xfrm>
        </p:grpSpPr>
        <p:sp>
          <p:nvSpPr>
            <p:cNvPr id="138" name="Прямоугольник 137"/>
            <p:cNvSpPr/>
            <p:nvPr/>
          </p:nvSpPr>
          <p:spPr>
            <a:xfrm>
              <a:off x="1071570" y="2857496"/>
              <a:ext cx="1571604" cy="192882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19" name="Группа 118"/>
            <p:cNvGrpSpPr/>
            <p:nvPr/>
          </p:nvGrpSpPr>
          <p:grpSpPr>
            <a:xfrm>
              <a:off x="1104908" y="2857496"/>
              <a:ext cx="1500166" cy="1919300"/>
              <a:chOff x="1142976" y="2000240"/>
              <a:chExt cx="1785950" cy="2133614"/>
            </a:xfrm>
          </p:grpSpPr>
          <p:grpSp>
            <p:nvGrpSpPr>
              <p:cNvPr id="120" name="Группа 14"/>
              <p:cNvGrpSpPr/>
              <p:nvPr/>
            </p:nvGrpSpPr>
            <p:grpSpPr>
              <a:xfrm>
                <a:off x="1142976" y="2285992"/>
                <a:ext cx="1785950" cy="1643074"/>
                <a:chOff x="2643174" y="1928802"/>
                <a:chExt cx="1785950" cy="1643074"/>
              </a:xfrm>
            </p:grpSpPr>
            <p:cxnSp>
              <p:nvCxnSpPr>
                <p:cNvPr id="133" name="Прямая со стрелкой 132"/>
                <p:cNvCxnSpPr/>
                <p:nvPr/>
              </p:nvCxnSpPr>
              <p:spPr>
                <a:xfrm rot="5400000" flipH="1" flipV="1">
                  <a:off x="2678893" y="2749545"/>
                  <a:ext cx="1643074" cy="1588"/>
                </a:xfrm>
                <a:prstGeom prst="straightConnector1">
                  <a:avLst/>
                </a:prstGeom>
                <a:ln w="63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Прямая со стрелкой 133"/>
                <p:cNvCxnSpPr/>
                <p:nvPr/>
              </p:nvCxnSpPr>
              <p:spPr>
                <a:xfrm>
                  <a:off x="2643174" y="2712238"/>
                  <a:ext cx="1785950" cy="1588"/>
                </a:xfrm>
                <a:prstGeom prst="straightConnector1">
                  <a:avLst/>
                </a:prstGeom>
                <a:ln w="63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5" name="Овал 134"/>
                <p:cNvSpPr/>
                <p:nvPr/>
              </p:nvSpPr>
              <p:spPr>
                <a:xfrm>
                  <a:off x="3000364" y="2213760"/>
                  <a:ext cx="1000132" cy="1000132"/>
                </a:xfrm>
                <a:prstGeom prst="ellipse">
                  <a:avLst/>
                </a:prstGeom>
                <a:no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36" name="TextBox 135"/>
                <p:cNvSpPr txBox="1"/>
                <p:nvPr/>
              </p:nvSpPr>
              <p:spPr>
                <a:xfrm>
                  <a:off x="3929059" y="2375925"/>
                  <a:ext cx="28575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dirty="0" smtClean="0"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7" name="TextBox 136"/>
                <p:cNvSpPr txBox="1"/>
                <p:nvPr/>
              </p:nvSpPr>
              <p:spPr>
                <a:xfrm>
                  <a:off x="2716805" y="2368373"/>
                  <a:ext cx="28575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dirty="0" smtClean="0">
                      <a:latin typeface="Times New Roman" pitchFamily="18" charset="0"/>
                      <a:cs typeface="Times New Roman" pitchFamily="18" charset="0"/>
                    </a:rPr>
                    <a:t>π</a:t>
                  </a:r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21" name="Группа 27"/>
              <p:cNvGrpSpPr/>
              <p:nvPr/>
            </p:nvGrpSpPr>
            <p:grpSpPr>
              <a:xfrm>
                <a:off x="2071670" y="2000240"/>
                <a:ext cx="219077" cy="633416"/>
                <a:chOff x="4929190" y="1928802"/>
                <a:chExt cx="290515" cy="633416"/>
              </a:xfrm>
            </p:grpSpPr>
            <p:sp>
              <p:nvSpPr>
                <p:cNvPr id="130" name="TextBox 129"/>
                <p:cNvSpPr txBox="1"/>
                <p:nvPr/>
              </p:nvSpPr>
              <p:spPr>
                <a:xfrm>
                  <a:off x="4929190" y="1928802"/>
                  <a:ext cx="285752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uk-UA" dirty="0" smtClean="0">
                      <a:latin typeface="Times New Roman" pitchFamily="18" charset="0"/>
                      <a:cs typeface="Times New Roman" pitchFamily="18" charset="0"/>
                    </a:rPr>
                    <a:t>π</a:t>
                  </a:r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1" name="TextBox 130"/>
                <p:cNvSpPr txBox="1"/>
                <p:nvPr/>
              </p:nvSpPr>
              <p:spPr>
                <a:xfrm>
                  <a:off x="4933953" y="2192886"/>
                  <a:ext cx="285752" cy="369332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:r>
                    <a:rPr lang="uk-UA" dirty="0" smtClean="0"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132" name="Прямая соединительная линия 131"/>
                <p:cNvCxnSpPr/>
                <p:nvPr/>
              </p:nvCxnSpPr>
              <p:spPr>
                <a:xfrm>
                  <a:off x="4933953" y="2243125"/>
                  <a:ext cx="285752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2" name="Группа 28"/>
              <p:cNvGrpSpPr/>
              <p:nvPr/>
            </p:nvGrpSpPr>
            <p:grpSpPr>
              <a:xfrm>
                <a:off x="2071670" y="3500438"/>
                <a:ext cx="357190" cy="633416"/>
                <a:chOff x="4929190" y="1928802"/>
                <a:chExt cx="290515" cy="633416"/>
              </a:xfrm>
            </p:grpSpPr>
            <p:sp>
              <p:nvSpPr>
                <p:cNvPr id="127" name="TextBox 126"/>
                <p:cNvSpPr txBox="1"/>
                <p:nvPr/>
              </p:nvSpPr>
              <p:spPr>
                <a:xfrm>
                  <a:off x="4929190" y="1928802"/>
                  <a:ext cx="285752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uk-UA" dirty="0" smtClean="0">
                      <a:latin typeface="Times New Roman" pitchFamily="18" charset="0"/>
                      <a:cs typeface="Times New Roman" pitchFamily="18" charset="0"/>
                    </a:rPr>
                    <a:t>3π</a:t>
                  </a:r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28" name="TextBox 127"/>
                <p:cNvSpPr txBox="1"/>
                <p:nvPr/>
              </p:nvSpPr>
              <p:spPr>
                <a:xfrm>
                  <a:off x="4933953" y="2192886"/>
                  <a:ext cx="285752" cy="369332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:r>
                    <a:rPr lang="uk-UA" dirty="0" smtClean="0"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129" name="Прямая соединительная линия 128"/>
                <p:cNvCxnSpPr/>
                <p:nvPr/>
              </p:nvCxnSpPr>
              <p:spPr>
                <a:xfrm>
                  <a:off x="4933953" y="2243125"/>
                  <a:ext cx="285752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3" name="Прямая соединительная линия 122"/>
              <p:cNvCxnSpPr/>
              <p:nvPr/>
            </p:nvCxnSpPr>
            <p:spPr>
              <a:xfrm>
                <a:off x="2000232" y="3071810"/>
                <a:ext cx="500066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Прямая соединительная линия 123"/>
              <p:cNvCxnSpPr/>
              <p:nvPr/>
            </p:nvCxnSpPr>
            <p:spPr>
              <a:xfrm>
                <a:off x="1500166" y="3070222"/>
                <a:ext cx="500066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Прямая соединительная линия 124"/>
              <p:cNvCxnSpPr/>
              <p:nvPr/>
            </p:nvCxnSpPr>
            <p:spPr>
              <a:xfrm rot="5400000" flipH="1" flipV="1">
                <a:off x="1749802" y="2821380"/>
                <a:ext cx="500860" cy="158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Прямая соединительная линия 125"/>
              <p:cNvCxnSpPr/>
              <p:nvPr/>
            </p:nvCxnSpPr>
            <p:spPr>
              <a:xfrm rot="5400000" flipH="1" flipV="1">
                <a:off x="1750596" y="3320652"/>
                <a:ext cx="500860" cy="158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1" name="TextBox 140"/>
          <p:cNvSpPr txBox="1"/>
          <p:nvPr/>
        </p:nvSpPr>
        <p:spPr>
          <a:xfrm>
            <a:off x="4572000" y="5695966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6858016" y="5715016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 (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=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8039124" y="5715016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1214414" y="613150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(270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=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2571736" y="6131502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3428992" y="6131502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sin(2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=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4714876" y="613150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sin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6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6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1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14" grpId="0"/>
      <p:bldP spid="27" grpId="0"/>
      <p:bldP spid="31" grpId="0"/>
      <p:bldP spid="35" grpId="0" animBg="1"/>
      <p:bldP spid="39" grpId="0"/>
      <p:bldP spid="49" grpId="0"/>
      <p:bldP spid="55" grpId="0"/>
      <p:bldP spid="58" grpId="0"/>
      <p:bldP spid="61" grpId="0" animBg="1"/>
      <p:bldP spid="63" grpId="0"/>
      <p:bldP spid="71" grpId="0"/>
      <p:bldP spid="81" grpId="0"/>
      <p:bldP spid="83" grpId="0"/>
      <p:bldP spid="84" grpId="0"/>
      <p:bldP spid="85" grpId="0" animBg="1"/>
      <p:bldP spid="91" grpId="0"/>
      <p:bldP spid="97" grpId="0"/>
      <p:bldP spid="98" grpId="0"/>
      <p:bldP spid="109" grpId="0"/>
      <p:bldP spid="110" grpId="0"/>
      <p:bldP spid="112" grpId="0"/>
      <p:bldP spid="116" grpId="0"/>
      <p:bldP spid="117" grpId="0"/>
      <p:bldP spid="118" grpId="0"/>
      <p:bldP spid="141" grpId="0"/>
      <p:bldP spid="142" grpId="0"/>
      <p:bldP spid="143" grpId="0"/>
      <p:bldP spid="144" grpId="0"/>
      <p:bldP spid="145" grpId="0"/>
      <p:bldP spid="147" grpId="0"/>
      <p:bldP spid="1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Виконайте вправи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428728" y="1492240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Спростіть вираз: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500166" y="1792310"/>
          <a:ext cx="2955924" cy="842938"/>
        </p:xfrm>
        <a:graphic>
          <a:graphicData uri="http://schemas.openxmlformats.org/presentationml/2006/ole">
            <p:oleObj spid="_x0000_s1026" name="Формула" r:id="rId3" imgW="2095200" imgH="5968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406878" y="2054231"/>
          <a:ext cx="1952625" cy="609600"/>
        </p:xfrm>
        <a:graphic>
          <a:graphicData uri="http://schemas.openxmlformats.org/presentationml/2006/ole">
            <p:oleObj spid="_x0000_s1027" name="Формула" r:id="rId4" imgW="1384200" imgH="4316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6364286" y="2063744"/>
          <a:ext cx="1092200" cy="609600"/>
        </p:xfrm>
        <a:graphic>
          <a:graphicData uri="http://schemas.openxmlformats.org/presentationml/2006/ole">
            <p:oleObj spid="_x0000_s1028" name="Формула" r:id="rId5" imgW="774360" imgH="43164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7472366" y="2063744"/>
          <a:ext cx="698500" cy="609600"/>
        </p:xfrm>
        <a:graphic>
          <a:graphicData uri="http://schemas.openxmlformats.org/presentationml/2006/ole">
            <p:oleObj spid="_x0000_s1029" name="Формула" r:id="rId6" imgW="495000" imgH="43164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8151818" y="2206620"/>
          <a:ext cx="304800" cy="233363"/>
        </p:xfrm>
        <a:graphic>
          <a:graphicData uri="http://schemas.openxmlformats.org/presentationml/2006/ole">
            <p:oleObj spid="_x0000_s1030" name="Формула" r:id="rId7" imgW="215640" imgH="16488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500166" y="2722565"/>
          <a:ext cx="1289050" cy="555625"/>
        </p:xfrm>
        <a:graphic>
          <a:graphicData uri="http://schemas.openxmlformats.org/presentationml/2006/ole">
            <p:oleObj spid="_x0000_s1031" name="Формула" r:id="rId8" imgW="914400" imgH="39348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562100" y="3294068"/>
          <a:ext cx="1163638" cy="555625"/>
        </p:xfrm>
        <a:graphic>
          <a:graphicData uri="http://schemas.openxmlformats.org/presentationml/2006/ole">
            <p:oleObj spid="_x0000_s1032" name="Формула" r:id="rId9" imgW="825480" imgH="39348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544638" y="3927481"/>
          <a:ext cx="1217612" cy="287337"/>
        </p:xfrm>
        <a:graphic>
          <a:graphicData uri="http://schemas.openxmlformats.org/presentationml/2006/ole">
            <p:oleObj spid="_x0000_s1033" name="Формула" r:id="rId10" imgW="863280" imgH="20304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784466" y="3938593"/>
          <a:ext cx="501650" cy="252413"/>
        </p:xfrm>
        <a:graphic>
          <a:graphicData uri="http://schemas.openxmlformats.org/presentationml/2006/ole">
            <p:oleObj spid="_x0000_s1034" name="Формула" r:id="rId11" imgW="355320" imgH="177480" progId="Equation.3">
              <p:embed/>
            </p:oleObj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747953" y="3482979"/>
          <a:ext cx="538163" cy="250825"/>
        </p:xfrm>
        <a:graphic>
          <a:graphicData uri="http://schemas.openxmlformats.org/presentationml/2006/ole">
            <p:oleObj spid="_x0000_s1035" name="Формула" r:id="rId12" imgW="380880" imgH="177480" progId="Equation.3">
              <p:embed/>
            </p:oleObj>
          </a:graphicData>
        </a:graphic>
      </p:graphicFrame>
      <p:grpSp>
        <p:nvGrpSpPr>
          <p:cNvPr id="16" name="Группа 15"/>
          <p:cNvGrpSpPr/>
          <p:nvPr/>
        </p:nvGrpSpPr>
        <p:grpSpPr>
          <a:xfrm>
            <a:off x="7358114" y="71414"/>
            <a:ext cx="1714480" cy="1928826"/>
            <a:chOff x="1071570" y="2857496"/>
            <a:chExt cx="1571604" cy="1928826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1071570" y="2857496"/>
              <a:ext cx="1571604" cy="192882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8" name="Группа 118"/>
            <p:cNvGrpSpPr/>
            <p:nvPr/>
          </p:nvGrpSpPr>
          <p:grpSpPr>
            <a:xfrm>
              <a:off x="1104908" y="2857496"/>
              <a:ext cx="1500166" cy="1919300"/>
              <a:chOff x="1142976" y="2000240"/>
              <a:chExt cx="1785950" cy="2133614"/>
            </a:xfrm>
          </p:grpSpPr>
          <p:grpSp>
            <p:nvGrpSpPr>
              <p:cNvPr id="19" name="Группа 14"/>
              <p:cNvGrpSpPr/>
              <p:nvPr/>
            </p:nvGrpSpPr>
            <p:grpSpPr>
              <a:xfrm>
                <a:off x="1142976" y="2285992"/>
                <a:ext cx="1785950" cy="1643074"/>
                <a:chOff x="2643174" y="1928802"/>
                <a:chExt cx="1785950" cy="1643074"/>
              </a:xfrm>
            </p:grpSpPr>
            <p:cxnSp>
              <p:nvCxnSpPr>
                <p:cNvPr id="32" name="Прямая со стрелкой 31"/>
                <p:cNvCxnSpPr/>
                <p:nvPr/>
              </p:nvCxnSpPr>
              <p:spPr>
                <a:xfrm rot="5400000" flipH="1" flipV="1">
                  <a:off x="2678893" y="2749545"/>
                  <a:ext cx="1643074" cy="1588"/>
                </a:xfrm>
                <a:prstGeom prst="straightConnector1">
                  <a:avLst/>
                </a:prstGeom>
                <a:ln w="63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 стрелкой 32"/>
                <p:cNvCxnSpPr/>
                <p:nvPr/>
              </p:nvCxnSpPr>
              <p:spPr>
                <a:xfrm>
                  <a:off x="2643174" y="2712238"/>
                  <a:ext cx="1785950" cy="1588"/>
                </a:xfrm>
                <a:prstGeom prst="straightConnector1">
                  <a:avLst/>
                </a:prstGeom>
                <a:ln w="63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" name="Овал 33"/>
                <p:cNvSpPr/>
                <p:nvPr/>
              </p:nvSpPr>
              <p:spPr>
                <a:xfrm>
                  <a:off x="3000364" y="2213760"/>
                  <a:ext cx="1000132" cy="1000132"/>
                </a:xfrm>
                <a:prstGeom prst="ellipse">
                  <a:avLst/>
                </a:prstGeom>
                <a:no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3929059" y="2375925"/>
                  <a:ext cx="28575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dirty="0" smtClean="0"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" name="TextBox 35"/>
                <p:cNvSpPr txBox="1"/>
                <p:nvPr/>
              </p:nvSpPr>
              <p:spPr>
                <a:xfrm>
                  <a:off x="2716805" y="2368373"/>
                  <a:ext cx="28575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dirty="0" smtClean="0">
                      <a:latin typeface="Times New Roman" pitchFamily="18" charset="0"/>
                      <a:cs typeface="Times New Roman" pitchFamily="18" charset="0"/>
                    </a:rPr>
                    <a:t>π</a:t>
                  </a:r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20" name="Группа 27"/>
              <p:cNvGrpSpPr/>
              <p:nvPr/>
            </p:nvGrpSpPr>
            <p:grpSpPr>
              <a:xfrm>
                <a:off x="2071670" y="2000240"/>
                <a:ext cx="219077" cy="633416"/>
                <a:chOff x="4929190" y="1928802"/>
                <a:chExt cx="290515" cy="633416"/>
              </a:xfrm>
            </p:grpSpPr>
            <p:sp>
              <p:nvSpPr>
                <p:cNvPr id="29" name="TextBox 28"/>
                <p:cNvSpPr txBox="1"/>
                <p:nvPr/>
              </p:nvSpPr>
              <p:spPr>
                <a:xfrm>
                  <a:off x="4929190" y="1928802"/>
                  <a:ext cx="285752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uk-UA" dirty="0" smtClean="0">
                      <a:latin typeface="Times New Roman" pitchFamily="18" charset="0"/>
                      <a:cs typeface="Times New Roman" pitchFamily="18" charset="0"/>
                    </a:rPr>
                    <a:t>π</a:t>
                  </a:r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4933953" y="2192886"/>
                  <a:ext cx="285752" cy="369332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:r>
                    <a:rPr lang="uk-UA" dirty="0" smtClean="0"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31" name="Прямая соединительная линия 30"/>
                <p:cNvCxnSpPr/>
                <p:nvPr/>
              </p:nvCxnSpPr>
              <p:spPr>
                <a:xfrm>
                  <a:off x="4933953" y="2243125"/>
                  <a:ext cx="285752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" name="Группа 28"/>
              <p:cNvGrpSpPr/>
              <p:nvPr/>
            </p:nvGrpSpPr>
            <p:grpSpPr>
              <a:xfrm>
                <a:off x="2071670" y="3500438"/>
                <a:ext cx="357190" cy="633416"/>
                <a:chOff x="4929190" y="1928802"/>
                <a:chExt cx="290515" cy="633416"/>
              </a:xfrm>
            </p:grpSpPr>
            <p:sp>
              <p:nvSpPr>
                <p:cNvPr id="26" name="TextBox 25"/>
                <p:cNvSpPr txBox="1"/>
                <p:nvPr/>
              </p:nvSpPr>
              <p:spPr>
                <a:xfrm>
                  <a:off x="4929190" y="1928802"/>
                  <a:ext cx="285752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uk-UA" dirty="0" smtClean="0">
                      <a:latin typeface="Times New Roman" pitchFamily="18" charset="0"/>
                      <a:cs typeface="Times New Roman" pitchFamily="18" charset="0"/>
                    </a:rPr>
                    <a:t>3π</a:t>
                  </a:r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4933953" y="2192886"/>
                  <a:ext cx="285752" cy="369332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:r>
                    <a:rPr lang="uk-UA" dirty="0" smtClean="0"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lang="ru-RU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28" name="Прямая соединительная линия 27"/>
                <p:cNvCxnSpPr/>
                <p:nvPr/>
              </p:nvCxnSpPr>
              <p:spPr>
                <a:xfrm>
                  <a:off x="4933953" y="2243125"/>
                  <a:ext cx="285752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" name="Прямая соединительная линия 21"/>
              <p:cNvCxnSpPr/>
              <p:nvPr/>
            </p:nvCxnSpPr>
            <p:spPr>
              <a:xfrm>
                <a:off x="2000232" y="3071810"/>
                <a:ext cx="500066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1500166" y="3070222"/>
                <a:ext cx="500066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rot="5400000" flipH="1" flipV="1">
                <a:off x="1749802" y="2821380"/>
                <a:ext cx="500860" cy="158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 rot="5400000" flipH="1" flipV="1">
                <a:off x="1750596" y="3320652"/>
                <a:ext cx="500860" cy="158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2784466" y="2876550"/>
          <a:ext cx="501650" cy="250825"/>
        </p:xfrm>
        <a:graphic>
          <a:graphicData uri="http://schemas.openxmlformats.org/presentationml/2006/ole">
            <p:oleObj spid="_x0000_s1036" name="Формула" r:id="rId13" imgW="355320" imgH="177480" progId="Equation.3">
              <p:embed/>
            </p:oleObj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1428728" y="4682109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Доведіть тотожність: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1500166" y="5051441"/>
          <a:ext cx="2651125" cy="592137"/>
        </p:xfrm>
        <a:graphic>
          <a:graphicData uri="http://schemas.openxmlformats.org/presentationml/2006/ole">
            <p:oleObj spid="_x0000_s1037" name="Формула" r:id="rId14" imgW="187956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 на повторення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28728" y="1492240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Спростіть вираз: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500166" y="1917700"/>
          <a:ext cx="2759075" cy="592138"/>
        </p:xfrm>
        <a:graphic>
          <a:graphicData uri="http://schemas.openxmlformats.org/presentationml/2006/ole">
            <p:oleObj spid="_x0000_s2050" name="Формула" r:id="rId3" imgW="1955520" imgH="41904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28728" y="3131106"/>
            <a:ext cx="7286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Знайти значення виразу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sin(60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-0,8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Кут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лежить у ІІІ чверті.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728" y="4000504"/>
            <a:ext cx="46434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Домашнє завдання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§10, п.2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читати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Впр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52(12), 51(5), 52(2,4) – спростити вирази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414</TotalTime>
  <Words>582</Words>
  <Application>Microsoft Office PowerPoint</Application>
  <PresentationFormat>Экран (4:3)</PresentationFormat>
  <Paragraphs>121</Paragraphs>
  <Slides>5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Солнцестояние</vt:lpstr>
      <vt:lpstr>Формула</vt:lpstr>
      <vt:lpstr>Тема уроку: Формули зведення</vt:lpstr>
      <vt:lpstr>Формули зведення</vt:lpstr>
      <vt:lpstr>Застосування формул зведення</vt:lpstr>
      <vt:lpstr>Виконайте вправи</vt:lpstr>
      <vt:lpstr>Завдання на повторення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уроку: Формули зведення</dc:title>
  <dc:creator>Максим</dc:creator>
  <cp:lastModifiedBy>Максим</cp:lastModifiedBy>
  <cp:revision>40</cp:revision>
  <dcterms:created xsi:type="dcterms:W3CDTF">2008-11-05T06:03:25Z</dcterms:created>
  <dcterms:modified xsi:type="dcterms:W3CDTF">2008-11-05T19:01:51Z</dcterms:modified>
</cp:coreProperties>
</file>