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7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4" autoAdjust="0"/>
  </p:normalViewPr>
  <p:slideViewPr>
    <p:cSldViewPr>
      <p:cViewPr varScale="1">
        <p:scale>
          <a:sx n="77" d="100"/>
          <a:sy n="77" d="100"/>
        </p:scale>
        <p:origin x="-16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" Target="../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13C227-C086-49AE-A862-A10643194361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0A4CB5-DF4D-4359-9E69-F7E6235A4DF5}">
      <dgm:prSet phldrT="[Текст]" custT="1"/>
      <dgm:sp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1"/>
          <a:tileRect/>
        </a:gra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pPr algn="ctr" rtl="0" eaLnBrk="1" latinLnBrk="0" hangingPunct="1">
            <a:spcBef>
              <a:spcPct val="0"/>
            </a:spcBef>
            <a:buNone/>
          </a:pPr>
          <a:r>
            <a:rPr kumimoji="0" lang="ru-RU" sz="48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rPr>
            <a:t>Системы счисления</a:t>
          </a:r>
        </a:p>
      </dgm:t>
    </dgm:pt>
    <dgm:pt modelId="{9ADB2BBF-B8F9-407D-936B-E16344F58F7C}" type="parTrans" cxnId="{29FFD13C-8467-4708-881A-E85C127A45F1}">
      <dgm:prSet/>
      <dgm:spPr/>
      <dgm:t>
        <a:bodyPr/>
        <a:lstStyle/>
        <a:p>
          <a:endParaRPr lang="ru-RU"/>
        </a:p>
      </dgm:t>
    </dgm:pt>
    <dgm:pt modelId="{A7B8887C-9210-4CB7-B029-9C0C45DBE80E}" type="sibTrans" cxnId="{29FFD13C-8467-4708-881A-E85C127A45F1}">
      <dgm:prSet/>
      <dgm:sp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D194A478-2230-430F-AF1E-689EFFDCE499}">
      <dgm:prSet phldrT="[Текст]" custT="1"/>
      <dgm:sp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3500000" scaled="1"/>
          <a:tileRect/>
        </a:gra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kumimoji="0" lang="ru-RU" sz="36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  <a:hlinkClick xmlns:r="http://schemas.openxmlformats.org/officeDocument/2006/relationships" r:id="rId1" action="ppaction://hlinksldjump"/>
            </a:rPr>
            <a:t>Позиционные</a:t>
          </a:r>
          <a:endParaRPr kumimoji="0" lang="ru-RU" sz="3600" b="1" kern="1200" dirty="0" smtClean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70C0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+mj-lt"/>
            <a:ea typeface="+mj-ea"/>
            <a:cs typeface="+mj-cs"/>
          </a:endParaRPr>
        </a:p>
      </dgm:t>
    </dgm:pt>
    <dgm:pt modelId="{6A93A207-3C95-4C73-97ED-C8468BCC1094}" type="parTrans" cxnId="{F1FE9B72-7391-4DC1-9488-18811228A5ED}">
      <dgm:prSet/>
      <dgm:spPr/>
      <dgm:t>
        <a:bodyPr/>
        <a:lstStyle/>
        <a:p>
          <a:endParaRPr lang="ru-RU"/>
        </a:p>
      </dgm:t>
    </dgm:pt>
    <dgm:pt modelId="{B68BBFD6-2710-4049-8093-505547C79CD9}" type="sibTrans" cxnId="{F1FE9B72-7391-4DC1-9488-18811228A5ED}">
      <dgm:prSet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0DCF4780-D11A-444D-BDCD-79D39E6311CC}">
      <dgm:prSet phldrT="[Текст]" custT="1"/>
      <dgm:sp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8900000" scaled="1"/>
          <a:tileRect/>
        </a:gra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kumimoji="0" lang="ru-RU" sz="36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  <a:hlinkClick xmlns:r="http://schemas.openxmlformats.org/officeDocument/2006/relationships" r:id="rId2" action="ppaction://hlinksldjump"/>
            </a:rPr>
            <a:t>Непозиционные</a:t>
          </a:r>
          <a:endParaRPr kumimoji="0" lang="ru-RU" sz="3600" b="1" kern="1200" dirty="0" smtClean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accent3">
                <a:lumMod val="60000"/>
                <a:lumOff val="40000"/>
              </a:schemeClr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+mj-lt"/>
            <a:ea typeface="+mj-ea"/>
            <a:cs typeface="+mj-cs"/>
          </a:endParaRPr>
        </a:p>
      </dgm:t>
    </dgm:pt>
    <dgm:pt modelId="{E0D7BA9D-AC53-400D-AFA7-D337A1C8B795}" type="parTrans" cxnId="{C80C25C0-C4C3-4291-AFC0-F27C876CC5D9}">
      <dgm:prSet/>
      <dgm:spPr/>
      <dgm:t>
        <a:bodyPr/>
        <a:lstStyle/>
        <a:p>
          <a:endParaRPr lang="ru-RU"/>
        </a:p>
      </dgm:t>
    </dgm:pt>
    <dgm:pt modelId="{DD6628B6-F7DA-4360-A125-4AB789441651}" type="sibTrans" cxnId="{C80C25C0-C4C3-4291-AFC0-F27C876CC5D9}">
      <dgm:prSet/>
      <dgm:sp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4926432F-F1BB-44AF-91BD-F74BE0004F4A}" type="pres">
      <dgm:prSet presAssocID="{E713C227-C086-49AE-A862-A106431943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027C3A-8A77-414C-A2B6-FE32A701C821}" type="pres">
      <dgm:prSet presAssocID="{E40A4CB5-DF4D-4359-9E69-F7E6235A4DF5}" presName="node" presStyleLbl="node1" presStyleIdx="0" presStyleCnt="3" custScaleX="255195" custScaleY="90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15C83-61D0-4179-BADC-9C4FC1583F0A}" type="pres">
      <dgm:prSet presAssocID="{A7B8887C-9210-4CB7-B029-9C0C45DBE80E}" presName="sibTrans" presStyleLbl="sibTrans2D1" presStyleIdx="0" presStyleCnt="3" custAng="16697710" custScaleX="497939" custScaleY="554900" custLinFactX="100000" custLinFactNeighborX="194702" custLinFactNeighborY="-20009"/>
      <dgm:spPr>
        <a:prstGeom prst="curvedLeftArrow">
          <a:avLst/>
        </a:prstGeom>
      </dgm:spPr>
      <dgm:t>
        <a:bodyPr/>
        <a:lstStyle/>
        <a:p>
          <a:endParaRPr lang="ru-RU"/>
        </a:p>
      </dgm:t>
    </dgm:pt>
    <dgm:pt modelId="{501D15C9-C089-4F7D-9942-561248B1F225}" type="pres">
      <dgm:prSet presAssocID="{A7B8887C-9210-4CB7-B029-9C0C45DBE80E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E0C617A3-3B26-4F61-A951-40755F42A0BE}" type="pres">
      <dgm:prSet presAssocID="{D194A478-2230-430F-AF1E-689EFFDCE499}" presName="node" presStyleLbl="node1" presStyleIdx="1" presStyleCnt="3" custScaleX="138100" custRadScaleRad="96421" custRadScaleInc="1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78BB2-90A8-44C2-80B3-B3FADC4D24F6}" type="pres">
      <dgm:prSet presAssocID="{B68BBFD6-2710-4049-8093-505547C79CD9}" presName="sibTrans" presStyleLbl="sibTrans2D1" presStyleIdx="1" presStyleCnt="3" custLinFactNeighborX="-1247" custLinFactNeighborY="2363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672925A8-6447-4C95-AB16-B383BF78700F}" type="pres">
      <dgm:prSet presAssocID="{B68BBFD6-2710-4049-8093-505547C79CD9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7909DE1F-77A8-445E-AF75-7C300C96AAB0}" type="pres">
      <dgm:prSet presAssocID="{0DCF4780-D11A-444D-BDCD-79D39E6311CC}" presName="node" presStyleLbl="node1" presStyleIdx="2" presStyleCnt="3" custScaleX="149557" custRadScaleRad="93041" custRadScaleInc="-3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74923-BA65-487E-BF1A-6C78EB1CF158}" type="pres">
      <dgm:prSet presAssocID="{DD6628B6-F7DA-4360-A125-4AB789441651}" presName="sibTrans" presStyleLbl="sibTrans2D1" presStyleIdx="2" presStyleCnt="3" custAng="5097998" custScaleX="552396" custScaleY="557478" custLinFactX="-100000" custLinFactNeighborX="-154961" custLinFactNeighborY="-26284"/>
      <dgm:spPr>
        <a:prstGeom prst="curvedRightArrow">
          <a:avLst/>
        </a:prstGeom>
      </dgm:spPr>
      <dgm:t>
        <a:bodyPr/>
        <a:lstStyle/>
        <a:p>
          <a:endParaRPr lang="ru-RU"/>
        </a:p>
      </dgm:t>
    </dgm:pt>
    <dgm:pt modelId="{45E44449-17F1-4F90-A6E4-BB95961F2C33}" type="pres">
      <dgm:prSet presAssocID="{DD6628B6-F7DA-4360-A125-4AB789441651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EBE15A5-C2E0-4F96-8879-354313E3832F}" type="presOf" srcId="{DD6628B6-F7DA-4360-A125-4AB789441651}" destId="{69A74923-BA65-487E-BF1A-6C78EB1CF158}" srcOrd="0" destOrd="0" presId="urn:microsoft.com/office/officeart/2005/8/layout/cycle7"/>
    <dgm:cxn modelId="{FFB456BC-FC92-4C32-9161-39115DC720B9}" type="presOf" srcId="{DD6628B6-F7DA-4360-A125-4AB789441651}" destId="{45E44449-17F1-4F90-A6E4-BB95961F2C33}" srcOrd="1" destOrd="0" presId="urn:microsoft.com/office/officeart/2005/8/layout/cycle7"/>
    <dgm:cxn modelId="{6A3ADA28-2822-44A4-B29C-CD8A79620FC2}" type="presOf" srcId="{B68BBFD6-2710-4049-8093-505547C79CD9}" destId="{672925A8-6447-4C95-AB16-B383BF78700F}" srcOrd="1" destOrd="0" presId="urn:microsoft.com/office/officeart/2005/8/layout/cycle7"/>
    <dgm:cxn modelId="{F1FE9B72-7391-4DC1-9488-18811228A5ED}" srcId="{E713C227-C086-49AE-A862-A10643194361}" destId="{D194A478-2230-430F-AF1E-689EFFDCE499}" srcOrd="1" destOrd="0" parTransId="{6A93A207-3C95-4C73-97ED-C8468BCC1094}" sibTransId="{B68BBFD6-2710-4049-8093-505547C79CD9}"/>
    <dgm:cxn modelId="{BE330B02-B071-41D1-A873-2E9C128DE082}" type="presOf" srcId="{A7B8887C-9210-4CB7-B029-9C0C45DBE80E}" destId="{5F715C83-61D0-4179-BADC-9C4FC1583F0A}" srcOrd="0" destOrd="0" presId="urn:microsoft.com/office/officeart/2005/8/layout/cycle7"/>
    <dgm:cxn modelId="{29469C6D-23DC-49A0-B93D-9DE92370271C}" type="presOf" srcId="{A7B8887C-9210-4CB7-B029-9C0C45DBE80E}" destId="{501D15C9-C089-4F7D-9942-561248B1F225}" srcOrd="1" destOrd="0" presId="urn:microsoft.com/office/officeart/2005/8/layout/cycle7"/>
    <dgm:cxn modelId="{91E9EBC5-6E01-479A-B8FF-5893DA7D28B3}" type="presOf" srcId="{D194A478-2230-430F-AF1E-689EFFDCE499}" destId="{E0C617A3-3B26-4F61-A951-40755F42A0BE}" srcOrd="0" destOrd="0" presId="urn:microsoft.com/office/officeart/2005/8/layout/cycle7"/>
    <dgm:cxn modelId="{C80C25C0-C4C3-4291-AFC0-F27C876CC5D9}" srcId="{E713C227-C086-49AE-A862-A10643194361}" destId="{0DCF4780-D11A-444D-BDCD-79D39E6311CC}" srcOrd="2" destOrd="0" parTransId="{E0D7BA9D-AC53-400D-AFA7-D337A1C8B795}" sibTransId="{DD6628B6-F7DA-4360-A125-4AB789441651}"/>
    <dgm:cxn modelId="{BB630587-CCDB-447A-BEDB-9E24030B256F}" type="presOf" srcId="{B68BBFD6-2710-4049-8093-505547C79CD9}" destId="{63878BB2-90A8-44C2-80B3-B3FADC4D24F6}" srcOrd="0" destOrd="0" presId="urn:microsoft.com/office/officeart/2005/8/layout/cycle7"/>
    <dgm:cxn modelId="{29FFD13C-8467-4708-881A-E85C127A45F1}" srcId="{E713C227-C086-49AE-A862-A10643194361}" destId="{E40A4CB5-DF4D-4359-9E69-F7E6235A4DF5}" srcOrd="0" destOrd="0" parTransId="{9ADB2BBF-B8F9-407D-936B-E16344F58F7C}" sibTransId="{A7B8887C-9210-4CB7-B029-9C0C45DBE80E}"/>
    <dgm:cxn modelId="{3ACE96F2-B64E-4418-A4C6-98563EBDB930}" type="presOf" srcId="{E40A4CB5-DF4D-4359-9E69-F7E6235A4DF5}" destId="{B6027C3A-8A77-414C-A2B6-FE32A701C821}" srcOrd="0" destOrd="0" presId="urn:microsoft.com/office/officeart/2005/8/layout/cycle7"/>
    <dgm:cxn modelId="{8962B151-C975-4CB5-8BAF-5BF44799857C}" type="presOf" srcId="{0DCF4780-D11A-444D-BDCD-79D39E6311CC}" destId="{7909DE1F-77A8-445E-AF75-7C300C96AAB0}" srcOrd="0" destOrd="0" presId="urn:microsoft.com/office/officeart/2005/8/layout/cycle7"/>
    <dgm:cxn modelId="{3F96C411-F791-4A03-8D3C-BE0CD3B03865}" type="presOf" srcId="{E713C227-C086-49AE-A862-A10643194361}" destId="{4926432F-F1BB-44AF-91BD-F74BE0004F4A}" srcOrd="0" destOrd="0" presId="urn:microsoft.com/office/officeart/2005/8/layout/cycle7"/>
    <dgm:cxn modelId="{0AAADEF8-FBCF-4900-976C-74C7B693746A}" type="presParOf" srcId="{4926432F-F1BB-44AF-91BD-F74BE0004F4A}" destId="{B6027C3A-8A77-414C-A2B6-FE32A701C821}" srcOrd="0" destOrd="0" presId="urn:microsoft.com/office/officeart/2005/8/layout/cycle7"/>
    <dgm:cxn modelId="{A6D3E1D6-0FCD-4FB9-BED6-EC6633F86C44}" type="presParOf" srcId="{4926432F-F1BB-44AF-91BD-F74BE0004F4A}" destId="{5F715C83-61D0-4179-BADC-9C4FC1583F0A}" srcOrd="1" destOrd="0" presId="urn:microsoft.com/office/officeart/2005/8/layout/cycle7"/>
    <dgm:cxn modelId="{4D6660FE-CA60-4F23-A674-A11A3FAB6CB9}" type="presParOf" srcId="{5F715C83-61D0-4179-BADC-9C4FC1583F0A}" destId="{501D15C9-C089-4F7D-9942-561248B1F225}" srcOrd="0" destOrd="0" presId="urn:microsoft.com/office/officeart/2005/8/layout/cycle7"/>
    <dgm:cxn modelId="{0B4C37FB-5A69-4EA6-8BAE-676B03373537}" type="presParOf" srcId="{4926432F-F1BB-44AF-91BD-F74BE0004F4A}" destId="{E0C617A3-3B26-4F61-A951-40755F42A0BE}" srcOrd="2" destOrd="0" presId="urn:microsoft.com/office/officeart/2005/8/layout/cycle7"/>
    <dgm:cxn modelId="{A7A70AFA-5C7E-48B2-9B8D-4E0376492DF8}" type="presParOf" srcId="{4926432F-F1BB-44AF-91BD-F74BE0004F4A}" destId="{63878BB2-90A8-44C2-80B3-B3FADC4D24F6}" srcOrd="3" destOrd="0" presId="urn:microsoft.com/office/officeart/2005/8/layout/cycle7"/>
    <dgm:cxn modelId="{8D47C641-13CA-450F-9F12-39CA920FFD73}" type="presParOf" srcId="{63878BB2-90A8-44C2-80B3-B3FADC4D24F6}" destId="{672925A8-6447-4C95-AB16-B383BF78700F}" srcOrd="0" destOrd="0" presId="urn:microsoft.com/office/officeart/2005/8/layout/cycle7"/>
    <dgm:cxn modelId="{EAC375D0-6BD4-4EAB-9C80-046002B0C5F0}" type="presParOf" srcId="{4926432F-F1BB-44AF-91BD-F74BE0004F4A}" destId="{7909DE1F-77A8-445E-AF75-7C300C96AAB0}" srcOrd="4" destOrd="0" presId="urn:microsoft.com/office/officeart/2005/8/layout/cycle7"/>
    <dgm:cxn modelId="{F0756383-74AB-4881-9ACC-DA02A29D1EBB}" type="presParOf" srcId="{4926432F-F1BB-44AF-91BD-F74BE0004F4A}" destId="{69A74923-BA65-487E-BF1A-6C78EB1CF158}" srcOrd="5" destOrd="0" presId="urn:microsoft.com/office/officeart/2005/8/layout/cycle7"/>
    <dgm:cxn modelId="{BCF1B61A-EB6B-4C06-926D-E2D91D19D90A}" type="presParOf" srcId="{69A74923-BA65-487E-BF1A-6C78EB1CF158}" destId="{45E44449-17F1-4F90-A6E4-BB95961F2C33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027C3A-8A77-414C-A2B6-FE32A701C821}">
      <dsp:nvSpPr>
        <dsp:cNvPr id="0" name=""/>
        <dsp:cNvSpPr/>
      </dsp:nvSpPr>
      <dsp:spPr>
        <a:xfrm>
          <a:off x="637578" y="64579"/>
          <a:ext cx="6514954" cy="1149866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1"/>
          <a:tileRect/>
        </a:gra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48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rPr>
            <a:t>Системы счисления</a:t>
          </a:r>
        </a:p>
      </dsp:txBody>
      <dsp:txXfrm>
        <a:off x="637578" y="64579"/>
        <a:ext cx="6514954" cy="1149866"/>
      </dsp:txXfrm>
    </dsp:sp>
    <dsp:sp modelId="{5F715C83-61D0-4179-BADC-9C4FC1583F0A}">
      <dsp:nvSpPr>
        <dsp:cNvPr id="0" name=""/>
        <dsp:cNvSpPr/>
      </dsp:nvSpPr>
      <dsp:spPr>
        <a:xfrm rot="20363260">
          <a:off x="4976036" y="1099959"/>
          <a:ext cx="1011305" cy="2479088"/>
        </a:xfrm>
        <a:prstGeom prst="curvedLeftArrow">
          <a:avLst/>
        </a:prstGeom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ln>
          <a:solidFill>
            <a:schemeClr val="accent3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 rot="20363260">
        <a:off x="4976036" y="1099959"/>
        <a:ext cx="1011305" cy="2479088"/>
      </dsp:txXfrm>
    </dsp:sp>
    <dsp:sp modelId="{E0C617A3-3B26-4F61-A951-40755F42A0BE}">
      <dsp:nvSpPr>
        <dsp:cNvPr id="0" name=""/>
        <dsp:cNvSpPr/>
      </dsp:nvSpPr>
      <dsp:spPr>
        <a:xfrm>
          <a:off x="4143408" y="3643348"/>
          <a:ext cx="3525598" cy="1276465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3500000" scaled="1"/>
          <a:tileRect/>
        </a:gra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6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  <a:hlinkClick xmlns:r="http://schemas.openxmlformats.org/officeDocument/2006/relationships" r:id="" action="ppaction://hlinksldjump"/>
            </a:rPr>
            <a:t>Позиционные</a:t>
          </a:r>
          <a:endParaRPr kumimoji="0" lang="ru-RU" sz="3600" b="1" kern="1200" dirty="0" smtClean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70C0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+mj-lt"/>
            <a:ea typeface="+mj-ea"/>
            <a:cs typeface="+mj-cs"/>
          </a:endParaRPr>
        </a:p>
      </dsp:txBody>
      <dsp:txXfrm>
        <a:off x="4143408" y="3643348"/>
        <a:ext cx="3525598" cy="1276465"/>
      </dsp:txXfrm>
    </dsp:sp>
    <dsp:sp modelId="{63878BB2-90A8-44C2-80B3-B3FADC4D24F6}">
      <dsp:nvSpPr>
        <dsp:cNvPr id="0" name=""/>
        <dsp:cNvSpPr/>
      </dsp:nvSpPr>
      <dsp:spPr>
        <a:xfrm rot="10800014">
          <a:off x="3912390" y="4068749"/>
          <a:ext cx="203098" cy="446763"/>
        </a:xfrm>
        <a:prstGeom prst="flowChartConnector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10800014">
        <a:off x="3912390" y="4068749"/>
        <a:ext cx="203098" cy="446763"/>
      </dsp:txXfrm>
    </dsp:sp>
    <dsp:sp modelId="{7909DE1F-77A8-445E-AF75-7C300C96AAB0}">
      <dsp:nvSpPr>
        <dsp:cNvPr id="0" name=""/>
        <dsp:cNvSpPr/>
      </dsp:nvSpPr>
      <dsp:spPr>
        <a:xfrm>
          <a:off x="71447" y="3643332"/>
          <a:ext cx="3818088" cy="1276465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8900000" scaled="1"/>
          <a:tileRect/>
        </a:gra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600" b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  <a:hlinkClick xmlns:r="http://schemas.openxmlformats.org/officeDocument/2006/relationships" r:id="" action="ppaction://hlinksldjump"/>
            </a:rPr>
            <a:t>Непозиционные</a:t>
          </a:r>
          <a:endParaRPr kumimoji="0" lang="ru-RU" sz="3600" b="1" kern="1200" dirty="0" smtClean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accent3">
                <a:lumMod val="60000"/>
                <a:lumOff val="40000"/>
              </a:schemeClr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+mj-lt"/>
            <a:ea typeface="+mj-ea"/>
            <a:cs typeface="+mj-cs"/>
          </a:endParaRPr>
        </a:p>
      </dsp:txBody>
      <dsp:txXfrm>
        <a:off x="71447" y="3643332"/>
        <a:ext cx="3818088" cy="1276465"/>
      </dsp:txXfrm>
    </dsp:sp>
    <dsp:sp modelId="{69A74923-BA65-487E-BF1A-6C78EB1CF158}">
      <dsp:nvSpPr>
        <dsp:cNvPr id="0" name=""/>
        <dsp:cNvSpPr/>
      </dsp:nvSpPr>
      <dsp:spPr>
        <a:xfrm rot="1361805">
          <a:off x="1875636" y="1066158"/>
          <a:ext cx="1121906" cy="2490605"/>
        </a:xfrm>
        <a:prstGeom prst="curvedRightArrow">
          <a:avLst/>
        </a:prstGeom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ln>
          <a:solidFill>
            <a:schemeClr val="accent3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 rot="1361805">
        <a:off x="1875636" y="1066158"/>
        <a:ext cx="1121906" cy="2490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1FD9DA5-3B57-42AB-A1A3-D085C878D588}" type="datetimeFigureOut">
              <a:rPr lang="ru-RU" smtClean="0"/>
              <a:pPr/>
              <a:t>18.11.2012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5D2710-A420-48FA-9992-FAFFF8B1FE8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1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http://www.home-edu.ru/user/uatml/00000660/matem/matem1.files/image001.gif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857232"/>
            <a:ext cx="7786742" cy="1472184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Bookman Old Style" pitchFamily="18" charset="0"/>
              </a:rPr>
              <a:t>Системы счисления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357290" y="3714752"/>
            <a:ext cx="749808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>Все есть число!</a:t>
            </a:r>
            <a:r>
              <a:rPr kumimoji="0" lang="ru-RU" sz="40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Arial" charset="0"/>
                <a:ea typeface="+mj-ea"/>
                <a:cs typeface="+mj-cs"/>
              </a:rPr>
            </a:br>
            <a:endParaRPr kumimoji="0" lang="ru-RU" sz="40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Arial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1538" y="1785926"/>
            <a:ext cx="785818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- это системы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счисления,   в которых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величина, обозначаемая цифрой в записи числа, зависит от ее позиции, а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название системы зависит от количества используемых в ней цифр.</a:t>
            </a:r>
          </a:p>
          <a:p>
            <a:pPr eaLnBrk="0" hangingPunct="0">
              <a:spcBef>
                <a:spcPct val="50000"/>
              </a:spcBef>
            </a:pPr>
            <a:endParaRPr lang="ru-RU" sz="2400" b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00100" y="3929018"/>
            <a:ext cx="5715040" cy="2928982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indent="93663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1.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Вавилонская </a:t>
            </a:r>
            <a:endParaRPr kumimoji="0" lang="ru-RU" sz="28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  <a:p>
            <a:pPr marL="93663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2.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Десятичная</a:t>
            </a:r>
            <a:endParaRPr kumimoji="0" lang="ru-RU" sz="28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  <a:p>
            <a:pPr marL="93663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3. Двоичная</a:t>
            </a:r>
          </a:p>
          <a:p>
            <a:pPr marL="93663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4. Восьмеричная</a:t>
            </a:r>
          </a:p>
          <a:p>
            <a:pPr marL="93663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n-ea"/>
                <a:cs typeface="+mn-cs"/>
              </a:rPr>
              <a:t>5.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Двенадцатеричная и др.</a:t>
            </a:r>
            <a:endParaRPr kumimoji="0" lang="ru-RU" sz="28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981075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Позиционные 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системы счисления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Вавилонская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система счисления</a:t>
            </a:r>
          </a:p>
        </p:txBody>
      </p:sp>
      <p:pic>
        <p:nvPicPr>
          <p:cNvPr id="3" name="Picture 4" descr="Стенд - числа вавилонян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4857752" y="1428736"/>
            <a:ext cx="3497258" cy="3851275"/>
          </a:xfrm>
          <a:prstGeom prst="rect">
            <a:avLst/>
          </a:prstGeom>
          <a:noFill/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85918" y="1643050"/>
          <a:ext cx="2520950" cy="2844800"/>
        </p:xfrm>
        <a:graphic>
          <a:graphicData uri="http://schemas.openxmlformats.org/presentationml/2006/ole">
            <p:oleObj spid="_x0000_s1026" name="Фотография Photo Editor" r:id="rId4" imgW="2219635" imgH="2505425" progId="">
              <p:embed/>
            </p:oleObj>
          </a:graphicData>
        </a:graphic>
      </p:graphicFrame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14414" y="4572008"/>
            <a:ext cx="37930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2500-2000 лет до н.э.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5286388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Вавилоняне делали записи острой палочкой на мягких глиняных табличках, они имели клинообразный вид, так как  писали они палочками треугольной формы.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Десятичная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система счисления</a:t>
            </a:r>
          </a:p>
        </p:txBody>
      </p:sp>
      <p:pic>
        <p:nvPicPr>
          <p:cNvPr id="5" name="Рисунок 4" descr="web_shiv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85852" y="1643050"/>
            <a:ext cx="2143139" cy="2214578"/>
          </a:xfrm>
          <a:prstGeom prst="rect">
            <a:avLst/>
          </a:prstGeom>
          <a:ln w="25400">
            <a:solidFill>
              <a:srgbClr val="C00000"/>
            </a:solidFill>
          </a:ln>
        </p:spPr>
      </p:pic>
      <p:pic>
        <p:nvPicPr>
          <p:cNvPr id="6" name="Рисунок 5" descr="web_ganesha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3636" y="4071942"/>
            <a:ext cx="2200283" cy="2180461"/>
          </a:xfrm>
          <a:prstGeom prst="rect">
            <a:avLst/>
          </a:prstGeom>
          <a:ln w="25400">
            <a:solidFill>
              <a:srgbClr val="C00000"/>
            </a:solidFill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43306" y="1785926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Цифры</a:t>
            </a:r>
            <a:r>
              <a:rPr lang="ru-RU" sz="2000" b="1" dirty="0">
                <a:solidFill>
                  <a:srgbClr val="663300"/>
                </a:solidFill>
                <a:latin typeface="Arial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Arial" charset="0"/>
              </a:rPr>
              <a:t>0123456789 </a:t>
            </a: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сложились </a:t>
            </a:r>
            <a:r>
              <a:rPr lang="ru-RU" sz="2000" b="1" dirty="0" smtClean="0">
                <a:solidFill>
                  <a:srgbClr val="000099"/>
                </a:solidFill>
                <a:latin typeface="Arial" charset="0"/>
              </a:rPr>
              <a:t>в Индии</a:t>
            </a:r>
          </a:p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Arial" charset="0"/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latin typeface="Arial" charset="0"/>
              </a:rPr>
              <a:t>около</a:t>
            </a:r>
            <a:r>
              <a:rPr lang="ru-RU" sz="2000" b="1" dirty="0" smtClean="0">
                <a:solidFill>
                  <a:srgbClr val="663300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" charset="0"/>
              </a:rPr>
              <a:t>400 г. н. э.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86116" y="3357562"/>
            <a:ext cx="52784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Арабы стали пользоваться </a:t>
            </a:r>
            <a:br>
              <a:rPr lang="ru-RU" sz="2000" b="1" dirty="0">
                <a:solidFill>
                  <a:srgbClr val="000099"/>
                </a:solidFill>
                <a:latin typeface="Arial" charset="0"/>
              </a:rPr>
            </a:b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подобной нумерацией около</a:t>
            </a:r>
            <a:r>
              <a:rPr lang="ru-RU" b="1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" charset="0"/>
              </a:rPr>
              <a:t>800 г. н. э.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071538" y="4714884"/>
            <a:ext cx="50343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Примерно в </a:t>
            </a:r>
            <a:r>
              <a:rPr lang="ru-RU" b="1" dirty="0">
                <a:solidFill>
                  <a:srgbClr val="FF0000"/>
                </a:solidFill>
                <a:latin typeface="Arial" charset="0"/>
              </a:rPr>
              <a:t>1200 г. н. э.</a:t>
            </a: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 эту нумерацию</a:t>
            </a:r>
            <a:br>
              <a:rPr lang="ru-RU" sz="2000" b="1" dirty="0">
                <a:solidFill>
                  <a:srgbClr val="000099"/>
                </a:solidFill>
                <a:latin typeface="Arial" charset="0"/>
              </a:rPr>
            </a:br>
            <a:r>
              <a:rPr lang="ru-RU" sz="2000" b="1" dirty="0">
                <a:solidFill>
                  <a:srgbClr val="000099"/>
                </a:solidFill>
                <a:latin typeface="Arial" charset="0"/>
              </a:rPr>
              <a:t>начали применять в Европе.</a:t>
            </a:r>
          </a:p>
        </p:txBody>
      </p:sp>
      <p:pic>
        <p:nvPicPr>
          <p:cNvPr id="10" name="Picture 3" descr="ind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72396" y="1142984"/>
            <a:ext cx="1254125" cy="259873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949835" y="6417852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500430" y="407194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214414" y="1214422"/>
          <a:ext cx="7841096" cy="4125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096"/>
                <a:gridCol w="1479452"/>
                <a:gridCol w="2145205"/>
                <a:gridCol w="1775343"/>
              </a:tblGrid>
              <a:tr h="58932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Название 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Основание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(базис) 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Цифры 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Где  используется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411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двоичная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2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ЭВМ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11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восьмеричная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8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0,1,2,3,4,5,6,7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ЭВМ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8932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шестнадцатеричная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16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0,1,2,3,4,5,6,7,8,9,</a:t>
                      </a:r>
                      <a:r>
                        <a:rPr lang="en-US" sz="1600" dirty="0" smtClean="0">
                          <a:latin typeface="Bookman Old Style" pitchFamily="18" charset="0"/>
                        </a:rPr>
                        <a:t>A,B,C,D,E,F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ЭВМ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3746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десятичная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10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0,1,2,3,4,5,6,7,8,9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современном мире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8559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двенадцатеричная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12</a:t>
                      </a:r>
                    </a:p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(дюжина)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0,1,2,3,4,5,6,7,8,9,10,11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мире до первой половины </a:t>
                      </a:r>
                      <a:r>
                        <a:rPr lang="en-US" sz="1600" dirty="0" smtClean="0">
                          <a:latin typeface="Bookman Old Style" pitchFamily="18" charset="0"/>
                        </a:rPr>
                        <a:t>XX</a:t>
                      </a:r>
                      <a:r>
                        <a:rPr lang="ru-RU" sz="1600" dirty="0" smtClean="0">
                          <a:latin typeface="Bookman Old Style" pitchFamily="18" charset="0"/>
                        </a:rPr>
                        <a:t> века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11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пятеричная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5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0,1,2,3,4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Китае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Позиционные 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системы счисления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5380672"/>
            <a:ext cx="8072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Каждая позиционная система счисления имеет свое основание(базис). Основание (базис) позиционной системы счисления — это количество цифр или других знаков, используемых для записи чисел в данной системе счисления.</a:t>
            </a:r>
          </a:p>
          <a:p>
            <a:endParaRPr lang="ru-RU" dirty="0"/>
          </a:p>
        </p:txBody>
      </p:sp>
      <p:sp>
        <p:nvSpPr>
          <p:cNvPr id="8" name="Управляющая кнопка: в начало 7">
            <a:hlinkClick r:id="rId2" action="ppaction://hlinksldjump" highlightClick="1"/>
          </p:cNvPr>
          <p:cNvSpPr/>
          <p:nvPr/>
        </p:nvSpPr>
        <p:spPr>
          <a:xfrm>
            <a:off x="8001024" y="6572248"/>
            <a:ext cx="928694" cy="285752"/>
          </a:xfrm>
          <a:prstGeom prst="actionButtonBeginning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Box 118"/>
          <p:cNvSpPr txBox="1"/>
          <p:nvPr/>
        </p:nvSpPr>
        <p:spPr>
          <a:xfrm>
            <a:off x="357158" y="0"/>
            <a:ext cx="8786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Закрепление изученного материала.  Задание №1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Кроссворд «Системы счисления. Основные понятия». </a:t>
            </a:r>
          </a:p>
          <a:p>
            <a:pPr algn="ctr"/>
            <a:endParaRPr lang="ru-RU" dirty="0"/>
          </a:p>
        </p:txBody>
      </p:sp>
      <p:sp>
        <p:nvSpPr>
          <p:cNvPr id="121" name="Прямоугольник с двумя вырезанными противолежащими углами 120"/>
          <p:cNvSpPr/>
          <p:nvPr/>
        </p:nvSpPr>
        <p:spPr>
          <a:xfrm rot="16200000">
            <a:off x="1401563" y="2816477"/>
            <a:ext cx="2665768" cy="5173924"/>
          </a:xfrm>
          <a:prstGeom prst="snip2Diag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ru-RU" b="1" u="sng" dirty="0" smtClean="0">
                <a:solidFill>
                  <a:schemeClr val="bg1"/>
                </a:solidFill>
              </a:rPr>
              <a:t>    По горизонтали</a:t>
            </a:r>
            <a:r>
              <a:rPr lang="ru-RU" sz="1600" b="1" u="sng" dirty="0" smtClean="0">
                <a:solidFill>
                  <a:schemeClr val="bg1"/>
                </a:solidFill>
              </a:rPr>
              <a:t>: 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1. Название системы счисления, в которой вклад каждой цифры в величину числа зависит от ее положения  в последовательности цифр, изображающей число. 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2. Последовательность чисел, каждое из которых задает значение цифры «по месту» или «вес» каждого разряда. 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3. Символы, при помощи которых записывается число</a:t>
            </a:r>
            <a:r>
              <a:rPr lang="ru-RU" sz="1400" b="1" dirty="0" smtClean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22" name="Прямоугольник с двумя вырезанными противолежащими углами 121"/>
          <p:cNvSpPr/>
          <p:nvPr/>
        </p:nvSpPr>
        <p:spPr>
          <a:xfrm>
            <a:off x="5429256" y="3714752"/>
            <a:ext cx="3714744" cy="3084254"/>
          </a:xfrm>
          <a:prstGeom prst="snip2DiagRect">
            <a:avLst>
              <a:gd name="adj1" fmla="val 0"/>
              <a:gd name="adj2" fmla="val 16667"/>
            </a:avLst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По вертикали: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1. Знаменатель геометрической прогрессии, члены которой образуют базис позиционной системы счисления.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2. Совокупность различных цифр, используемых  в позиционной системе счисления для записи чисел. 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834666" y="3587751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834666" y="1904990"/>
            <a:ext cx="429149" cy="420691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 rot="5400000">
            <a:off x="6402150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 rot="5400000">
            <a:off x="6430692" y="2769394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834666" y="3167061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834666" y="4008442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834666" y="642918"/>
            <a:ext cx="429149" cy="420691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834666" y="1063609"/>
            <a:ext cx="429149" cy="420691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834666" y="1484299"/>
            <a:ext cx="429149" cy="420691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834666" y="2325681"/>
            <a:ext cx="429149" cy="420691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2834666" y="2746371"/>
            <a:ext cx="429149" cy="420691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83" name="Прямоугольник 82"/>
          <p:cNvSpPr/>
          <p:nvPr/>
        </p:nvSpPr>
        <p:spPr>
          <a:xfrm rot="5400000">
            <a:off x="3277611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84" name="Прямоугольник 83"/>
          <p:cNvSpPr/>
          <p:nvPr/>
        </p:nvSpPr>
        <p:spPr>
          <a:xfrm rot="5400000">
            <a:off x="2829803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85" name="Прямоугольник 84"/>
          <p:cNvSpPr/>
          <p:nvPr/>
        </p:nvSpPr>
        <p:spPr>
          <a:xfrm rot="5400000">
            <a:off x="2381995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800" b="1" dirty="0"/>
          </a:p>
        </p:txBody>
      </p:sp>
      <p:sp>
        <p:nvSpPr>
          <p:cNvPr id="77" name="Прямоугольник 76"/>
          <p:cNvSpPr/>
          <p:nvPr/>
        </p:nvSpPr>
        <p:spPr>
          <a:xfrm rot="5400000">
            <a:off x="4621036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 rot="5400000">
            <a:off x="4173228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79" name="Прямоугольник 78"/>
          <p:cNvSpPr/>
          <p:nvPr/>
        </p:nvSpPr>
        <p:spPr>
          <a:xfrm rot="5400000">
            <a:off x="3725420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80" name="Прямоугольник 79"/>
          <p:cNvSpPr/>
          <p:nvPr/>
        </p:nvSpPr>
        <p:spPr>
          <a:xfrm rot="5400000">
            <a:off x="5964461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81" name="Прямоугольник 80"/>
          <p:cNvSpPr/>
          <p:nvPr/>
        </p:nvSpPr>
        <p:spPr>
          <a:xfrm rot="5400000">
            <a:off x="5516653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82" name="Прямоугольник 81"/>
          <p:cNvSpPr/>
          <p:nvPr/>
        </p:nvSpPr>
        <p:spPr>
          <a:xfrm rot="5400000">
            <a:off x="5068844" y="190240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89" name="Прямоугольник 88"/>
          <p:cNvSpPr/>
          <p:nvPr/>
        </p:nvSpPr>
        <p:spPr>
          <a:xfrm rot="5400000">
            <a:off x="6875956" y="1902407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92" name="Прямоугольник 91"/>
          <p:cNvSpPr/>
          <p:nvPr/>
        </p:nvSpPr>
        <p:spPr>
          <a:xfrm rot="5400000">
            <a:off x="6878500" y="2769394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94" name="Прямоугольник 93"/>
          <p:cNvSpPr/>
          <p:nvPr/>
        </p:nvSpPr>
        <p:spPr>
          <a:xfrm rot="5400000">
            <a:off x="5982883" y="2769394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95" name="Прямоугольник 94"/>
          <p:cNvSpPr/>
          <p:nvPr/>
        </p:nvSpPr>
        <p:spPr>
          <a:xfrm rot="5400000">
            <a:off x="7316189" y="2769394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96" name="Прямоугольник 95"/>
          <p:cNvSpPr/>
          <p:nvPr/>
        </p:nvSpPr>
        <p:spPr>
          <a:xfrm rot="5400000">
            <a:off x="7789995" y="2769395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6431207" y="3192541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6417133" y="675134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6417133" y="1095824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6417133" y="1516515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6417133" y="1937205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sz="2400" b="1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6417133" y="2357895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6417133" y="2778586"/>
            <a:ext cx="429149" cy="420690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12" name="Прямоугольник 111"/>
          <p:cNvSpPr/>
          <p:nvPr/>
        </p:nvSpPr>
        <p:spPr>
          <a:xfrm rot="5400000">
            <a:off x="2409341" y="357323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113" name="Прямоугольник 112"/>
          <p:cNvSpPr/>
          <p:nvPr/>
        </p:nvSpPr>
        <p:spPr>
          <a:xfrm rot="5400000">
            <a:off x="1961533" y="357323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114" name="Прямоугольник 113"/>
          <p:cNvSpPr/>
          <p:nvPr/>
        </p:nvSpPr>
        <p:spPr>
          <a:xfrm rot="5400000">
            <a:off x="1513724" y="357323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115" name="Прямоугольник 114"/>
          <p:cNvSpPr/>
          <p:nvPr/>
        </p:nvSpPr>
        <p:spPr>
          <a:xfrm rot="5400000">
            <a:off x="2847030" y="3573236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sp>
        <p:nvSpPr>
          <p:cNvPr id="116" name="Прямоугольник 115"/>
          <p:cNvSpPr/>
          <p:nvPr/>
        </p:nvSpPr>
        <p:spPr>
          <a:xfrm rot="5400000">
            <a:off x="3320836" y="3573237"/>
            <a:ext cx="420690" cy="447808"/>
          </a:xfrm>
          <a:prstGeom prst="rect">
            <a:avLst/>
          </a:prstGeom>
          <a:gradFill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b="1" dirty="0"/>
          </a:p>
        </p:txBody>
      </p:sp>
      <p:grpSp>
        <p:nvGrpSpPr>
          <p:cNvPr id="124" name="Группа 123"/>
          <p:cNvGrpSpPr/>
          <p:nvPr/>
        </p:nvGrpSpPr>
        <p:grpSpPr>
          <a:xfrm>
            <a:off x="2368436" y="1915965"/>
            <a:ext cx="4941769" cy="441930"/>
            <a:chOff x="2368436" y="1915965"/>
            <a:chExt cx="4941769" cy="441930"/>
          </a:xfrm>
        </p:grpSpPr>
        <p:sp>
          <p:nvSpPr>
            <p:cNvPr id="125" name="Прямоугольник 124"/>
            <p:cNvSpPr/>
            <p:nvPr/>
          </p:nvSpPr>
          <p:spPr>
            <a:xfrm rot="5400000">
              <a:off x="3277611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err="1" smtClean="0"/>
                <a:t>З</a:t>
              </a:r>
              <a:endParaRPr lang="ru-RU" sz="2400" b="1" dirty="0"/>
            </a:p>
          </p:txBody>
        </p:sp>
        <p:sp>
          <p:nvSpPr>
            <p:cNvPr id="126" name="Прямоугольник 125"/>
            <p:cNvSpPr/>
            <p:nvPr/>
          </p:nvSpPr>
          <p:spPr>
            <a:xfrm rot="5400000">
              <a:off x="2829803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О</a:t>
              </a:r>
              <a:endParaRPr lang="ru-RU" sz="2400" b="1" dirty="0"/>
            </a:p>
          </p:txBody>
        </p:sp>
        <p:sp>
          <p:nvSpPr>
            <p:cNvPr id="127" name="Прямоугольник 126"/>
            <p:cNvSpPr/>
            <p:nvPr/>
          </p:nvSpPr>
          <p:spPr>
            <a:xfrm rot="5400000">
              <a:off x="2381995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800" b="1" dirty="0" err="1" smtClean="0"/>
                <a:t>П</a:t>
              </a:r>
              <a:endParaRPr lang="ru-RU" sz="2800" b="1" dirty="0"/>
            </a:p>
          </p:txBody>
        </p:sp>
        <p:sp>
          <p:nvSpPr>
            <p:cNvPr id="128" name="Прямоугольник 127"/>
            <p:cNvSpPr/>
            <p:nvPr/>
          </p:nvSpPr>
          <p:spPr>
            <a:xfrm rot="5400000">
              <a:off x="4621036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И</a:t>
              </a:r>
              <a:endParaRPr lang="ru-RU" sz="2400" b="1" dirty="0"/>
            </a:p>
          </p:txBody>
        </p:sp>
        <p:sp>
          <p:nvSpPr>
            <p:cNvPr id="129" name="Прямоугольник 128"/>
            <p:cNvSpPr/>
            <p:nvPr/>
          </p:nvSpPr>
          <p:spPr>
            <a:xfrm rot="5400000">
              <a:off x="4173228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Ц</a:t>
              </a:r>
              <a:endParaRPr lang="ru-RU" sz="2400" b="1" dirty="0"/>
            </a:p>
          </p:txBody>
        </p:sp>
        <p:sp>
          <p:nvSpPr>
            <p:cNvPr id="130" name="Прямоугольник 129"/>
            <p:cNvSpPr/>
            <p:nvPr/>
          </p:nvSpPr>
          <p:spPr>
            <a:xfrm rot="5400000">
              <a:off x="3725420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И</a:t>
              </a:r>
              <a:endParaRPr lang="ru-RU" sz="2400" b="1" dirty="0"/>
            </a:p>
          </p:txBody>
        </p:sp>
        <p:sp>
          <p:nvSpPr>
            <p:cNvPr id="131" name="Прямоугольник 130"/>
            <p:cNvSpPr/>
            <p:nvPr/>
          </p:nvSpPr>
          <p:spPr>
            <a:xfrm rot="5400000">
              <a:off x="5964461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Н</a:t>
              </a:r>
              <a:endParaRPr lang="ru-RU" sz="2400" b="1" dirty="0"/>
            </a:p>
          </p:txBody>
        </p:sp>
        <p:sp>
          <p:nvSpPr>
            <p:cNvPr id="132" name="Прямоугольник 131"/>
            <p:cNvSpPr/>
            <p:nvPr/>
          </p:nvSpPr>
          <p:spPr>
            <a:xfrm rot="5400000">
              <a:off x="5516653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Н</a:t>
              </a:r>
              <a:endParaRPr lang="ru-RU" sz="2400" b="1" dirty="0"/>
            </a:p>
          </p:txBody>
        </p:sp>
        <p:sp>
          <p:nvSpPr>
            <p:cNvPr id="133" name="Прямоугольник 132"/>
            <p:cNvSpPr/>
            <p:nvPr/>
          </p:nvSpPr>
          <p:spPr>
            <a:xfrm rot="5400000">
              <a:off x="5068844" y="190240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О</a:t>
              </a:r>
              <a:endParaRPr lang="ru-RU" sz="2400" b="1" dirty="0"/>
            </a:p>
          </p:txBody>
        </p:sp>
        <p:sp>
          <p:nvSpPr>
            <p:cNvPr id="134" name="Прямоугольник 133"/>
            <p:cNvSpPr/>
            <p:nvPr/>
          </p:nvSpPr>
          <p:spPr>
            <a:xfrm rot="5400000">
              <a:off x="6875956" y="1902407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Я</a:t>
              </a:r>
              <a:endParaRPr lang="ru-RU" sz="2400" b="1" dirty="0"/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6417133" y="1937205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ru-RU" sz="2400" b="1" dirty="0" smtClean="0"/>
                <a:t>А</a:t>
              </a:r>
              <a:endParaRPr lang="ru-RU" sz="2400" b="1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2833471" y="642918"/>
            <a:ext cx="447808" cy="3786214"/>
            <a:chOff x="2833471" y="642918"/>
            <a:chExt cx="447808" cy="3786214"/>
          </a:xfrm>
        </p:grpSpPr>
        <p:sp>
          <p:nvSpPr>
            <p:cNvPr id="137" name="Прямоугольник 136"/>
            <p:cNvSpPr/>
            <p:nvPr/>
          </p:nvSpPr>
          <p:spPr>
            <a:xfrm>
              <a:off x="2834666" y="3167061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err="1" smtClean="0"/>
                <a:t>Н</a:t>
              </a:r>
              <a:endParaRPr lang="ru-RU" sz="2400" b="1" dirty="0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2834666" y="4008442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Е</a:t>
              </a:r>
              <a:endParaRPr lang="ru-RU" sz="2400" b="1" dirty="0"/>
            </a:p>
          </p:txBody>
        </p:sp>
        <p:sp>
          <p:nvSpPr>
            <p:cNvPr id="139" name="Прямоугольник 138"/>
            <p:cNvSpPr/>
            <p:nvPr/>
          </p:nvSpPr>
          <p:spPr>
            <a:xfrm>
              <a:off x="2834666" y="642918"/>
              <a:ext cx="429149" cy="420691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О</a:t>
              </a:r>
              <a:endParaRPr lang="ru-RU" sz="2400" b="1" dirty="0"/>
            </a:p>
          </p:txBody>
        </p:sp>
        <p:sp>
          <p:nvSpPr>
            <p:cNvPr id="140" name="Прямоугольник 139"/>
            <p:cNvSpPr/>
            <p:nvPr/>
          </p:nvSpPr>
          <p:spPr>
            <a:xfrm>
              <a:off x="2834666" y="1063609"/>
              <a:ext cx="429149" cy="420691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141" name="Прямоугольник 140"/>
            <p:cNvSpPr/>
            <p:nvPr/>
          </p:nvSpPr>
          <p:spPr>
            <a:xfrm>
              <a:off x="2834666" y="1484299"/>
              <a:ext cx="429149" cy="420691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err="1" smtClean="0"/>
                <a:t>Н</a:t>
              </a:r>
              <a:endParaRPr lang="ru-RU" sz="2400" b="1" dirty="0"/>
            </a:p>
          </p:txBody>
        </p:sp>
        <p:sp>
          <p:nvSpPr>
            <p:cNvPr id="142" name="Прямоугольник 141"/>
            <p:cNvSpPr/>
            <p:nvPr/>
          </p:nvSpPr>
          <p:spPr>
            <a:xfrm>
              <a:off x="2834666" y="2325681"/>
              <a:ext cx="429149" cy="420691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В</a:t>
              </a:r>
              <a:endParaRPr lang="ru-RU" sz="2400" b="1" dirty="0"/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2834666" y="2746371"/>
              <a:ext cx="429149" cy="420691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А</a:t>
              </a:r>
              <a:endParaRPr lang="ru-RU" sz="2400" b="1" dirty="0"/>
            </a:p>
          </p:txBody>
        </p:sp>
        <p:sp>
          <p:nvSpPr>
            <p:cNvPr id="144" name="Прямоугольник 143"/>
            <p:cNvSpPr/>
            <p:nvPr/>
          </p:nvSpPr>
          <p:spPr>
            <a:xfrm rot="5400000">
              <a:off x="2847030" y="357323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И</a:t>
              </a:r>
              <a:endParaRPr lang="ru-RU" sz="2400" b="1" dirty="0"/>
            </a:p>
          </p:txBody>
        </p:sp>
      </p:grpSp>
      <p:grpSp>
        <p:nvGrpSpPr>
          <p:cNvPr id="145" name="Группа 144"/>
          <p:cNvGrpSpPr/>
          <p:nvPr/>
        </p:nvGrpSpPr>
        <p:grpSpPr>
          <a:xfrm>
            <a:off x="6417133" y="675134"/>
            <a:ext cx="443223" cy="2938097"/>
            <a:chOff x="6417133" y="675134"/>
            <a:chExt cx="443223" cy="2938097"/>
          </a:xfrm>
        </p:grpSpPr>
        <p:sp>
          <p:nvSpPr>
            <p:cNvPr id="146" name="Прямоугольник 145"/>
            <p:cNvSpPr/>
            <p:nvPr/>
          </p:nvSpPr>
          <p:spPr>
            <a:xfrm>
              <a:off x="6431207" y="3192541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Т</a:t>
              </a:r>
              <a:endParaRPr lang="ru-RU" sz="2400" b="1" dirty="0"/>
            </a:p>
          </p:txBody>
        </p:sp>
        <p:sp>
          <p:nvSpPr>
            <p:cNvPr id="147" name="Прямоугольник 146"/>
            <p:cNvSpPr/>
            <p:nvPr/>
          </p:nvSpPr>
          <p:spPr>
            <a:xfrm>
              <a:off x="6417133" y="675134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А</a:t>
              </a:r>
              <a:endParaRPr lang="ru-RU" sz="2400" b="1" dirty="0"/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6417133" y="1095824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Л</a:t>
              </a:r>
              <a:endParaRPr lang="ru-RU" sz="2400" b="1" dirty="0"/>
            </a:p>
          </p:txBody>
        </p:sp>
        <p:sp>
          <p:nvSpPr>
            <p:cNvPr id="149" name="Прямоугольник 148"/>
            <p:cNvSpPr/>
            <p:nvPr/>
          </p:nvSpPr>
          <p:spPr>
            <a:xfrm>
              <a:off x="6417133" y="1516515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Ф</a:t>
              </a:r>
              <a:endParaRPr lang="ru-RU" sz="2400" b="1" dirty="0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6417133" y="2357895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В</a:t>
              </a:r>
              <a:endParaRPr lang="ru-RU" sz="2400" b="1" dirty="0"/>
            </a:p>
          </p:txBody>
        </p:sp>
        <p:sp>
          <p:nvSpPr>
            <p:cNvPr id="151" name="Прямоугольник 150"/>
            <p:cNvSpPr/>
            <p:nvPr/>
          </p:nvSpPr>
          <p:spPr>
            <a:xfrm>
              <a:off x="6417133" y="2778586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И</a:t>
              </a:r>
              <a:endParaRPr lang="ru-RU" sz="2400" b="1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500165" y="3586795"/>
            <a:ext cx="2254920" cy="420691"/>
            <a:chOff x="1500165" y="3586795"/>
            <a:chExt cx="2254920" cy="420691"/>
          </a:xfrm>
        </p:grpSpPr>
        <p:sp>
          <p:nvSpPr>
            <p:cNvPr id="87" name="Прямоугольник 86"/>
            <p:cNvSpPr/>
            <p:nvPr/>
          </p:nvSpPr>
          <p:spPr>
            <a:xfrm rot="5400000">
              <a:off x="2847030" y="357323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И</a:t>
              </a:r>
              <a:endParaRPr lang="ru-RU" sz="2400" b="1" dirty="0"/>
            </a:p>
          </p:txBody>
        </p:sp>
        <p:sp>
          <p:nvSpPr>
            <p:cNvPr id="90" name="Прямоугольник 89"/>
            <p:cNvSpPr/>
            <p:nvPr/>
          </p:nvSpPr>
          <p:spPr>
            <a:xfrm rot="5400000">
              <a:off x="2409341" y="357323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З</a:t>
              </a:r>
              <a:endParaRPr lang="ru-RU" sz="2400" b="1" dirty="0"/>
            </a:p>
          </p:txBody>
        </p:sp>
        <p:sp>
          <p:nvSpPr>
            <p:cNvPr id="91" name="Прямоугольник 90"/>
            <p:cNvSpPr/>
            <p:nvPr/>
          </p:nvSpPr>
          <p:spPr>
            <a:xfrm rot="5400000">
              <a:off x="1961533" y="357323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А</a:t>
              </a:r>
              <a:endParaRPr lang="ru-RU" sz="2400" b="1" dirty="0"/>
            </a:p>
          </p:txBody>
        </p:sp>
        <p:sp>
          <p:nvSpPr>
            <p:cNvPr id="97" name="Прямоугольник 96"/>
            <p:cNvSpPr/>
            <p:nvPr/>
          </p:nvSpPr>
          <p:spPr>
            <a:xfrm rot="5400000">
              <a:off x="1513724" y="3573236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Б</a:t>
              </a:r>
              <a:endParaRPr lang="ru-RU" sz="2400" b="1" dirty="0"/>
            </a:p>
          </p:txBody>
        </p:sp>
        <p:sp>
          <p:nvSpPr>
            <p:cNvPr id="98" name="Прямоугольник 97"/>
            <p:cNvSpPr/>
            <p:nvPr/>
          </p:nvSpPr>
          <p:spPr>
            <a:xfrm rot="5400000">
              <a:off x="3320836" y="3573237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5969324" y="2778586"/>
            <a:ext cx="2254920" cy="425058"/>
            <a:chOff x="5969324" y="2778586"/>
            <a:chExt cx="2254920" cy="425058"/>
          </a:xfrm>
        </p:grpSpPr>
        <p:sp>
          <p:nvSpPr>
            <p:cNvPr id="100" name="Прямоугольник 99"/>
            <p:cNvSpPr/>
            <p:nvPr/>
          </p:nvSpPr>
          <p:spPr>
            <a:xfrm rot="5400000">
              <a:off x="6878500" y="2769394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Ф</a:t>
              </a:r>
              <a:endParaRPr lang="ru-RU" sz="2400" b="1" dirty="0"/>
            </a:p>
          </p:txBody>
        </p:sp>
        <p:sp>
          <p:nvSpPr>
            <p:cNvPr id="101" name="Прямоугольник 100"/>
            <p:cNvSpPr/>
            <p:nvPr/>
          </p:nvSpPr>
          <p:spPr>
            <a:xfrm rot="5400000">
              <a:off x="5982883" y="2769394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Ц</a:t>
              </a:r>
              <a:endParaRPr lang="ru-RU" sz="2400" b="1" dirty="0"/>
            </a:p>
          </p:txBody>
        </p:sp>
        <p:sp>
          <p:nvSpPr>
            <p:cNvPr id="109" name="Прямоугольник 108"/>
            <p:cNvSpPr/>
            <p:nvPr/>
          </p:nvSpPr>
          <p:spPr>
            <a:xfrm rot="5400000">
              <a:off x="7316189" y="2769394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Р</a:t>
              </a:r>
              <a:endParaRPr lang="ru-RU" sz="2400" b="1" dirty="0"/>
            </a:p>
          </p:txBody>
        </p:sp>
        <p:sp>
          <p:nvSpPr>
            <p:cNvPr id="110" name="Прямоугольник 109"/>
            <p:cNvSpPr/>
            <p:nvPr/>
          </p:nvSpPr>
          <p:spPr>
            <a:xfrm rot="5400000">
              <a:off x="7789995" y="2769395"/>
              <a:ext cx="420690" cy="447808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400" b="1" dirty="0" smtClean="0"/>
                <a:t>Ы</a:t>
              </a:r>
              <a:endParaRPr lang="ru-RU" sz="2400" b="1" dirty="0"/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6417133" y="2778586"/>
              <a:ext cx="429149" cy="420690"/>
            </a:xfrm>
            <a:prstGeom prst="rect">
              <a:avLst/>
            </a:prstGeom>
            <a:gradFill>
              <a:gsLst>
                <a:gs pos="9100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circle">
                <a:fillToRect l="100000" t="100000"/>
              </a:path>
            </a:gra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И</a:t>
              </a:r>
              <a:endParaRPr lang="ru-RU" sz="2400" b="1" dirty="0"/>
            </a:p>
          </p:txBody>
        </p:sp>
      </p:grpSp>
      <p:sp>
        <p:nvSpPr>
          <p:cNvPr id="117" name="Восьмиугольник 116"/>
          <p:cNvSpPr/>
          <p:nvPr/>
        </p:nvSpPr>
        <p:spPr>
          <a:xfrm>
            <a:off x="928662" y="3571876"/>
            <a:ext cx="500066" cy="428628"/>
          </a:xfrm>
          <a:prstGeom prst="octagon">
            <a:avLst/>
          </a:prstGeom>
          <a:solidFill>
            <a:srgbClr val="FFFF0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2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8" name="Восьмиугольник 117"/>
          <p:cNvSpPr/>
          <p:nvPr/>
        </p:nvSpPr>
        <p:spPr>
          <a:xfrm>
            <a:off x="1785918" y="1857364"/>
            <a:ext cx="500066" cy="428628"/>
          </a:xfrm>
          <a:prstGeom prst="octagon">
            <a:avLst/>
          </a:prstGeom>
          <a:solidFill>
            <a:srgbClr val="FFFF0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0" name="Восьмиугольник 119"/>
          <p:cNvSpPr/>
          <p:nvPr/>
        </p:nvSpPr>
        <p:spPr>
          <a:xfrm>
            <a:off x="5429256" y="2786058"/>
            <a:ext cx="500066" cy="428628"/>
          </a:xfrm>
          <a:prstGeom prst="octagon">
            <a:avLst/>
          </a:prstGeom>
          <a:solidFill>
            <a:srgbClr val="FFFF0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3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3" name="Восьмиугольник 122"/>
          <p:cNvSpPr/>
          <p:nvPr/>
        </p:nvSpPr>
        <p:spPr>
          <a:xfrm>
            <a:off x="2285984" y="642918"/>
            <a:ext cx="500066" cy="428628"/>
          </a:xfrm>
          <a:prstGeom prst="octagon">
            <a:avLst/>
          </a:prstGeom>
          <a:solidFill>
            <a:srgbClr val="FFFF0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2" name="Восьмиугольник 161"/>
          <p:cNvSpPr/>
          <p:nvPr/>
        </p:nvSpPr>
        <p:spPr>
          <a:xfrm>
            <a:off x="5857884" y="642918"/>
            <a:ext cx="500066" cy="428628"/>
          </a:xfrm>
          <a:prstGeom prst="octagon">
            <a:avLst/>
          </a:prstGeom>
          <a:solidFill>
            <a:srgbClr val="FFFF0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2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3" name="Управляющая кнопка: далее 162">
            <a:hlinkClick r:id="" action="ppaction://hlinkshowjump?jump=nextslide" highlightClick="1"/>
          </p:cNvPr>
          <p:cNvSpPr/>
          <p:nvPr/>
        </p:nvSpPr>
        <p:spPr>
          <a:xfrm>
            <a:off x="4714876" y="657224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Задание 2.</a:t>
            </a:r>
            <a:r>
              <a:rPr lang="ru-RU" sz="2800" dirty="0" smtClean="0">
                <a:latin typeface="Bookman Old Style" pitchFamily="18" charset="0"/>
              </a:rPr>
              <a:t> Заполните таблицу:</a:t>
            </a:r>
            <a:br>
              <a:rPr lang="ru-RU" sz="2800" dirty="0" smtClean="0">
                <a:latin typeface="Bookman Old Style" pitchFamily="18" charset="0"/>
              </a:rPr>
            </a:br>
            <a:endParaRPr lang="ru-RU" sz="2800" dirty="0">
              <a:latin typeface="Bookman Old Style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4" y="1357298"/>
          <a:ext cx="7572427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1358644"/>
                <a:gridCol w="2103452"/>
                <a:gridCol w="1752877"/>
              </a:tblGrid>
              <a:tr h="41842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Название 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Основание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(базис) 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Цифры 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Bookman Old Style" pitchFamily="18" charset="0"/>
                        </a:rPr>
                        <a:t>Где  используется</a:t>
                      </a:r>
                      <a:endParaRPr lang="ru-RU" sz="1600" b="1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42245">
                <a:tc>
                  <a:txBody>
                    <a:bodyPr/>
                    <a:lstStyle/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2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ЭВМ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2245">
                <a:tc>
                  <a:txBody>
                    <a:bodyPr/>
                    <a:lstStyle/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0,1,2,3,4,5,6,7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1842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Шестнадцатеричная</a:t>
                      </a:r>
                    </a:p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В ЭВМ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600">
                <a:tc>
                  <a:txBody>
                    <a:bodyPr/>
                    <a:lstStyle/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 smtClean="0">
                        <a:latin typeface="Bookman Old Style" pitchFamily="18" charset="0"/>
                      </a:endParaRPr>
                    </a:p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Bookman Old Style" pitchFamily="18" charset="0"/>
                        </a:rPr>
                        <a:t>8</a:t>
                      </a:r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58214" y="6072206"/>
            <a:ext cx="571504" cy="571504"/>
          </a:xfrm>
          <a:prstGeom prst="actionButtonHom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35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umeral.gif"/>
          <p:cNvPicPr>
            <a:picLocks noChangeAspect="1"/>
          </p:cNvPicPr>
          <p:nvPr/>
        </p:nvPicPr>
        <p:blipFill>
          <a:blip r:embed="rId2" cstate="email"/>
          <a:srcRect l="61650" r="16505" b="50000"/>
          <a:stretch>
            <a:fillRect/>
          </a:stretch>
        </p:blipFill>
        <p:spPr>
          <a:xfrm>
            <a:off x="1357290" y="2357430"/>
            <a:ext cx="1071570" cy="1428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71480"/>
            <a:ext cx="7498080" cy="1143000"/>
          </a:xfrm>
        </p:spPr>
        <p:txBody>
          <a:bodyPr anchor="ctr">
            <a:no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charset="0"/>
              </a:rPr>
              <a:t>Все есть число!</a:t>
            </a:r>
            <a:b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charset="0"/>
              </a:rPr>
            </a:br>
            <a:endParaRPr lang="ru-RU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58000" dir="5400000" sy="-100000" algn="bl" rotWithShape="0"/>
              </a:effectLst>
              <a:latin typeface="Arial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500166" y="1857364"/>
            <a:ext cx="72152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Цифры –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символы для изображения чисел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71538" y="3857628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Система счисления – это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способ записи чисел с помощью цифр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3143248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Число – это некоторая величина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quantity-6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2976" y="285728"/>
            <a:ext cx="1627946" cy="1857388"/>
          </a:xfrm>
          <a:prstGeom prst="rect">
            <a:avLst/>
          </a:prstGeom>
        </p:spPr>
      </p:pic>
      <p:pic>
        <p:nvPicPr>
          <p:cNvPr id="10" name="Рисунок 9" descr="numeral.gif"/>
          <p:cNvPicPr>
            <a:picLocks noChangeAspect="1"/>
          </p:cNvPicPr>
          <p:nvPr/>
        </p:nvPicPr>
        <p:blipFill>
          <a:blip r:embed="rId2" cstate="email"/>
          <a:srcRect l="19417" t="52500" r="58738"/>
          <a:stretch>
            <a:fillRect/>
          </a:stretch>
        </p:blipFill>
        <p:spPr>
          <a:xfrm>
            <a:off x="4071934" y="5143512"/>
            <a:ext cx="1071570" cy="1357312"/>
          </a:xfrm>
          <a:prstGeom prst="rect">
            <a:avLst/>
          </a:prstGeom>
        </p:spPr>
      </p:pic>
      <p:pic>
        <p:nvPicPr>
          <p:cNvPr id="12" name="Рисунок 11" descr="numeral.gif"/>
          <p:cNvPicPr>
            <a:picLocks noChangeAspect="1"/>
          </p:cNvPicPr>
          <p:nvPr/>
        </p:nvPicPr>
        <p:blipFill>
          <a:blip r:embed="rId2" cstate="email"/>
          <a:srcRect t="52500" r="79126"/>
          <a:stretch>
            <a:fillRect/>
          </a:stretch>
        </p:blipFill>
        <p:spPr>
          <a:xfrm>
            <a:off x="7572396" y="2500306"/>
            <a:ext cx="1023928" cy="1357312"/>
          </a:xfrm>
          <a:prstGeom prst="rect">
            <a:avLst/>
          </a:prstGeom>
        </p:spPr>
      </p:pic>
      <p:pic>
        <p:nvPicPr>
          <p:cNvPr id="13" name="Рисунок 12" descr="numeral.gif"/>
          <p:cNvPicPr>
            <a:picLocks noChangeAspect="1"/>
          </p:cNvPicPr>
          <p:nvPr/>
        </p:nvPicPr>
        <p:blipFill>
          <a:blip r:embed="rId2" cstate="email"/>
          <a:srcRect l="63107" t="52500" r="15048"/>
          <a:stretch>
            <a:fillRect/>
          </a:stretch>
        </p:blipFill>
        <p:spPr>
          <a:xfrm>
            <a:off x="1000100" y="4500570"/>
            <a:ext cx="1071570" cy="1357312"/>
          </a:xfrm>
          <a:prstGeom prst="rect">
            <a:avLst/>
          </a:prstGeom>
        </p:spPr>
      </p:pic>
      <p:pic>
        <p:nvPicPr>
          <p:cNvPr id="14" name="Рисунок 13" descr="quantity-1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15140" y="4714884"/>
            <a:ext cx="1971675" cy="1619250"/>
          </a:xfrm>
          <a:prstGeom prst="rect">
            <a:avLst/>
          </a:prstGeom>
        </p:spPr>
      </p:pic>
      <p:pic>
        <p:nvPicPr>
          <p:cNvPr id="15" name="Рисунок 14" descr="quantity-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43768" y="428604"/>
            <a:ext cx="17526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142976" y="571480"/>
          <a:ext cx="764386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357290" y="5786454"/>
            <a:ext cx="7215238" cy="785818"/>
          </a:xfrm>
          <a:prstGeom prst="round2Diag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7" action="ppaction://hlinksldjump"/>
              </a:rPr>
              <a:t>Закрепление пройденного материала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500414"/>
            <a:ext cx="7696224" cy="2928982"/>
          </a:xfrm>
        </p:spPr>
        <p:txBody>
          <a:bodyPr>
            <a:noAutofit/>
          </a:bodyPr>
          <a:lstStyle/>
          <a:p>
            <a:pPr marL="0" algn="ctr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1. Единичная система счисления</a:t>
            </a:r>
          </a:p>
          <a:p>
            <a:pPr marL="981075" indent="-442913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2. Египетская нумерация</a:t>
            </a:r>
          </a:p>
          <a:p>
            <a:pPr marL="981075" indent="-442913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3. Древнегреческая нумерация</a:t>
            </a:r>
          </a:p>
          <a:p>
            <a:pPr marL="981075" indent="-442913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4. Славянская кириллическая нумерация</a:t>
            </a:r>
          </a:p>
          <a:p>
            <a:pPr marL="981075" indent="-442913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5. Римская система счисления</a:t>
            </a:r>
          </a:p>
          <a:p>
            <a:pPr marL="981075" indent="-442913">
              <a:spcBef>
                <a:spcPct val="0"/>
              </a:spcBef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57166"/>
            <a:ext cx="75009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Непозиционная система счисления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- это такая система счисления, у которой количественный эквивалент («вес») цифры не зависит от ее местоположения в записи числа.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285852" y="1428736"/>
            <a:ext cx="7643866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accent1"/>
              </a:buClr>
              <a:buSzPct val="80000"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Число образуется путем повторения одного знака, символизирующего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единицу</a:t>
            </a:r>
            <a:r>
              <a:rPr lang="ru-RU" sz="2800" dirty="0" smtClean="0"/>
              <a:t> (10 - 11 тыс. лет до н. э.)</a:t>
            </a:r>
          </a:p>
          <a:p>
            <a:pPr marR="0" lvl="0" indent="0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endParaRPr lang="ru-RU" sz="2800" b="1" dirty="0">
              <a:solidFill>
                <a:schemeClr val="accent3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1" name="Picture 5" descr="1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BF6FC"/>
              </a:clrFrom>
              <a:clrTo>
                <a:srgbClr val="FBF6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643314"/>
            <a:ext cx="2179638" cy="30114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0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Единичная система счисления</a:t>
            </a:r>
            <a:endParaRPr lang="ru-RU" sz="4000" dirty="0"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714612" y="4929198"/>
            <a:ext cx="18573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зарубки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черточки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палочки</a:t>
            </a:r>
          </a:p>
        </p:txBody>
      </p:sp>
      <p:pic>
        <p:nvPicPr>
          <p:cNvPr id="7" name="Picture 7" descr="d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C3E7FF"/>
              </a:clrFrom>
              <a:clrTo>
                <a:srgbClr val="C3E7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714752"/>
            <a:ext cx="2933700" cy="23145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 cmpd="thickThin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00298" y="4357694"/>
            <a:ext cx="2190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990000"/>
                </a:solidFill>
                <a:latin typeface="Arial" charset="0"/>
              </a:rPr>
              <a:t>Примеры:</a:t>
            </a:r>
          </a:p>
        </p:txBody>
      </p:sp>
      <p:pic>
        <p:nvPicPr>
          <p:cNvPr id="9" name="Picture 4" descr="http://www.home-edu.ru/user/uatml/00000660/matem/matem1.files/image001.gif"/>
          <p:cNvPicPr>
            <a:picLocks noChangeAspect="1" noChangeArrowheads="1"/>
          </p:cNvPicPr>
          <p:nvPr/>
        </p:nvPicPr>
        <p:blipFill>
          <a:blip r:embed="rId4" r:link="rId5" cstate="email"/>
          <a:srcRect/>
          <a:stretch>
            <a:fillRect/>
          </a:stretch>
        </p:blipFill>
        <p:spPr bwMode="auto">
          <a:xfrm>
            <a:off x="4000496" y="3143248"/>
            <a:ext cx="1827212" cy="3398838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UTMAS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1142984"/>
            <a:ext cx="2141538" cy="28686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749808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Египетская нумерация</a:t>
            </a:r>
            <a:b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/>
            </a:r>
            <a:b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3100" b="1" dirty="0" smtClean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  <a:ea typeface="+mn-ea"/>
                <a:cs typeface="+mn-cs"/>
              </a:rPr>
              <a:t>5000 лет тому назад</a:t>
            </a:r>
            <a:r>
              <a:rPr lang="ru-RU" b="1" dirty="0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b="1" dirty="0" smtClean="0">
                <a:solidFill>
                  <a:schemeClr val="hlink"/>
                </a:solidFill>
                <a:latin typeface="Arial" charset="0"/>
              </a:rPr>
            </a:br>
            <a:endParaRPr lang="ru-RU" dirty="0"/>
          </a:p>
        </p:txBody>
      </p:sp>
      <p:pic>
        <p:nvPicPr>
          <p:cNvPr id="5" name="Picture 6" descr="eg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2500306"/>
            <a:ext cx="1172976" cy="1101689"/>
          </a:xfrm>
          <a:prstGeom prst="rect">
            <a:avLst/>
          </a:prstGeom>
          <a:noFill/>
        </p:spPr>
      </p:pic>
      <p:pic>
        <p:nvPicPr>
          <p:cNvPr id="6" name="Picture 7" descr="eg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2428868"/>
            <a:ext cx="642942" cy="1223048"/>
          </a:xfrm>
          <a:prstGeom prst="rect">
            <a:avLst/>
          </a:prstGeom>
          <a:noFill/>
        </p:spPr>
      </p:pic>
      <p:pic>
        <p:nvPicPr>
          <p:cNvPr id="7" name="Picture 8" descr="eg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6248" y="2571744"/>
            <a:ext cx="642942" cy="1167252"/>
          </a:xfrm>
          <a:prstGeom prst="rect">
            <a:avLst/>
          </a:prstGeom>
          <a:noFill/>
        </p:spPr>
      </p:pic>
      <p:pic>
        <p:nvPicPr>
          <p:cNvPr id="8" name="Picture 9" descr="eg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43570" y="2571744"/>
            <a:ext cx="571504" cy="1025816"/>
          </a:xfrm>
          <a:prstGeom prst="rect">
            <a:avLst/>
          </a:prstGeom>
          <a:noFill/>
        </p:spPr>
      </p:pic>
      <p:pic>
        <p:nvPicPr>
          <p:cNvPr id="9" name="Picture 10" descr="eg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43042" y="4286256"/>
            <a:ext cx="475647" cy="1220231"/>
          </a:xfrm>
          <a:prstGeom prst="rect">
            <a:avLst/>
          </a:prstGeom>
          <a:noFill/>
        </p:spPr>
      </p:pic>
      <p:pic>
        <p:nvPicPr>
          <p:cNvPr id="10" name="Picture 11" descr="eg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49716" y="4383525"/>
            <a:ext cx="807969" cy="1021280"/>
          </a:xfrm>
          <a:prstGeom prst="rect">
            <a:avLst/>
          </a:prstGeom>
          <a:noFill/>
        </p:spPr>
      </p:pic>
      <p:pic>
        <p:nvPicPr>
          <p:cNvPr id="11" name="Picture 12" descr="eg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461315" y="4212246"/>
            <a:ext cx="825197" cy="1153815"/>
          </a:xfrm>
          <a:prstGeom prst="rect">
            <a:avLst/>
          </a:prstGeom>
          <a:noFill/>
        </p:spPr>
      </p:pic>
      <p:pic>
        <p:nvPicPr>
          <p:cNvPr id="12" name="Picture 13" descr="eg9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412275" y="4143211"/>
            <a:ext cx="803063" cy="1386949"/>
          </a:xfrm>
          <a:prstGeom prst="rect">
            <a:avLst/>
          </a:prstGeom>
          <a:noFill/>
        </p:spPr>
      </p:pic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785918" y="3643314"/>
            <a:ext cx="5143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FF3300"/>
                </a:solidFill>
                <a:latin typeface="Arial" charset="0"/>
              </a:rPr>
              <a:t>1         </a:t>
            </a:r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          10              100               1000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428728" y="5425319"/>
            <a:ext cx="72866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FF3300"/>
                </a:solidFill>
                <a:latin typeface="Arial" charset="0"/>
              </a:rPr>
              <a:t>10000     </a:t>
            </a:r>
            <a:r>
              <a:rPr lang="ru-RU" b="1" dirty="0" smtClean="0">
                <a:solidFill>
                  <a:srgbClr val="FF3300"/>
                </a:solidFill>
                <a:latin typeface="Arial" charset="0"/>
              </a:rPr>
              <a:t>                100000                  1000000                10000000</a:t>
            </a:r>
            <a:endParaRPr lang="ru-RU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22" y="214290"/>
            <a:ext cx="829077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Древнегреческая </a:t>
            </a:r>
            <a:b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нумерация</a:t>
            </a:r>
            <a:endParaRPr lang="ru-RU" dirty="0"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500175"/>
            <a:ext cx="8001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В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V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веке до н.э. появилась алфавитная нумерация</a:t>
            </a:r>
          </a:p>
        </p:txBody>
      </p:sp>
      <p:pic>
        <p:nvPicPr>
          <p:cNvPr id="4" name="Picture 4" descr="пальцы02"/>
          <p:cNvPicPr>
            <a:picLocks noChangeAspect="1" noChangeArrowheads="1"/>
          </p:cNvPicPr>
          <p:nvPr/>
        </p:nvPicPr>
        <p:blipFill>
          <a:blip r:embed="rId2" cstate="email"/>
          <a:srcRect l="1568"/>
          <a:stretch>
            <a:fillRect/>
          </a:stretch>
        </p:blipFill>
        <p:spPr bwMode="auto">
          <a:xfrm>
            <a:off x="3000364" y="2357430"/>
            <a:ext cx="4483100" cy="3387725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143372" y="5643578"/>
            <a:ext cx="197905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Font typeface="Symbol" pitchFamily="18" charset="2"/>
              <a:buChar char="j"/>
            </a:pPr>
            <a:r>
              <a:rPr lang="en-US" sz="2150" b="1" dirty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  </a:t>
            </a:r>
            <a:r>
              <a:rPr lang="ru-RU" sz="215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    </a:t>
            </a:r>
            <a:r>
              <a:rPr lang="en-US" sz="215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  </a:t>
            </a:r>
            <a:r>
              <a:rPr lang="ru-RU" sz="215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   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500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  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30  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sym typeface="Symbol" pitchFamily="18" charset="2"/>
              </a:rPr>
              <a:t>2</a:t>
            </a:r>
          </a:p>
          <a:p>
            <a:pPr eaLnBrk="0" hangingPunct="0">
              <a:buFont typeface="Symbol" pitchFamily="18" charset="2"/>
              <a:buChar char="j"/>
            </a:pPr>
            <a:endParaRPr lang="ru-RU" sz="1400" b="1" dirty="0">
              <a:solidFill>
                <a:schemeClr val="hlink"/>
              </a:solidFill>
              <a:latin typeface="Times New Roman" charset="0"/>
              <a:sym typeface="Symbol" pitchFamily="18" charset="2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8621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Славянская кириллическая нумерация</a:t>
            </a:r>
            <a:endParaRPr lang="ru-RU" dirty="0"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Picture 4" descr="newyearpresents_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1643050"/>
            <a:ext cx="2116137" cy="29098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" name="Picture 5" descr="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2E5E6"/>
              </a:clrFrom>
              <a:clrTo>
                <a:srgbClr val="E2E5E6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1643042" y="1142984"/>
            <a:ext cx="4786346" cy="391138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357290" y="5143512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Чтобы отличить буквы от цифр над буквами ставился специальный знак, обозначающий цифру («титло»)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29520" y="5429264"/>
            <a:ext cx="714375" cy="285750"/>
          </a:xfrm>
          <a:prstGeom prst="rect">
            <a:avLst/>
          </a:prstGeom>
          <a:noFill/>
        </p:spPr>
      </p:pic>
      <p:pic>
        <p:nvPicPr>
          <p:cNvPr id="7" name="Picture 6" descr="pic9110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43042" y="4429132"/>
            <a:ext cx="4786345" cy="642942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42944" y="5857892"/>
            <a:ext cx="80010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  <a:latin typeface="Arial" charset="0"/>
              </a:rPr>
              <a:t>Задание:</a:t>
            </a:r>
            <a:r>
              <a:rPr lang="ru-RU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Запишите числа 23 и 444 в славянской системе счисления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858148" y="6357958"/>
            <a:ext cx="1000132" cy="285752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78674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Римская </a:t>
            </a:r>
            <a:b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система счисления</a:t>
            </a:r>
            <a:endParaRPr lang="ru-RU" dirty="0"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Picture 6" descr="пальцы0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357298"/>
            <a:ext cx="4000528" cy="240591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42944" y="5929330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  <a:latin typeface="Arial" charset="0"/>
              </a:rPr>
              <a:t>Задание: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Запишите </a:t>
            </a:r>
            <a:r>
              <a:rPr lang="ru-RU" b="1" dirty="0" smtClean="0">
                <a:solidFill>
                  <a:srgbClr val="002060"/>
                </a:solidFill>
                <a:latin typeface="Arial" charset="0"/>
              </a:rPr>
              <a:t>число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444 в </a:t>
            </a:r>
            <a:r>
              <a:rPr lang="ru-RU" b="1" dirty="0" smtClean="0">
                <a:solidFill>
                  <a:srgbClr val="002060"/>
                </a:solidFill>
                <a:latin typeface="Arial" charset="0"/>
              </a:rPr>
              <a:t>римской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системе счисления</a:t>
            </a:r>
          </a:p>
        </p:txBody>
      </p:sp>
      <p:pic>
        <p:nvPicPr>
          <p:cNvPr id="9" name="Picture 4" descr="colloseu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1571612"/>
            <a:ext cx="2973387" cy="202247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" name="Управляющая кнопка: в начало 9">
            <a:hlinkClick r:id="rId4" action="ppaction://hlinksldjump" highlightClick="1"/>
          </p:cNvPr>
          <p:cNvSpPr/>
          <p:nvPr/>
        </p:nvSpPr>
        <p:spPr>
          <a:xfrm>
            <a:off x="8072462" y="6357958"/>
            <a:ext cx="928694" cy="285752"/>
          </a:xfrm>
          <a:prstGeom prst="actionButtonBeginning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101928" y="4076543"/>
            <a:ext cx="7929586" cy="857256"/>
          </a:xfrm>
          <a:prstGeom prst="snip2Diag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4800000" scaled="0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700" b="1" dirty="0" smtClean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В римских числах если цифры записаны слева направо в порядке убывания, то  в  таком случае их значения складываются: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VI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=5 + 1=6</a:t>
            </a: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1110705" y="5102463"/>
            <a:ext cx="7929586" cy="785818"/>
          </a:xfrm>
          <a:prstGeom prst="snip2DiagRect">
            <a:avLst/>
          </a:prstGeom>
          <a:gradFill flip="none" rotWithShape="1">
            <a:gsLst>
              <a:gs pos="9100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Если же слева записана меньшая цифра, а справа большая, то их значения вычитаются: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IV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=5 – 1=4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63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0070C0"/>
      </a:hlink>
      <a:folHlink>
        <a:srgbClr val="4B210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629</TotalTime>
  <Words>547</Words>
  <Application>Microsoft Office PowerPoint</Application>
  <PresentationFormat>Экран (4:3)</PresentationFormat>
  <Paragraphs>148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Солнцестояние</vt:lpstr>
      <vt:lpstr>Фотография Photo Editor</vt:lpstr>
      <vt:lpstr>Системы счисления</vt:lpstr>
      <vt:lpstr>Все есть число! </vt:lpstr>
      <vt:lpstr>Слайд 3</vt:lpstr>
      <vt:lpstr>Слайд 4</vt:lpstr>
      <vt:lpstr>Слайд 5</vt:lpstr>
      <vt:lpstr>Египетская нумерация  5000 лет тому назад </vt:lpstr>
      <vt:lpstr>Древнегреческая  нумерация</vt:lpstr>
      <vt:lpstr>Славянская кириллическая нумерация</vt:lpstr>
      <vt:lpstr>Римская  система счисления</vt:lpstr>
      <vt:lpstr>Позиционные   системы счисления</vt:lpstr>
      <vt:lpstr>Вавилонская  система счисления</vt:lpstr>
      <vt:lpstr>Десятичная  система счисления</vt:lpstr>
      <vt:lpstr>Позиционные   системы счисления</vt:lpstr>
      <vt:lpstr>Слайд 14</vt:lpstr>
      <vt:lpstr>Задание 2. Заполните таблицу: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Системы счисления</dc:title>
  <dc:creator>Алена</dc:creator>
  <cp:lastModifiedBy>Elena</cp:lastModifiedBy>
  <cp:revision>74</cp:revision>
  <dcterms:created xsi:type="dcterms:W3CDTF">2009-02-02T15:41:33Z</dcterms:created>
  <dcterms:modified xsi:type="dcterms:W3CDTF">2012-11-18T03:27:57Z</dcterms:modified>
</cp:coreProperties>
</file>