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8" r:id="rId4"/>
    <p:sldId id="278" r:id="rId5"/>
    <p:sldId id="259" r:id="rId6"/>
    <p:sldId id="268" r:id="rId7"/>
    <p:sldId id="279" r:id="rId8"/>
    <p:sldId id="275" r:id="rId9"/>
    <p:sldId id="260" r:id="rId10"/>
    <p:sldId id="269" r:id="rId11"/>
    <p:sldId id="273" r:id="rId12"/>
    <p:sldId id="272" r:id="rId13"/>
    <p:sldId id="274" r:id="rId14"/>
    <p:sldId id="262" r:id="rId15"/>
    <p:sldId id="263" r:id="rId16"/>
    <p:sldId id="264" r:id="rId17"/>
    <p:sldId id="270" r:id="rId18"/>
    <p:sldId id="271" r:id="rId19"/>
    <p:sldId id="276" r:id="rId20"/>
    <p:sldId id="26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D8237-32F1-440B-9B13-447326AC766D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106CAD-47C9-4D87-90B4-471299A37C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7050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06CAD-47C9-4D87-90B4-471299A37CB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7656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18907-D770-4D90-B950-A54ECE31DFF9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EE608-DB0D-437B-9455-1228AF5E17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18907-D770-4D90-B950-A54ECE31DFF9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EE608-DB0D-437B-9455-1228AF5E17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18907-D770-4D90-B950-A54ECE31DFF9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EE608-DB0D-437B-9455-1228AF5E17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18907-D770-4D90-B950-A54ECE31DFF9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EE608-DB0D-437B-9455-1228AF5E17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18907-D770-4D90-B950-A54ECE31DFF9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EE608-DB0D-437B-9455-1228AF5E17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18907-D770-4D90-B950-A54ECE31DFF9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EE608-DB0D-437B-9455-1228AF5E17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18907-D770-4D90-B950-A54ECE31DFF9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EE608-DB0D-437B-9455-1228AF5E17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18907-D770-4D90-B950-A54ECE31DFF9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EE608-DB0D-437B-9455-1228AF5E17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18907-D770-4D90-B950-A54ECE31DFF9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EE608-DB0D-437B-9455-1228AF5E17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18907-D770-4D90-B950-A54ECE31DFF9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EE608-DB0D-437B-9455-1228AF5E17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18907-D770-4D90-B950-A54ECE31DFF9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EE608-DB0D-437B-9455-1228AF5E17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2A18907-D770-4D90-B950-A54ECE31DFF9}" type="datetimeFigureOut">
              <a:rPr lang="ru-RU" smtClean="0"/>
              <a:pPr/>
              <a:t>03.02.2013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F7EE608-DB0D-437B-9455-1228AF5E17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ferat-web.ru/content/referat/economy/economy618.php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6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625752"/>
            <a:ext cx="4307872" cy="2232248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выполнена Железновой Натальей Георгиевной- учитель географии МАОУ Гимназия №1,г.Балаково Саратовская область.     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9442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Центральный район России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489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08720"/>
            <a:ext cx="6768752" cy="47459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ru-RU" sz="2800" dirty="0" smtClean="0"/>
              <a:t>*Высокоразвитый индустриальный район страны, промышленность специализируется на выпуске сложной и </a:t>
            </a:r>
            <a:r>
              <a:rPr lang="ru-RU" sz="2800" dirty="0" err="1" smtClean="0"/>
              <a:t>нематериалоемкой</a:t>
            </a:r>
            <a:r>
              <a:rPr lang="ru-RU" sz="2800" dirty="0" smtClean="0"/>
              <a:t> продукции.</a:t>
            </a:r>
          </a:p>
          <a:p>
            <a:pPr>
              <a:lnSpc>
                <a:spcPct val="120000"/>
              </a:lnSpc>
            </a:pPr>
            <a:endParaRPr lang="ru-RU" sz="2800" dirty="0" smtClean="0"/>
          </a:p>
          <a:p>
            <a:pPr>
              <a:lnSpc>
                <a:spcPct val="120000"/>
              </a:lnSpc>
            </a:pPr>
            <a:r>
              <a:rPr lang="en-US" sz="2800" dirty="0" smtClean="0"/>
              <a:t>*</a:t>
            </a:r>
            <a:r>
              <a:rPr lang="ru-RU" sz="2800" dirty="0" smtClean="0"/>
              <a:t>Главные отрасли специализации – многоотраслевое машиностроение, химическая, легкая, полиграфическая промышленность.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6624736" cy="1143000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Машиностроительный комплекс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204864"/>
            <a:ext cx="4176464" cy="2862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 smtClean="0"/>
              <a:t>станкостроение, приборостроение, энергетическое и транспортное машиностроение.</a:t>
            </a:r>
            <a:endParaRPr lang="ru-RU" sz="3600" dirty="0"/>
          </a:p>
        </p:txBody>
      </p:sp>
      <p:pic>
        <p:nvPicPr>
          <p:cNvPr id="3074" name="Picture 2" descr="http://www.4ne.ru/wp-content/uploads/podgotovkakurok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268760"/>
            <a:ext cx="4195316" cy="50405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488832" cy="1143000"/>
          </a:xfrm>
        </p:spPr>
        <p:txBody>
          <a:bodyPr/>
          <a:lstStyle/>
          <a:p>
            <a:r>
              <a:rPr lang="ru-RU" sz="3600" dirty="0" smtClean="0"/>
              <a:t>Химическая промышленность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12776"/>
            <a:ext cx="4104456" cy="48936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важная отрасль специализации района. </a:t>
            </a:r>
          </a:p>
          <a:p>
            <a:r>
              <a:rPr lang="ru-RU" sz="2400" dirty="0" smtClean="0"/>
              <a:t>Это производство фосфатных удобрений, азотных удобрений, производство соды, серной кислоты, синтетического каучука, химических волокон, фотохимических товаров, лаков, красителей, лекарственных препаратов, парфюмерии.</a:t>
            </a:r>
            <a:endParaRPr lang="ru-RU" sz="2400" dirty="0"/>
          </a:p>
        </p:txBody>
      </p:sp>
      <p:pic>
        <p:nvPicPr>
          <p:cNvPr id="4098" name="Picture 2" descr="http://www.adzinstva.by/wp-content/uploads/2012/11/p16rmf6gh31a701bci160k8ev1jlu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628800"/>
            <a:ext cx="4202832" cy="42862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6512511" cy="1143000"/>
          </a:xfrm>
        </p:spPr>
        <p:txBody>
          <a:bodyPr/>
          <a:lstStyle/>
          <a:p>
            <a:r>
              <a:rPr lang="ru-RU" sz="2800" dirty="0" smtClean="0"/>
              <a:t>Транспортное машиностроение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268760"/>
            <a:ext cx="3456384" cy="2862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 smtClean="0"/>
              <a:t>производство автомобилей, тепловозов, вагонов и речных судов</a:t>
            </a:r>
            <a:endParaRPr lang="ru-RU" sz="3600" dirty="0"/>
          </a:p>
        </p:txBody>
      </p:sp>
      <p:pic>
        <p:nvPicPr>
          <p:cNvPr id="2050" name="Picture 2" descr="http://wekra.ru/p1080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980728"/>
            <a:ext cx="4968552" cy="463031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332656"/>
            <a:ext cx="7416824" cy="248145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" indent="0">
              <a:buNone/>
            </a:pPr>
            <a:r>
              <a:rPr lang="ru-RU" i="1" dirty="0">
                <a:solidFill>
                  <a:srgbClr val="002060"/>
                </a:solidFill>
              </a:rPr>
              <a:t>Химическая промышленность </a:t>
            </a:r>
            <a:r>
              <a:rPr lang="ru-RU" dirty="0"/>
              <a:t>– важная отрасль специализации района. Это производство фосфатных удобрений, азотных удобрений, производство соды, серной кислоты, синтетического каучука, химических волокон, фотохимических товаров, лаков, красителей, лекарственных препаратов, парфюмерии.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82919"/>
            <a:ext cx="5688632" cy="3845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7203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404664"/>
            <a:ext cx="7416824" cy="219342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" indent="0">
              <a:buNone/>
            </a:pPr>
            <a:r>
              <a:rPr lang="ru-RU" i="1" dirty="0">
                <a:solidFill>
                  <a:srgbClr val="002060"/>
                </a:solidFill>
              </a:rPr>
              <a:t>Текстильная промышленность </a:t>
            </a:r>
            <a:r>
              <a:rPr lang="ru-RU" dirty="0"/>
              <a:t>– старейшая отрасль промышленности, в последние годы испытывает острейший кризис. Производятся в районе льняные, шерстяные и шелковые ткани.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5976664" cy="4482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3455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332656"/>
            <a:ext cx="7272808" cy="16893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i="1" dirty="0"/>
              <a:t>Центральному району </a:t>
            </a:r>
            <a:r>
              <a:rPr lang="ru-RU" sz="2400" dirty="0"/>
              <a:t>принадлежит первое место по развитию науки, специального образования, по подготовке и переквалификации кадров.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276872"/>
            <a:ext cx="5001344" cy="3550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7533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24744"/>
            <a:ext cx="6840760" cy="35394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 smtClean="0"/>
              <a:t>Топливно-энергетический комплекс</a:t>
            </a:r>
            <a:r>
              <a:rPr lang="en-US" sz="3200" dirty="0" smtClean="0"/>
              <a:t> </a:t>
            </a:r>
            <a:r>
              <a:rPr lang="ru-RU" sz="3200" dirty="0" smtClean="0"/>
              <a:t>работает на  местном  топливе- буром угле и торфе.</a:t>
            </a:r>
          </a:p>
          <a:p>
            <a:endParaRPr lang="ru-RU" sz="3200" dirty="0" smtClean="0"/>
          </a:p>
          <a:p>
            <a:r>
              <a:rPr lang="ru-RU" sz="3200" dirty="0" smtClean="0">
                <a:solidFill>
                  <a:srgbClr val="0070C0"/>
                </a:solidFill>
              </a:rPr>
              <a:t>Центральный экономический район </a:t>
            </a:r>
            <a:r>
              <a:rPr lang="ru-RU" sz="3200" dirty="0" smtClean="0"/>
              <a:t>занимает первое место в РФ по производству электроэнергии.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920880" cy="1080120"/>
          </a:xfrm>
        </p:spPr>
        <p:txBody>
          <a:bodyPr/>
          <a:lstStyle/>
          <a:p>
            <a:r>
              <a:rPr lang="ru-RU" sz="3600" dirty="0" smtClean="0"/>
              <a:t>Агропромышленный комплекс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340768"/>
            <a:ext cx="3960440" cy="4524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 smtClean="0"/>
              <a:t>один из крупнейших в РФ по производству: молока, овощей, мяса, картофеля, льна и сахарной свеклы, продукции пищевой промышленности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2" name="Picture 2" descr="http://susanin.udm.ru/upload/resize_cache/iblock/748/469_1000_1/genwhtmwlk%20-%20rufox.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340768"/>
            <a:ext cx="4467225" cy="453650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260648"/>
            <a:ext cx="4064239" cy="1143000"/>
          </a:xfrm>
        </p:spPr>
        <p:txBody>
          <a:bodyPr/>
          <a:lstStyle/>
          <a:p>
            <a:pPr>
              <a:buNone/>
            </a:pPr>
            <a:r>
              <a:rPr lang="ru-RU" sz="4000" b="0" i="1" dirty="0" smtClean="0"/>
              <a:t>Заключение</a:t>
            </a:r>
            <a:endParaRPr lang="ru-RU" sz="4000" b="0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980728"/>
            <a:ext cx="7632848" cy="587727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/>
              <a:t>Центральный экономический район стал первым базовым регионом, где осуществляются российские экономические реформы — необходимое условие построения социально-ориентированной экономики и формирования рыночных отношений.</a:t>
            </a:r>
          </a:p>
          <a:p>
            <a:r>
              <a:rPr lang="ru-RU" sz="2400" dirty="0" smtClean="0"/>
              <a:t>В Центральном экономическом районе исторически складывались культурно-нравственные,  хозяйственные, политико-управленческие, </a:t>
            </a:r>
            <a:r>
              <a:rPr lang="ru-RU" sz="2400" dirty="0" err="1" smtClean="0"/>
              <a:t>этнонациональные</a:t>
            </a:r>
            <a:r>
              <a:rPr lang="ru-RU" sz="2400" dirty="0" smtClean="0"/>
              <a:t>, основы централизованного Российского государства. ЦЭР был, есть и будет историческим и экономическим ядром России.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16633"/>
            <a:ext cx="8229600" cy="165618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В состав Центрального района входят: Москва, Московская, Брянская, Владимирская, Ивановская, Калужская, Костромская, Орловская, Рязанская, Смоленская, Тверская, Тульская, Ярославская области.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840" y="1999486"/>
            <a:ext cx="7272808" cy="48196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9274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4824536" cy="1143000"/>
          </a:xfrm>
        </p:spPr>
        <p:txBody>
          <a:bodyPr/>
          <a:lstStyle/>
          <a:p>
            <a:pPr>
              <a:buNone/>
            </a:pPr>
            <a:r>
              <a:rPr lang="ru-RU" sz="3600" dirty="0" smtClean="0"/>
              <a:t>Использованные ресурсы: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1700808"/>
            <a:ext cx="6400800" cy="347472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45720" indent="0">
              <a:buNone/>
            </a:pPr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1.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http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://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www.be5.biz/ekonomika/e001/48.htm</a:t>
            </a:r>
            <a:endParaRPr lang="ru-RU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5720" indent="0">
              <a:buNone/>
            </a:pPr>
            <a:r>
              <a:rPr lang="ru-RU" sz="1800" dirty="0" smtClean="0">
                <a:hlinkClick r:id="rId2"/>
              </a:rPr>
              <a:t>   </a:t>
            </a:r>
            <a:r>
              <a:rPr lang="ru-RU" sz="3400" dirty="0" smtClean="0">
                <a:hlinkClick r:id="rId2"/>
              </a:rPr>
              <a:t>2.</a:t>
            </a:r>
            <a:r>
              <a:rPr lang="en-US" sz="3400" dirty="0" smtClean="0">
                <a:hlinkClick r:id="rId2"/>
              </a:rPr>
              <a:t>http://www.referat-web.ru/content/referat/economy/economy618.php</a:t>
            </a:r>
            <a:endParaRPr lang="en-US" sz="3400" dirty="0" smtClean="0"/>
          </a:p>
          <a:p>
            <a:pPr marL="45720" indent="0">
              <a:buNone/>
            </a:pPr>
            <a:r>
              <a:rPr lang="ru-RU" sz="3400" dirty="0" smtClean="0"/>
              <a:t>3.</a:t>
            </a:r>
            <a:r>
              <a:rPr lang="en-US" sz="3400" dirty="0" smtClean="0"/>
              <a:t>http://openbudget.karelia.ru/budnord/russian/central/center.htm</a:t>
            </a:r>
            <a:endParaRPr lang="ru-RU" sz="2000" dirty="0" smtClean="0"/>
          </a:p>
          <a:p>
            <a:pPr>
              <a:buNone/>
            </a:pPr>
            <a:r>
              <a:rPr lang="ru-RU" sz="3600" dirty="0" smtClean="0"/>
              <a:t> 4.«Региональная экономика», под ред. Т.Г. Морозовой, М., 95г.</a:t>
            </a:r>
          </a:p>
          <a:p>
            <a:pPr>
              <a:buNone/>
            </a:pPr>
            <a:r>
              <a:rPr lang="ru-RU" sz="3600" dirty="0" smtClean="0"/>
              <a:t>«Национальная экономика»</a:t>
            </a:r>
            <a:br>
              <a:rPr lang="ru-RU" sz="3600" dirty="0" smtClean="0"/>
            </a:br>
            <a:endParaRPr lang="ru-RU" sz="3600" dirty="0" smtClean="0"/>
          </a:p>
          <a:p>
            <a:pPr marL="45720" indent="0">
              <a:buNone/>
            </a:pPr>
            <a:endParaRPr lang="ru-RU" sz="4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143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484784"/>
            <a:ext cx="7272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sz="7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Спасибо за внимание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683568" y="188640"/>
            <a:ext cx="7704856" cy="619268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Положение района </a:t>
            </a:r>
            <a:r>
              <a:rPr lang="ru-RU" sz="3200" i="1" dirty="0"/>
              <a:t>– центральное, поэтому оно является выгодным в транспортном и других отношениях исторического развития. Центральный район является древним ядром Русского государства. 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</a:rPr>
              <a:t>Центральный экономический район </a:t>
            </a:r>
            <a:r>
              <a:rPr lang="ru-RU" sz="3200" i="1" dirty="0"/>
              <a:t>– исторический, политический и хозяйственный центр страны. На его территории находится столица России – город Москва.</a:t>
            </a:r>
          </a:p>
        </p:txBody>
      </p:sp>
    </p:spTree>
    <p:extLst>
      <p:ext uri="{BB962C8B-B14F-4D97-AF65-F5344CB8AC3E}">
        <p14:creationId xmlns="" xmlns:p14="http://schemas.microsoft.com/office/powerpoint/2010/main" val="141526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penbudget.karelia.ru/budnord/russian/central/images/cen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424936" cy="612068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22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437112"/>
            <a:ext cx="6400800" cy="223224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i="1" dirty="0" smtClean="0"/>
              <a:t> </a:t>
            </a:r>
            <a:r>
              <a:rPr lang="ru-RU" sz="3200" i="1" dirty="0"/>
              <a:t>В пределах Центральной России берут начало реки – Волга, Западная Двина, Днепр и др.</a:t>
            </a:r>
          </a:p>
        </p:txBody>
      </p:sp>
    </p:spTree>
    <p:extLst>
      <p:ext uri="{BB962C8B-B14F-4D97-AF65-F5344CB8AC3E}">
        <p14:creationId xmlns="" xmlns:p14="http://schemas.microsoft.com/office/powerpoint/2010/main" val="22065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08720"/>
            <a:ext cx="4068960" cy="40318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 smtClean="0"/>
              <a:t>Район имеет равнинно-холмистый рельеф, климат – умеренно-континентальный, почвы – лесные, дерново-подзолистые</a:t>
            </a:r>
            <a:endParaRPr lang="ru-RU" sz="3200" dirty="0"/>
          </a:p>
        </p:txBody>
      </p:sp>
      <p:pic>
        <p:nvPicPr>
          <p:cNvPr id="16388" name="Picture 4" descr="http://down-house.ru/uploads/posts/2009-07/thumbs/1247131149_1246373918-39668-4237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764704"/>
            <a:ext cx="4320480" cy="468052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3816424" cy="62971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800" i="1" dirty="0" smtClean="0">
                <a:solidFill>
                  <a:srgbClr val="002060"/>
                </a:solidFill>
              </a:rPr>
              <a:t>Москва</a:t>
            </a:r>
            <a:r>
              <a:rPr lang="ru-RU" sz="2800" dirty="0" smtClean="0"/>
              <a:t> – это столица России, крупнейший административно-политический, промышленный, транспортный, научный и культурный центр страны. На территории Центрального района свыше 250 городов.</a:t>
            </a:r>
          </a:p>
        </p:txBody>
      </p:sp>
      <p:pic>
        <p:nvPicPr>
          <p:cNvPr id="37890" name="Picture 2" descr="http://img1.liveinternet.ru/images/attach/c/2/84/76/84076585_large_1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88640"/>
            <a:ext cx="4896544" cy="645333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78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0"/>
            <a:ext cx="7128792" cy="5509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</a:rPr>
              <a:t>Центральный район </a:t>
            </a:r>
            <a:r>
              <a:rPr lang="ru-RU" sz="3200" dirty="0" smtClean="0"/>
              <a:t>является густозаселенной частью Российской Федерации. Территория около </a:t>
            </a:r>
            <a:r>
              <a:rPr lang="ru-RU" sz="3200" dirty="0" smtClean="0">
                <a:solidFill>
                  <a:srgbClr val="0070C0"/>
                </a:solidFill>
              </a:rPr>
              <a:t>486 тыс. км 2</a:t>
            </a:r>
            <a:r>
              <a:rPr lang="ru-RU" sz="3200" dirty="0" smtClean="0"/>
              <a:t>; население по данным 1999 г. около 29,5 </a:t>
            </a:r>
            <a:r>
              <a:rPr lang="ru-RU" sz="3200" dirty="0" err="1" smtClean="0"/>
              <a:t>млн</a:t>
            </a:r>
            <a:r>
              <a:rPr lang="ru-RU" sz="3200" dirty="0" smtClean="0"/>
              <a:t> человек – приблизительно 20 % населения РФ (первое место среди экономических районов); плотность населения – свыше 60 человек на км 2(наиболее плотно заселена Московская область)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60648"/>
            <a:ext cx="7488832" cy="144016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400" b="1" i="1" dirty="0"/>
              <a:t>Промышленность работает в основном на привозном сырье. Имеются запасы бурого угля, фосфоритов, торфа, песка, леса.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6146"/>
            <a:ext cx="3061296" cy="21633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76146"/>
            <a:ext cx="2879981" cy="215998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240" y="4005064"/>
            <a:ext cx="4734048" cy="245018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7859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187</TotalTime>
  <Words>486</Words>
  <Application>Microsoft Office PowerPoint</Application>
  <PresentationFormat>Экран (4:3)</PresentationFormat>
  <Paragraphs>38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Центральный район России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Машиностроительный комплекс</vt:lpstr>
      <vt:lpstr>Химическая промышленность</vt:lpstr>
      <vt:lpstr>Транспортное машиностроение</vt:lpstr>
      <vt:lpstr>Слайд 14</vt:lpstr>
      <vt:lpstr>Слайд 15</vt:lpstr>
      <vt:lpstr>Слайд 16</vt:lpstr>
      <vt:lpstr>Слайд 17</vt:lpstr>
      <vt:lpstr>Агропромышленный комплекс</vt:lpstr>
      <vt:lpstr>Заключение</vt:lpstr>
      <vt:lpstr>Использованные ресурсы: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Центральный район России</dc:title>
  <dc:creator>Иван</dc:creator>
  <cp:lastModifiedBy>User</cp:lastModifiedBy>
  <cp:revision>23</cp:revision>
  <dcterms:created xsi:type="dcterms:W3CDTF">2012-12-21T17:16:52Z</dcterms:created>
  <dcterms:modified xsi:type="dcterms:W3CDTF">2013-02-03T16:51:04Z</dcterms:modified>
</cp:coreProperties>
</file>