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683B233-B964-433C-909F-176D9958A400}" type="datetimeFigureOut">
              <a:rPr lang="ru-RU" smtClean="0"/>
              <a:pPr/>
              <a:t>10.09.2009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15B5F4E-D91E-4BB5-BF1C-AA8414B3F5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Прямолінійний механічний </a:t>
            </a:r>
            <a:r>
              <a:rPr lang="uk-UA" dirty="0" smtClean="0"/>
              <a:t>рух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Що таке траєкторія руху?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Які одиниці шляху Вам відомі?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Яка одиниця шляху використовується в СІ?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Яка одиниця часу використовується в СІ?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Яка одиниця швидкості використовується в СІ?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Чи можна космічний корабель вважати матеріальною точкою, якщо він здійснює переліт Земля – Марс?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Чи можна вважати космічний корабель матеріальною точкою, коли він сідає на поверхню Марса?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Переведіть у м/с:</a:t>
            </a:r>
            <a:br>
              <a:rPr lang="uk-UA" dirty="0" smtClean="0"/>
            </a:br>
            <a:r>
              <a:rPr lang="uk-UA" b="1" dirty="0" smtClean="0"/>
              <a:t>1-й вар.</a:t>
            </a:r>
            <a:r>
              <a:rPr lang="uk-UA" dirty="0" smtClean="0"/>
              <a:t>: 144 км/</a:t>
            </a:r>
            <a:r>
              <a:rPr lang="uk-UA" dirty="0" err="1" smtClean="0"/>
              <a:t>год</a:t>
            </a:r>
            <a:r>
              <a:rPr lang="uk-UA" dirty="0" smtClean="0"/>
              <a:t>		</a:t>
            </a:r>
            <a:r>
              <a:rPr lang="uk-UA" b="1" dirty="0" smtClean="0"/>
              <a:t>2-й вар.:</a:t>
            </a:r>
            <a:r>
              <a:rPr lang="uk-UA" dirty="0" smtClean="0"/>
              <a:t> 180 км/</a:t>
            </a:r>
            <a:r>
              <a:rPr lang="uk-UA" dirty="0" err="1" smtClean="0"/>
              <a:t>год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714612" y="3429000"/>
            <a:ext cx="5929354" cy="3143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3286116" y="3753532"/>
            <a:ext cx="4535968" cy="290516"/>
            <a:chOff x="3286116" y="3753532"/>
            <a:chExt cx="4535968" cy="29051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286116" y="3753532"/>
              <a:ext cx="2143140" cy="28575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678944" y="3758296"/>
              <a:ext cx="2143140" cy="28575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4" name="Прямая соединительная линия 33"/>
            <p:cNvCxnSpPr>
              <a:stCxn id="16" idx="3"/>
              <a:endCxn id="32" idx="1"/>
            </p:cNvCxnSpPr>
            <p:nvPr/>
          </p:nvCxnSpPr>
          <p:spPr>
            <a:xfrm>
              <a:off x="5429256" y="3896408"/>
              <a:ext cx="249688" cy="47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Розв’язування задач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2316" y="1951672"/>
            <a:ext cx="83968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Уздовж перону їде електричка зі швидкістю 8 км/год. По першому вагону</a:t>
            </a:r>
            <a:br>
              <a:rPr lang="uk-UA" dirty="0" smtClean="0"/>
            </a:br>
            <a:r>
              <a:rPr lang="uk-UA" dirty="0" smtClean="0"/>
              <a:t>електрички йде хлопчик. По другому вагону назустріч хлопчику йде його</a:t>
            </a:r>
            <a:br>
              <a:rPr lang="uk-UA" dirty="0" smtClean="0"/>
            </a:br>
            <a:r>
              <a:rPr lang="uk-UA" dirty="0" smtClean="0"/>
              <a:t>батько. З якими швидкостями відносно перону рухаються батько і хлопчик,</a:t>
            </a:r>
            <a:br>
              <a:rPr lang="uk-UA" dirty="0" smtClean="0"/>
            </a:br>
            <a:r>
              <a:rPr lang="uk-UA" dirty="0" smtClean="0"/>
              <a:t>якщо відносно електрички вони рухаються зі швидкостями 3 і 2  км/</a:t>
            </a:r>
            <a:r>
              <a:rPr lang="uk-UA" dirty="0" err="1" smtClean="0"/>
              <a:t>год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відповідно?</a:t>
            </a:r>
            <a:endParaRPr lang="ru-RU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571472" y="3416858"/>
            <a:ext cx="2071702" cy="1298026"/>
            <a:chOff x="571472" y="3416858"/>
            <a:chExt cx="2071702" cy="1298026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71472" y="3429000"/>
              <a:ext cx="2071702" cy="128588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0253" y="3416858"/>
              <a:ext cx="806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Дано:</a:t>
              </a:r>
              <a:endParaRPr lang="ru-RU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70253" y="3702610"/>
            <a:ext cx="1683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ru-RU" baseline="-25000" dirty="0" smtClean="0"/>
              <a:t>ел</a:t>
            </a:r>
            <a:r>
              <a:rPr lang="uk-UA" dirty="0" smtClean="0"/>
              <a:t> = 8 км/</a:t>
            </a:r>
            <a:r>
              <a:rPr lang="uk-UA" dirty="0" err="1" smtClean="0"/>
              <a:t>год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70253" y="3988362"/>
            <a:ext cx="200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v</a:t>
            </a:r>
            <a:r>
              <a:rPr lang="uk-UA" sz="1600" baseline="-25000" dirty="0" smtClean="0"/>
              <a:t>відн1(</a:t>
            </a:r>
            <a:r>
              <a:rPr lang="uk-UA" sz="1600" baseline="-25000" dirty="0" err="1" smtClean="0"/>
              <a:t>бат</a:t>
            </a:r>
            <a:r>
              <a:rPr lang="uk-UA" sz="1600" baseline="-25000" dirty="0" smtClean="0"/>
              <a:t>)</a:t>
            </a:r>
            <a:r>
              <a:rPr lang="uk-UA" sz="1600" dirty="0" smtClean="0"/>
              <a:t> = 3 км/</a:t>
            </a:r>
            <a:r>
              <a:rPr lang="uk-UA" sz="1600" dirty="0" err="1" smtClean="0"/>
              <a:t>год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70253" y="4286256"/>
            <a:ext cx="1989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V</a:t>
            </a:r>
            <a:r>
              <a:rPr lang="uk-UA" sz="1600" baseline="-25000" dirty="0" smtClean="0"/>
              <a:t>відн2(</a:t>
            </a:r>
            <a:r>
              <a:rPr lang="uk-UA" sz="1600" baseline="-25000" dirty="0" err="1" smtClean="0"/>
              <a:t>хл</a:t>
            </a:r>
            <a:r>
              <a:rPr lang="uk-UA" sz="1600" baseline="-25000" dirty="0" smtClean="0"/>
              <a:t>)</a:t>
            </a:r>
            <a:r>
              <a:rPr lang="uk-UA" sz="1600" dirty="0" smtClean="0"/>
              <a:t> = 2 км/</a:t>
            </a:r>
            <a:r>
              <a:rPr lang="uk-UA" sz="1600" dirty="0" err="1" smtClean="0"/>
              <a:t>год</a:t>
            </a:r>
            <a:endParaRPr lang="ru-RU" sz="1600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571472" y="4786322"/>
            <a:ext cx="2071702" cy="500066"/>
            <a:chOff x="571472" y="4786322"/>
            <a:chExt cx="2071702" cy="50006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71472" y="4786322"/>
              <a:ext cx="2071702" cy="50006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9998" y="4845618"/>
              <a:ext cx="745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1</a:t>
              </a:r>
              <a:r>
                <a:rPr lang="uk-UA" dirty="0" smtClean="0"/>
                <a:t> = ?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66135" y="4846874"/>
              <a:ext cx="7665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2</a:t>
              </a:r>
              <a:r>
                <a:rPr lang="uk-UA" dirty="0" smtClean="0"/>
                <a:t> = ?</a:t>
              </a:r>
              <a:endParaRPr lang="ru-RU" dirty="0"/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2857488" y="4070354"/>
            <a:ext cx="52149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Группа 44"/>
          <p:cNvGrpSpPr/>
          <p:nvPr/>
        </p:nvGrpSpPr>
        <p:grpSpPr>
          <a:xfrm>
            <a:off x="4071934" y="3395086"/>
            <a:ext cx="1143008" cy="391104"/>
            <a:chOff x="4071934" y="3395086"/>
            <a:chExt cx="1143008" cy="391104"/>
          </a:xfrm>
        </p:grpSpPr>
        <p:sp>
          <p:nvSpPr>
            <p:cNvPr id="20" name="Овал 19"/>
            <p:cNvSpPr/>
            <p:nvPr/>
          </p:nvSpPr>
          <p:spPr>
            <a:xfrm>
              <a:off x="4071934" y="3714752"/>
              <a:ext cx="71438" cy="714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4143372" y="3762830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4250799" y="3395086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відн1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429388" y="3626306"/>
            <a:ext cx="2071702" cy="369332"/>
            <a:chOff x="6429388" y="3626306"/>
            <a:chExt cx="2071702" cy="369332"/>
          </a:xfrm>
        </p:grpSpPr>
        <p:cxnSp>
          <p:nvCxnSpPr>
            <p:cNvPr id="18" name="Прямая со стрелкой 17"/>
            <p:cNvCxnSpPr/>
            <p:nvPr/>
          </p:nvCxnSpPr>
          <p:spPr>
            <a:xfrm>
              <a:off x="6429388" y="3983496"/>
              <a:ext cx="207170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7896928" y="3626306"/>
              <a:ext cx="4716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ru-RU" baseline="-25000" dirty="0" smtClean="0"/>
                <a:t>ел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6379722" y="3394984"/>
            <a:ext cx="764546" cy="391206"/>
            <a:chOff x="6379722" y="3394984"/>
            <a:chExt cx="764546" cy="391206"/>
          </a:xfrm>
        </p:grpSpPr>
        <p:sp>
          <p:nvSpPr>
            <p:cNvPr id="21" name="Овал 20"/>
            <p:cNvSpPr/>
            <p:nvPr/>
          </p:nvSpPr>
          <p:spPr>
            <a:xfrm>
              <a:off x="7072330" y="3714752"/>
              <a:ext cx="71438" cy="714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6" name="Прямая со стрелкой 25"/>
            <p:cNvCxnSpPr/>
            <p:nvPr/>
          </p:nvCxnSpPr>
          <p:spPr>
            <a:xfrm rot="10800000" flipV="1">
              <a:off x="6379722" y="3763392"/>
              <a:ext cx="692608" cy="10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445038" y="3394984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відн2</a:t>
              </a:r>
              <a:endParaRPr lang="ru-RU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286512" y="4071942"/>
            <a:ext cx="11448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dirty="0" smtClean="0"/>
              <a:t>Перший вагон</a:t>
            </a:r>
            <a:endParaRPr lang="ru-RU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000496" y="4071942"/>
            <a:ext cx="10743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dirty="0" smtClean="0"/>
              <a:t>Другий вагон</a:t>
            </a:r>
            <a:endParaRPr lang="ru-RU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2900444" y="4429132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uk-UA" baseline="-25000" dirty="0" smtClean="0"/>
              <a:t>1</a:t>
            </a:r>
            <a:r>
              <a:rPr lang="en-US" i="1" dirty="0" smtClean="0"/>
              <a:t> </a:t>
            </a:r>
            <a:r>
              <a:rPr lang="uk-UA" i="1" dirty="0" smtClean="0"/>
              <a:t> = </a:t>
            </a:r>
            <a:r>
              <a:rPr lang="en-US" i="1" dirty="0" smtClean="0"/>
              <a:t>v</a:t>
            </a:r>
            <a:r>
              <a:rPr lang="uk-UA" baseline="-25000" dirty="0" smtClean="0"/>
              <a:t>відн1</a:t>
            </a:r>
            <a:r>
              <a:rPr lang="uk-UA" dirty="0" smtClean="0"/>
              <a:t>+</a:t>
            </a:r>
            <a:r>
              <a:rPr lang="en-US" i="1" dirty="0" smtClean="0"/>
              <a:t> v</a:t>
            </a:r>
            <a:r>
              <a:rPr lang="uk-UA" baseline="-25000" dirty="0" err="1" smtClean="0"/>
              <a:t>ел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2905824" y="470274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uk-UA" baseline="-25000" dirty="0" smtClean="0"/>
              <a:t>2</a:t>
            </a:r>
            <a:r>
              <a:rPr lang="en-US" i="1" dirty="0" smtClean="0"/>
              <a:t> </a:t>
            </a:r>
            <a:r>
              <a:rPr lang="uk-UA" i="1" dirty="0" smtClean="0"/>
              <a:t> =</a:t>
            </a:r>
            <a:r>
              <a:rPr lang="en-US" i="1" dirty="0" smtClean="0"/>
              <a:t> </a:t>
            </a:r>
            <a:r>
              <a:rPr lang="en-US" i="1" dirty="0" smtClean="0"/>
              <a:t>v</a:t>
            </a:r>
            <a:r>
              <a:rPr lang="uk-UA" baseline="-25000" dirty="0" err="1" smtClean="0"/>
              <a:t>ел</a:t>
            </a:r>
            <a:r>
              <a:rPr lang="en-US" i="1" dirty="0" smtClean="0"/>
              <a:t> </a:t>
            </a:r>
            <a:r>
              <a:rPr lang="uk-UA" i="1" dirty="0" smtClean="0"/>
              <a:t>– </a:t>
            </a:r>
            <a:r>
              <a:rPr lang="en-US" i="1" dirty="0" smtClean="0"/>
              <a:t>v</a:t>
            </a:r>
            <a:r>
              <a:rPr lang="uk-UA" baseline="-25000" dirty="0" smtClean="0"/>
              <a:t>відн2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/>
      <p:bldP spid="7" grpId="0"/>
      <p:bldP spid="8" grpId="0"/>
      <p:bldP spid="35" grpId="0"/>
      <p:bldP spid="36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Розв’язування задач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Автонавантажувач пересувається зі сталою швидкістю уздовж ряду контейнерів. Контейнери, кожний 12 м завдовжки, стоять один до одного впритул. З якою швидкістю їде автонавантажувач, якщо повз 5 контейнерів він проїжджає за 1 </a:t>
            </a:r>
            <a:r>
              <a:rPr lang="uk-UA" dirty="0" err="1" smtClean="0"/>
              <a:t>хв</a:t>
            </a:r>
            <a:r>
              <a:rPr lang="uk-UA" dirty="0" smtClean="0"/>
              <a:t>?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Розв’язування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Уздовж дороги дме вітер зі швидкістю 5 м/с. По дорозі в протилежних напрямках їдуть два велосипедисти: перший їде зі швидкістю 18 км/</a:t>
            </a:r>
            <a:r>
              <a:rPr lang="uk-UA" dirty="0" err="1" smtClean="0"/>
              <a:t>год</a:t>
            </a:r>
            <a:r>
              <a:rPr lang="uk-UA" dirty="0" smtClean="0"/>
              <a:t> назустріч вітру, другий – зі швидкістю 24 км/</a:t>
            </a:r>
            <a:r>
              <a:rPr lang="uk-UA" dirty="0" err="1" smtClean="0"/>
              <a:t>год</a:t>
            </a:r>
            <a:r>
              <a:rPr lang="uk-UA" dirty="0" smtClean="0"/>
              <a:t> в напрямку вітру. Якою є швидкість вітру відносно велосипедистів?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Розв’язування задач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2316" y="1951672"/>
            <a:ext cx="85908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Хлопчик їхав на велосипеді півтори години зі швидкістю 20 км/год. Потім</a:t>
            </a:r>
            <a:br>
              <a:rPr lang="uk-UA" dirty="0" smtClean="0"/>
            </a:br>
            <a:r>
              <a:rPr lang="uk-UA" dirty="0" smtClean="0"/>
              <a:t>велосипед зламався і останній кілометр шляху хлопчик ішов пішки. Яка була</a:t>
            </a:r>
            <a:br>
              <a:rPr lang="uk-UA" dirty="0" smtClean="0"/>
            </a:br>
            <a:r>
              <a:rPr lang="uk-UA" dirty="0" smtClean="0"/>
              <a:t>середня швидкість руху хлопчика на всьому шляху, якщо пішки він ішов</a:t>
            </a:r>
            <a:br>
              <a:rPr lang="uk-UA" dirty="0" smtClean="0"/>
            </a:br>
            <a:r>
              <a:rPr lang="uk-UA" dirty="0" smtClean="0"/>
              <a:t>півгодини?</a:t>
            </a:r>
            <a:endParaRPr lang="ru-RU" dirty="0"/>
          </a:p>
        </p:txBody>
      </p:sp>
      <p:grpSp>
        <p:nvGrpSpPr>
          <p:cNvPr id="60" name="Группа 59"/>
          <p:cNvGrpSpPr/>
          <p:nvPr/>
        </p:nvGrpSpPr>
        <p:grpSpPr>
          <a:xfrm>
            <a:off x="571472" y="3177366"/>
            <a:ext cx="2071702" cy="1608956"/>
            <a:chOff x="571472" y="3177366"/>
            <a:chExt cx="2071702" cy="1608956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71472" y="3189508"/>
              <a:ext cx="2071702" cy="15968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0253" y="3177366"/>
              <a:ext cx="806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Дано:</a:t>
              </a:r>
              <a:endParaRPr lang="ru-RU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70253" y="346311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uk-UA" dirty="0" smtClean="0"/>
              <a:t> = </a:t>
            </a:r>
            <a:r>
              <a:rPr lang="en-US" dirty="0" smtClean="0"/>
              <a:t>1.5 </a:t>
            </a:r>
            <a:r>
              <a:rPr lang="ru-RU" dirty="0" smtClean="0"/>
              <a:t>г</a:t>
            </a:r>
            <a:r>
              <a:rPr lang="uk-UA" dirty="0" smtClean="0"/>
              <a:t>од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70253" y="3748870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r>
              <a:rPr lang="uk-UA" dirty="0" smtClean="0"/>
              <a:t> = </a:t>
            </a:r>
            <a:r>
              <a:rPr lang="en-US" dirty="0" smtClean="0"/>
              <a:t>0.5 </a:t>
            </a:r>
            <a:r>
              <a:rPr lang="uk-UA" dirty="0" err="1" smtClean="0"/>
              <a:t>год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70253" y="4046764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v</a:t>
            </a:r>
            <a:r>
              <a:rPr lang="en-US" baseline="-25000" dirty="0" smtClean="0"/>
              <a:t>1</a:t>
            </a:r>
            <a:r>
              <a:rPr lang="uk-UA" dirty="0" smtClean="0"/>
              <a:t> = 2</a:t>
            </a:r>
            <a:r>
              <a:rPr lang="en-US" dirty="0" smtClean="0"/>
              <a:t>0</a:t>
            </a:r>
            <a:r>
              <a:rPr lang="uk-UA" dirty="0" smtClean="0"/>
              <a:t> км/</a:t>
            </a:r>
            <a:r>
              <a:rPr lang="uk-UA" dirty="0" err="1" smtClean="0"/>
              <a:t>год</a:t>
            </a:r>
            <a:endParaRPr lang="ru-RU" dirty="0"/>
          </a:p>
        </p:txBody>
      </p:sp>
      <p:grpSp>
        <p:nvGrpSpPr>
          <p:cNvPr id="61" name="Группа 60"/>
          <p:cNvGrpSpPr/>
          <p:nvPr/>
        </p:nvGrpSpPr>
        <p:grpSpPr>
          <a:xfrm>
            <a:off x="571472" y="4868646"/>
            <a:ext cx="2071702" cy="500066"/>
            <a:chOff x="571472" y="4868646"/>
            <a:chExt cx="2071702" cy="50006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71472" y="4868646"/>
              <a:ext cx="2071702" cy="50006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30679" y="4927942"/>
              <a:ext cx="912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ru-RU" baseline="-25000" dirty="0" smtClean="0"/>
                <a:t>сер</a:t>
              </a:r>
              <a:r>
                <a:rPr lang="uk-UA" dirty="0" smtClean="0"/>
                <a:t> = ?</a:t>
              </a:r>
              <a:endParaRPr lang="ru-RU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714612" y="3189508"/>
            <a:ext cx="5929354" cy="3143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57488" y="3830862"/>
            <a:ext cx="52149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Группа 62"/>
          <p:cNvGrpSpPr/>
          <p:nvPr/>
        </p:nvGrpSpPr>
        <p:grpSpPr>
          <a:xfrm>
            <a:off x="3929058" y="3357562"/>
            <a:ext cx="1071570" cy="369332"/>
            <a:chOff x="3929058" y="3357562"/>
            <a:chExt cx="1071570" cy="369332"/>
          </a:xfrm>
        </p:grpSpPr>
        <p:cxnSp>
          <p:nvCxnSpPr>
            <p:cNvPr id="25" name="Прямая со стрелкой 24"/>
            <p:cNvCxnSpPr/>
            <p:nvPr/>
          </p:nvCxnSpPr>
          <p:spPr>
            <a:xfrm>
              <a:off x="3929058" y="3725306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929058" y="3357562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1</a:t>
              </a:r>
              <a:endParaRPr lang="ru-RU" dirty="0"/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6429388" y="3357562"/>
            <a:ext cx="692608" cy="369434"/>
            <a:chOff x="6429388" y="3357562"/>
            <a:chExt cx="692608" cy="369434"/>
          </a:xfrm>
        </p:grpSpPr>
        <p:cxnSp>
          <p:nvCxnSpPr>
            <p:cNvPr id="26" name="Прямая со стрелкой 25"/>
            <p:cNvCxnSpPr/>
            <p:nvPr/>
          </p:nvCxnSpPr>
          <p:spPr>
            <a:xfrm rot="10800000" flipH="1" flipV="1">
              <a:off x="6429388" y="3725970"/>
              <a:ext cx="692608" cy="10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429388" y="3357562"/>
              <a:ext cx="394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uk-UA" baseline="-25000" dirty="0" smtClean="0"/>
                <a:t>2</a:t>
              </a:r>
              <a:endParaRPr lang="ru-RU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286512" y="3832450"/>
            <a:ext cx="124264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dirty="0" smtClean="0"/>
              <a:t>Другий відрізок</a:t>
            </a:r>
            <a:endParaRPr lang="en-US" sz="1100" dirty="0" smtClean="0"/>
          </a:p>
          <a:p>
            <a:pPr algn="ctr"/>
            <a:r>
              <a:rPr lang="en-US" i="1" dirty="0" smtClean="0"/>
              <a:t>l</a:t>
            </a:r>
            <a:r>
              <a:rPr lang="en-US" baseline="-25000" dirty="0" smtClean="0"/>
              <a:t>2</a:t>
            </a:r>
            <a:endParaRPr lang="ru-RU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3786182" y="3832450"/>
            <a:ext cx="131318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dirty="0" smtClean="0"/>
              <a:t>Перший відрізок</a:t>
            </a:r>
          </a:p>
          <a:p>
            <a:pPr algn="ctr"/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grpSp>
        <p:nvGrpSpPr>
          <p:cNvPr id="62" name="Группа 61"/>
          <p:cNvGrpSpPr/>
          <p:nvPr/>
        </p:nvGrpSpPr>
        <p:grpSpPr>
          <a:xfrm>
            <a:off x="3286116" y="3786190"/>
            <a:ext cx="4357718" cy="82324"/>
            <a:chOff x="3286116" y="3786190"/>
            <a:chExt cx="4357718" cy="82324"/>
          </a:xfrm>
        </p:grpSpPr>
        <p:sp>
          <p:nvSpPr>
            <p:cNvPr id="30" name="Овал 29"/>
            <p:cNvSpPr/>
            <p:nvPr/>
          </p:nvSpPr>
          <p:spPr>
            <a:xfrm>
              <a:off x="3286116" y="3786190"/>
              <a:ext cx="71438" cy="714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6143636" y="3797076"/>
              <a:ext cx="71438" cy="714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7572396" y="3797076"/>
              <a:ext cx="71438" cy="7143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75568" y="4345552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</a:t>
            </a:r>
            <a:r>
              <a:rPr lang="en-US" baseline="-25000" dirty="0" smtClean="0"/>
              <a:t>2</a:t>
            </a:r>
            <a:r>
              <a:rPr lang="uk-UA" dirty="0" smtClean="0"/>
              <a:t> = </a:t>
            </a:r>
            <a:r>
              <a:rPr lang="en-US" dirty="0" smtClean="0"/>
              <a:t>1</a:t>
            </a:r>
            <a:r>
              <a:rPr lang="uk-UA" dirty="0" smtClean="0"/>
              <a:t> км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000364" y="4488428"/>
            <a:ext cx="2459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Середня швидкість =</a:t>
            </a:r>
            <a:endParaRPr lang="ru-RU" dirty="0"/>
          </a:p>
        </p:txBody>
      </p:sp>
      <p:grpSp>
        <p:nvGrpSpPr>
          <p:cNvPr id="65" name="Группа 64"/>
          <p:cNvGrpSpPr/>
          <p:nvPr/>
        </p:nvGrpSpPr>
        <p:grpSpPr>
          <a:xfrm>
            <a:off x="5429256" y="4357694"/>
            <a:ext cx="1795008" cy="655084"/>
            <a:chOff x="5429256" y="4357694"/>
            <a:chExt cx="1795008" cy="655084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>
              <a:off x="5429256" y="4702864"/>
              <a:ext cx="1785950" cy="11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5470258" y="4357694"/>
              <a:ext cx="1754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весь шлях тіла</a:t>
              </a:r>
              <a:endParaRPr lang="ru-RU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72132" y="4643446"/>
              <a:ext cx="15776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весь час руху</a:t>
              </a:r>
              <a:endParaRPr lang="ru-RU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167212" y="4489684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grpSp>
        <p:nvGrpSpPr>
          <p:cNvPr id="66" name="Группа 65"/>
          <p:cNvGrpSpPr/>
          <p:nvPr/>
        </p:nvGrpSpPr>
        <p:grpSpPr>
          <a:xfrm>
            <a:off x="7510482" y="4357694"/>
            <a:ext cx="419104" cy="714380"/>
            <a:chOff x="7510482" y="4357694"/>
            <a:chExt cx="419104" cy="714380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>
              <a:off x="7510482" y="4703732"/>
              <a:ext cx="419104" cy="2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7607758" y="4357694"/>
              <a:ext cx="2503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l</a:t>
              </a:r>
              <a:endParaRPr lang="ru-RU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600290" y="4702742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t</a:t>
              </a:r>
              <a:endParaRPr lang="ru-RU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3071802" y="5059932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t = t</a:t>
            </a:r>
            <a:r>
              <a:rPr lang="en-US" baseline="-25000" dirty="0" smtClean="0"/>
              <a:t>1</a:t>
            </a:r>
            <a:r>
              <a:rPr lang="en-US" i="1" dirty="0" smtClean="0"/>
              <a:t> + t</a:t>
            </a:r>
            <a:r>
              <a:rPr lang="en-US" baseline="-25000" dirty="0" smtClean="0"/>
              <a:t>2</a:t>
            </a:r>
            <a:endParaRPr lang="ru-RU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3071802" y="5417122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i="1" dirty="0" smtClean="0"/>
              <a:t> = v</a:t>
            </a:r>
            <a:r>
              <a:rPr lang="en-US" baseline="-25000" dirty="0" smtClean="0"/>
              <a:t>1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ru-RU" baseline="-25000" dirty="0"/>
          </a:p>
        </p:txBody>
      </p:sp>
      <p:sp>
        <p:nvSpPr>
          <p:cNvPr id="59" name="TextBox 58"/>
          <p:cNvSpPr txBox="1"/>
          <p:nvPr/>
        </p:nvSpPr>
        <p:spPr>
          <a:xfrm>
            <a:off x="4443994" y="5061188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 = l</a:t>
            </a:r>
            <a:r>
              <a:rPr lang="en-US" baseline="-25000" dirty="0" smtClean="0"/>
              <a:t>1</a:t>
            </a:r>
            <a:r>
              <a:rPr lang="en-US" i="1" dirty="0" smtClean="0"/>
              <a:t> + l</a:t>
            </a:r>
            <a:r>
              <a:rPr lang="en-US" baseline="-25000" dirty="0" smtClean="0"/>
              <a:t>2</a:t>
            </a:r>
            <a:endParaRPr lang="ru-RU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35" grpId="0"/>
      <p:bldP spid="36" grpId="0"/>
      <p:bldP spid="40" grpId="0"/>
      <p:bldP spid="41" grpId="0"/>
      <p:bldP spid="50" grpId="0"/>
      <p:bldP spid="57" grpId="0"/>
      <p:bldP spid="58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Розв’язування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Потяг за 1 </a:t>
            </a:r>
            <a:r>
              <a:rPr lang="uk-UA" dirty="0" err="1" smtClean="0"/>
              <a:t>год</a:t>
            </a:r>
            <a:r>
              <a:rPr lang="uk-UA" dirty="0" smtClean="0"/>
              <a:t> проїхав 60 км. Потім він проїхав ще 0,5 </a:t>
            </a:r>
            <a:r>
              <a:rPr lang="uk-UA" dirty="0" err="1" smtClean="0"/>
              <a:t>год</a:t>
            </a:r>
            <a:r>
              <a:rPr lang="uk-UA" dirty="0" smtClean="0"/>
              <a:t> зі швидкістю 90 км/год. З якою середньою швидкістю рухався потяг?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250</TotalTime>
  <Words>325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Прямолінійний механічний рух</vt:lpstr>
      <vt:lpstr>Тест</vt:lpstr>
      <vt:lpstr>Розв’язування задач</vt:lpstr>
      <vt:lpstr>Розв’язування задач</vt:lpstr>
      <vt:lpstr>Розв’язування задач</vt:lpstr>
      <vt:lpstr>Розв’язування задач</vt:lpstr>
      <vt:lpstr>Розв’язування задач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Механічний рух</dc:title>
  <dc:creator>Максим</dc:creator>
  <cp:lastModifiedBy>Максим</cp:lastModifiedBy>
  <cp:revision>30</cp:revision>
  <dcterms:created xsi:type="dcterms:W3CDTF">2009-09-03T19:06:51Z</dcterms:created>
  <dcterms:modified xsi:type="dcterms:W3CDTF">2009-09-10T20:11:56Z</dcterms:modified>
</cp:coreProperties>
</file>